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97" r:id="rId3"/>
    <p:sldId id="276" r:id="rId4"/>
    <p:sldId id="290" r:id="rId5"/>
    <p:sldId id="278" r:id="rId6"/>
    <p:sldId id="296" r:id="rId7"/>
    <p:sldId id="264" r:id="rId8"/>
    <p:sldId id="293" r:id="rId9"/>
    <p:sldId id="281" r:id="rId10"/>
    <p:sldId id="280" r:id="rId11"/>
    <p:sldId id="282" r:id="rId12"/>
    <p:sldId id="283" r:id="rId13"/>
    <p:sldId id="294" r:id="rId14"/>
    <p:sldId id="272" r:id="rId15"/>
    <p:sldId id="287" r:id="rId16"/>
    <p:sldId id="295" r:id="rId17"/>
    <p:sldId id="262" r:id="rId18"/>
    <p:sldId id="29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zer, Danielle" initials="LD" lastIdx="10" clrIdx="0">
    <p:extLst/>
  </p:cmAuthor>
  <p:cmAuthor id="2" name="Dezelon, Nicole" initials="DN" lastIdx="4" clrIdx="1">
    <p:extLst/>
  </p:cmAuthor>
  <p:cmAuthor id="3" name="Ryan Freedman" initials="RF" lastIdx="1" clrIdx="2">
    <p:extLst/>
  </p:cmAuthor>
  <p:cmAuthor id="4" name="Ryan Freedman" initials="RF [2]" lastIdx="1" clrIdx="3">
    <p:extLst/>
  </p:cmAuthor>
  <p:cmAuthor id="5" name="Jessica Warchall" initials="JW" lastIdx="1" clrIdx="4">
    <p:extLst/>
  </p:cmAuthor>
  <p:cmAuthor id="6" name="Jessica Warchall" initials="JW [2]" lastIdx="1" clrIdx="5">
    <p:extLst/>
  </p:cmAuthor>
  <p:cmAuthor id="7" name="Jessica Warchall" initials="JW [3]" lastIdx="1" clrIdx="6">
    <p:extLst/>
  </p:cmAuthor>
  <p:cmAuthor id="8" name="Jessica Warchall" initials="JW [4]" lastIdx="1" clrIdx="7">
    <p:extLst/>
  </p:cmAuthor>
  <p:cmAuthor id="9" name="Jessica Warchall" initials="JW [5]" lastIdx="1" clrIdx="8">
    <p:extLst/>
  </p:cmAuthor>
  <p:cmAuthor id="10" name="Jessica Warchall" initials="JW [6]" lastIdx="1" clrIdx="9">
    <p:extLst/>
  </p:cmAuthor>
  <p:cmAuthor id="11" name="Jessica Warchall" initials="JW [7]" lastIdx="1" clrIdx="10">
    <p:extLst/>
  </p:cmAuthor>
  <p:cmAuthor id="12" name="Jessica Warchall" initials="JW [8]" lastIdx="1" clrIdx="11">
    <p:extLst/>
  </p:cmAuthor>
  <p:cmAuthor id="13" name="Jessica Warchall" initials="JW [9]" lastIdx="1" clrIdx="12">
    <p:extLst/>
  </p:cmAuthor>
  <p:cmAuthor id="14" name="Jessica Warchall" initials="JW [10]" lastIdx="1" clrIdx="13">
    <p:extLst/>
  </p:cmAuthor>
  <p:cmAuthor id="15" name="Jessica Warchall" initials="JW [11]" lastIdx="1" clrIdx="14">
    <p:extLst/>
  </p:cmAuthor>
  <p:cmAuthor id="16" name="Jessica Warchall" initials="JW [12]" lastIdx="1" clrIdx="15">
    <p:extLst/>
  </p:cmAuthor>
  <p:cmAuthor id="17" name="Jessica Warchall" initials="JW [13]" lastIdx="1" clrIdx="16">
    <p:extLst/>
  </p:cmAuthor>
  <p:cmAuthor id="18" name="Jessica Warchall" initials="JW [14]" lastIdx="1" clrIdx="17">
    <p:extLst/>
  </p:cmAuthor>
  <p:cmAuthor id="19" name="Jessica Warchall" initials="JW [15]" lastIdx="1" clrIdx="18">
    <p:extLst/>
  </p:cmAuthor>
  <p:cmAuthor id="20" name="Jessica Warchall" initials="JW [16]" lastIdx="1" clrIdx="19">
    <p:extLst/>
  </p:cmAuthor>
  <p:cmAuthor id="21" name="Jessica Warchall" initials="JW [17]" lastIdx="1" clrIdx="20">
    <p:extLst/>
  </p:cmAuthor>
  <p:cmAuthor id="22" name="Jessica Warchall" initials="JW [18]" lastIdx="1" clrIdx="21">
    <p:extLst/>
  </p:cmAuthor>
  <p:cmAuthor id="23" name="Jessica Warchall" initials="JW [19]" lastIdx="1" clrIdx="22">
    <p:extLst/>
  </p:cmAuthor>
  <p:cmAuthor id="24" name="Jessica Warchall" initials="JW [20]" lastIdx="1" clrIdx="23">
    <p:extLst/>
  </p:cmAuthor>
  <p:cmAuthor id="25" name="Jessica Warchall" initials="JW [21]" lastIdx="1" clrIdx="24">
    <p:extLst/>
  </p:cmAuthor>
  <p:cmAuthor id="26" name="Jessica Warchall" initials="JW [22]" lastIdx="1" clrIdx="25">
    <p:extLst/>
  </p:cmAuthor>
  <p:cmAuthor id="27" name="Jessica Warchall" initials="JW [23]" lastIdx="1" clrIdx="26">
    <p:extLst/>
  </p:cmAuthor>
  <p:cmAuthor id="28" name="Jessica Warchall" initials="JW [24]" lastIdx="1" clrIdx="27">
    <p:extLst/>
  </p:cmAuthor>
  <p:cmAuthor id="29" name="Jessica Warchall" initials="JW [25]" lastIdx="1" clrIdx="28">
    <p:extLst/>
  </p:cmAuthor>
  <p:cmAuthor id="30" name="Jessica Warchall" initials="JW [26]" lastIdx="1" clrIdx="29">
    <p:extLst/>
  </p:cmAuthor>
  <p:cmAuthor id="31" name="Jessica Warchall" initials="JW [27]" lastIdx="1" clrIdx="30">
    <p:extLst/>
  </p:cmAuthor>
  <p:cmAuthor id="32" name="Jessica Warchall" initials="JW [28]" lastIdx="1" clrIdx="31">
    <p:extLst/>
  </p:cmAuthor>
  <p:cmAuthor id="33" name="Jessica Warchall" initials="JW [29]" lastIdx="1" clrIdx="32">
    <p:extLst/>
  </p:cmAuthor>
  <p:cmAuthor id="34" name="Jessica Warchall" initials="JW [30]" lastIdx="1" clrIdx="33">
    <p:extLst/>
  </p:cmAuthor>
  <p:cmAuthor id="35" name="Jessica Warchall" initials="JW [31]" lastIdx="1" clrIdx="34">
    <p:extLst/>
  </p:cmAuthor>
  <p:cmAuthor id="36" name="Jessica Warchall" initials="JW [32]" lastIdx="1" clrIdx="35">
    <p:extLst/>
  </p:cmAuthor>
  <p:cmAuthor id="37" name="Jessica Warchall" initials="JW [33]" lastIdx="1" clrIdx="36">
    <p:extLst/>
  </p:cmAuthor>
  <p:cmAuthor id="38" name="Jessica Warchall" initials="JW [34]" lastIdx="1" clrIdx="37">
    <p:extLst/>
  </p:cmAuthor>
  <p:cmAuthor id="39" name="Jessica Warchall" initials="JW [35]" lastIdx="1" clrIdx="38">
    <p:extLst/>
  </p:cmAuthor>
  <p:cmAuthor id="40" name="Jessica Warchall" initials="JW [36]" lastIdx="1" clrIdx="39">
    <p:extLst/>
  </p:cmAuthor>
  <p:cmAuthor id="41" name="Jessica Warchall" initials="JW [37]" lastIdx="1" clrIdx="40">
    <p:extLst/>
  </p:cmAuthor>
  <p:cmAuthor id="42" name="Jessica Warchall" initials="JW [38]" lastIdx="1" clrIdx="41">
    <p:extLst/>
  </p:cmAuthor>
  <p:cmAuthor id="43" name="Jessica Warchall" initials="JW [39]" lastIdx="1" clrIdx="42">
    <p:extLst/>
  </p:cmAuthor>
  <p:cmAuthor id="44" name="Jessica Warchall" initials="JW [40]" lastIdx="1" clrIdx="43">
    <p:extLst/>
  </p:cmAuthor>
  <p:cmAuthor id="45" name="Jessica Warchall" initials="JW [41]" lastIdx="1" clrIdx="44">
    <p:extLst/>
  </p:cmAuthor>
  <p:cmAuthor id="46" name="Jessica Warchall" initials="JW [42]" lastIdx="1" clrIdx="45">
    <p:extLst/>
  </p:cmAuthor>
  <p:cmAuthor id="47" name="Jessica Warchall" initials="JW [43]" lastIdx="1" clrIdx="46">
    <p:extLst/>
  </p:cmAuthor>
  <p:cmAuthor id="48" name="Jessica Warchall" initials="JW [44]" lastIdx="1" clrIdx="47">
    <p:extLst/>
  </p:cmAuthor>
  <p:cmAuthor id="49" name="Jessica Warchall" initials="JW [45]" lastIdx="1" clrIdx="48">
    <p:extLst/>
  </p:cmAuthor>
  <p:cmAuthor id="50" name="Jessica Warchall" initials="JW [46]" lastIdx="1" clrIdx="49">
    <p:extLst/>
  </p:cmAuthor>
  <p:cmAuthor id="51" name="Jessica Warchall" initials="JW [47]" lastIdx="1" clrIdx="50">
    <p:extLst/>
  </p:cmAuthor>
  <p:cmAuthor id="52" name="Jessica Warchall" initials="JW [48]" lastIdx="1" clrIdx="51">
    <p:extLst/>
  </p:cmAuthor>
  <p:cmAuthor id="53" name="Jessica Warchall" initials="JW [49]" lastIdx="1" clrIdx="52">
    <p:extLst/>
  </p:cmAuthor>
  <p:cmAuthor id="54" name="Jessica Warchall" initials="JW [50]" lastIdx="1" clrIdx="53">
    <p:extLst/>
  </p:cmAuthor>
  <p:cmAuthor id="55" name="Jessica Warchall" initials="JW [51]" lastIdx="1" clrIdx="54">
    <p:extLst/>
  </p:cmAuthor>
  <p:cmAuthor id="56" name="Jessica Warchall" initials="JW [52]" lastIdx="1" clrIdx="55">
    <p:extLst/>
  </p:cmAuthor>
  <p:cmAuthor id="57" name="Jessica Warchall" initials="JW [53]" lastIdx="1" clrIdx="56">
    <p:extLst/>
  </p:cmAuthor>
  <p:cmAuthor id="58" name="Jessica Warchall" initials="JW [54]" lastIdx="1" clrIdx="57">
    <p:extLst/>
  </p:cmAuthor>
  <p:cmAuthor id="59" name="Jessica Warchall" initials="JW [55]" lastIdx="1" clrIdx="58">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54"/>
    <p:restoredTop sz="82493" autoAdjust="0"/>
  </p:normalViewPr>
  <p:slideViewPr>
    <p:cSldViewPr snapToGrid="0" snapToObjects="1">
      <p:cViewPr varScale="1">
        <p:scale>
          <a:sx n="49" d="100"/>
          <a:sy n="49" d="100"/>
        </p:scale>
        <p:origin x="6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3" dt="2017-09-28T13:04:43.447" idx="1">
    <p:pos x="1693" y="3189"/>
    <p:text>There is a newer image of this, with black walls.</p:text>
    <p:extLst>
      <p:ext uri="{C676402C-5697-4E1C-873F-D02D1690AC5C}">
        <p15:threadingInfo xmlns:p15="http://schemas.microsoft.com/office/powerpoint/2012/main" timeZoneBias="300"/>
      </p:ext>
    </p:extLst>
  </p:cm>
  <p:cm authorId="2" dt="2017-10-02T10:46:21.607" idx="4">
    <p:pos x="1693" y="3285"/>
    <p:text>I'm fine with replacing this image...however I couldn't find the newer version in netX?</p:text>
    <p:extLst>
      <p:ext uri="{C676402C-5697-4E1C-873F-D02D1690AC5C}">
        <p15:threadingInfo xmlns:p15="http://schemas.microsoft.com/office/powerpoint/2012/main" timeZoneBias="240">
          <p15:parentCm authorId="33" idx="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BFB118-03D1-2341-A6A1-C11FC9B7C5C9}" type="datetimeFigureOut">
              <a:rPr lang="en-US" smtClean="0"/>
              <a:t>10/2/2017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862607-613E-264C-807E-3B86869BBCE3}" type="slidenum">
              <a:rPr lang="en-US" smtClean="0"/>
              <a:t>‹#›</a:t>
            </a:fld>
            <a:endParaRPr lang="en-US"/>
          </a:p>
        </p:txBody>
      </p:sp>
    </p:spTree>
    <p:extLst>
      <p:ext uri="{BB962C8B-B14F-4D97-AF65-F5344CB8AC3E}">
        <p14:creationId xmlns:p14="http://schemas.microsoft.com/office/powerpoint/2010/main" val="1360317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862607-613E-264C-807E-3B86869BBCE3}" type="slidenum">
              <a:rPr lang="en-US" smtClean="0"/>
              <a:t>1</a:t>
            </a:fld>
            <a:endParaRPr lang="en-US"/>
          </a:p>
        </p:txBody>
      </p:sp>
    </p:spTree>
    <p:extLst>
      <p:ext uri="{BB962C8B-B14F-4D97-AF65-F5344CB8AC3E}">
        <p14:creationId xmlns:p14="http://schemas.microsoft.com/office/powerpoint/2010/main" val="752442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Additional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t>Andy Warhol, </a:t>
            </a:r>
            <a:r>
              <a:rPr lang="en-US" sz="1200" i="1" u="sng" dirty="0"/>
              <a:t>Flowers</a:t>
            </a:r>
            <a:r>
              <a:rPr lang="en-US" sz="1200" u="sng" dirty="0"/>
              <a:t>, 1964: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Warhol produced the </a:t>
            </a:r>
            <a:r>
              <a:rPr lang="en-US" sz="1200" i="1" kern="1200" dirty="0">
                <a:solidFill>
                  <a:schemeClr val="tx1"/>
                </a:solidFill>
                <a:effectLst/>
                <a:latin typeface="+mn-lt"/>
                <a:ea typeface="+mn-ea"/>
                <a:cs typeface="+mn-cs"/>
              </a:rPr>
              <a:t>Flower </a:t>
            </a:r>
            <a:r>
              <a:rPr lang="en-US" sz="1200" kern="1200" dirty="0">
                <a:solidFill>
                  <a:schemeClr val="tx1"/>
                </a:solidFill>
                <a:effectLst/>
                <a:latin typeface="+mn-lt"/>
                <a:ea typeface="+mn-ea"/>
                <a:cs typeface="+mn-cs"/>
              </a:rPr>
              <a:t>paintings in different sizes—from miniature to monumental. He first displayed them at the Leo Castelli gallery in 1964 arranging them in multiple formations, covering the walls of the gallery. The source for the </a:t>
            </a:r>
            <a:r>
              <a:rPr lang="en-US" sz="1200" i="1" kern="1200" dirty="0">
                <a:solidFill>
                  <a:schemeClr val="tx1"/>
                </a:solidFill>
                <a:effectLst/>
                <a:latin typeface="+mn-lt"/>
                <a:ea typeface="+mn-ea"/>
                <a:cs typeface="+mn-cs"/>
              </a:rPr>
              <a:t>Flower </a:t>
            </a:r>
            <a:r>
              <a:rPr lang="en-US" sz="1200" kern="1200" dirty="0">
                <a:solidFill>
                  <a:schemeClr val="tx1"/>
                </a:solidFill>
                <a:effectLst/>
                <a:latin typeface="+mn-lt"/>
                <a:ea typeface="+mn-ea"/>
                <a:cs typeface="+mn-cs"/>
              </a:rPr>
              <a:t>paintings was Patricia Caulfield’s color photograph of hibiscus flowers that appeared in the June 1964 issue of </a:t>
            </a:r>
            <a:r>
              <a:rPr lang="en-US" sz="1200" i="1" kern="1200" dirty="0">
                <a:solidFill>
                  <a:schemeClr val="tx1"/>
                </a:solidFill>
                <a:effectLst/>
                <a:latin typeface="+mn-lt"/>
                <a:ea typeface="+mn-ea"/>
                <a:cs typeface="+mn-cs"/>
              </a:rPr>
              <a:t>Modern Photography</a:t>
            </a:r>
            <a:r>
              <a:rPr lang="en-US" sz="1200" kern="1200" dirty="0">
                <a:solidFill>
                  <a:schemeClr val="tx1"/>
                </a:solidFill>
                <a:effectLst/>
                <a:latin typeface="+mn-lt"/>
                <a:ea typeface="+mn-ea"/>
                <a:cs typeface="+mn-cs"/>
              </a:rPr>
              <a:t> magazine. Caulfield, after seeing a poster for Warhol’s versions in a public place, sued to maintain ownership of the image. The suit was settled out of court, but raised questions around copyright law and artists’ rights to appropriate from existing sources—an issue even more hotly debated today.</a:t>
            </a:r>
          </a:p>
          <a:p>
            <a:endParaRPr lang="en-US" dirty="0"/>
          </a:p>
        </p:txBody>
      </p:sp>
      <p:sp>
        <p:nvSpPr>
          <p:cNvPr id="4" name="Slide Number Placeholder 3"/>
          <p:cNvSpPr>
            <a:spLocks noGrp="1"/>
          </p:cNvSpPr>
          <p:nvPr>
            <p:ph type="sldNum" sz="quarter" idx="10"/>
          </p:nvPr>
        </p:nvSpPr>
        <p:spPr/>
        <p:txBody>
          <a:bodyPr/>
          <a:lstStyle/>
          <a:p>
            <a:fld id="{3A862607-613E-264C-807E-3B86869BBCE3}" type="slidenum">
              <a:rPr lang="en-US" smtClean="0"/>
              <a:t>11</a:t>
            </a:fld>
            <a:endParaRPr lang="en-US"/>
          </a:p>
        </p:txBody>
      </p:sp>
    </p:spTree>
    <p:extLst>
      <p:ext uri="{BB962C8B-B14F-4D97-AF65-F5344CB8AC3E}">
        <p14:creationId xmlns:p14="http://schemas.microsoft.com/office/powerpoint/2010/main" val="3568284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information:</a:t>
            </a:r>
          </a:p>
          <a:p>
            <a:endParaRPr lang="en-US" dirty="0"/>
          </a:p>
          <a:p>
            <a:r>
              <a:rPr lang="en-US" sz="1200" u="sng" dirty="0">
                <a:solidFill>
                  <a:srgbClr val="000000"/>
                </a:solidFill>
                <a:latin typeface="Arial" panose="020B0604020202020204" pitchFamily="34" charset="0"/>
                <a:ea typeface="Calibri" panose="020F0502020204030204" pitchFamily="34" charset="0"/>
                <a:cs typeface="Arial" panose="020B0604020202020204" pitchFamily="34" charset="0"/>
              </a:rPr>
              <a:t>Andy Warhol, </a:t>
            </a:r>
            <a:r>
              <a:rPr lang="en-US" sz="1200" i="1" u="sng" dirty="0">
                <a:solidFill>
                  <a:srgbClr val="000000"/>
                </a:solidFill>
                <a:latin typeface="Arial" panose="020B0604020202020204" pitchFamily="34" charset="0"/>
                <a:ea typeface="Calibri" panose="020F0502020204030204" pitchFamily="34" charset="0"/>
                <a:cs typeface="Arial" panose="020B0604020202020204" pitchFamily="34" charset="0"/>
              </a:rPr>
              <a:t>Silver Clouds</a:t>
            </a:r>
            <a:r>
              <a:rPr lang="en-US" sz="1200" u="sng" dirty="0">
                <a:solidFill>
                  <a:srgbClr val="000000"/>
                </a:solidFill>
                <a:latin typeface="Arial" panose="020B0604020202020204" pitchFamily="34" charset="0"/>
                <a:ea typeface="Calibri" panose="020F0502020204030204" pitchFamily="34" charset="0"/>
                <a:cs typeface="Arial" panose="020B0604020202020204" pitchFamily="34" charset="0"/>
              </a:rPr>
              <a:t>, 1966:</a:t>
            </a:r>
          </a:p>
          <a:p>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Silver Clouds</a:t>
            </a:r>
            <a:r>
              <a:rPr lang="en-US" sz="1200" kern="1200" dirty="0">
                <a:solidFill>
                  <a:schemeClr val="tx1"/>
                </a:solidFill>
                <a:effectLst/>
                <a:latin typeface="+mn-lt"/>
                <a:ea typeface="+mn-ea"/>
                <a:cs typeface="+mn-cs"/>
              </a:rPr>
              <a:t> were constructed out of metalized plastic film filled with helium and oxygen. Billy </a:t>
            </a:r>
            <a:r>
              <a:rPr lang="en-US" sz="1200" kern="1200" dirty="0" err="1">
                <a:solidFill>
                  <a:schemeClr val="tx1"/>
                </a:solidFill>
                <a:effectLst/>
                <a:latin typeface="+mn-lt"/>
                <a:ea typeface="+mn-ea"/>
                <a:cs typeface="+mn-cs"/>
              </a:rPr>
              <a:t>Klüver</a:t>
            </a:r>
            <a:r>
              <a:rPr lang="en-US" sz="1200" kern="1200" dirty="0">
                <a:solidFill>
                  <a:schemeClr val="tx1"/>
                </a:solidFill>
                <a:effectLst/>
                <a:latin typeface="+mn-lt"/>
                <a:ea typeface="+mn-ea"/>
                <a:cs typeface="+mn-cs"/>
              </a:rPr>
              <a:t>, an engineer and co-founder (with artist Robert Rauschenberg) of Experiments in Art and Technology (E.A.T.), helped to create the clouds.  E.A.T. sought to bring together artists and people working with new technologies and materials to generate ambitious projects. Warhol famously said:</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was the perfect time to think silver. Silver was the future, it was spacey… silver was also the past – the Silver Screen… And maybe more than anything, silver was narcissism…” Andy Warhol, </a:t>
            </a:r>
            <a:r>
              <a:rPr lang="en-US" sz="1200" i="1" kern="1200" dirty="0" err="1">
                <a:solidFill>
                  <a:schemeClr val="tx1"/>
                </a:solidFill>
                <a:effectLst/>
                <a:latin typeface="+mn-lt"/>
                <a:ea typeface="+mn-ea"/>
                <a:cs typeface="+mn-cs"/>
              </a:rPr>
              <a:t>POPism</a:t>
            </a:r>
            <a:r>
              <a:rPr lang="en-US" sz="1200" kern="1200" dirty="0">
                <a:solidFill>
                  <a:schemeClr val="tx1"/>
                </a:solidFill>
                <a:effectLst/>
                <a:latin typeface="+mn-lt"/>
                <a:ea typeface="+mn-ea"/>
                <a:cs typeface="+mn-cs"/>
              </a:rPr>
              <a:t>, p. 64</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A862607-613E-264C-807E-3B86869BBCE3}" type="slidenum">
              <a:rPr lang="en-US" smtClean="0"/>
              <a:t>12</a:t>
            </a:fld>
            <a:endParaRPr lang="en-US"/>
          </a:p>
        </p:txBody>
      </p:sp>
    </p:spTree>
    <p:extLst>
      <p:ext uri="{BB962C8B-B14F-4D97-AF65-F5344CB8AC3E}">
        <p14:creationId xmlns:p14="http://schemas.microsoft.com/office/powerpoint/2010/main" val="876020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solidFill>
                  <a:srgbClr val="000000"/>
                </a:solidFill>
                <a:latin typeface="Arial" panose="020B0604020202020204" pitchFamily="34" charset="0"/>
                <a:cs typeface="Arial" panose="020B0604020202020204" pitchFamily="34" charset="0"/>
              </a:rPr>
              <a:t>Andy Warhol</a:t>
            </a:r>
            <a:r>
              <a:rPr lang="en-US" sz="1200" i="1" u="sng" dirty="0">
                <a:solidFill>
                  <a:srgbClr val="000000"/>
                </a:solidFill>
                <a:latin typeface="Arial" panose="020B0604020202020204" pitchFamily="34" charset="0"/>
                <a:cs typeface="Arial" panose="020B0604020202020204" pitchFamily="34" charset="0"/>
              </a:rPr>
              <a:t>, Silver Liz [Ferus Type]</a:t>
            </a:r>
            <a:r>
              <a:rPr lang="en-US" sz="1200" u="sng" dirty="0">
                <a:solidFill>
                  <a:srgbClr val="000000"/>
                </a:solidFill>
                <a:latin typeface="Arial" panose="020B0604020202020204" pitchFamily="34" charset="0"/>
                <a:cs typeface="Arial" panose="020B0604020202020204" pitchFamily="34" charset="0"/>
              </a:rPr>
              <a:t>, 1963:</a:t>
            </a:r>
          </a:p>
          <a:p>
            <a:r>
              <a:rPr lang="en-US" dirty="0"/>
              <a:t>Warhol was drawn to the glamorous worlds of Hollywood, fashion, and celebrity. His interest in pop culture manifested itself early on in his childhood collection of autographed celebrity photographs. Warhol bought and read teen magazines and tabloids to stay current on what was pop, even into adulthood. He carried this interest into his artwork, creating iconic paintings of mega-stars such as Elvis Presley, Marilyn Monroe, and Elizabeth Taylor. Warhol appropriated images for his portraits from magazines, newspapers, or directly from publicity photographs.</a:t>
            </a:r>
          </a:p>
        </p:txBody>
      </p:sp>
      <p:sp>
        <p:nvSpPr>
          <p:cNvPr id="4" name="Slide Number Placeholder 3"/>
          <p:cNvSpPr>
            <a:spLocks noGrp="1"/>
          </p:cNvSpPr>
          <p:nvPr>
            <p:ph type="sldNum" sz="quarter" idx="10"/>
          </p:nvPr>
        </p:nvSpPr>
        <p:spPr/>
        <p:txBody>
          <a:bodyPr/>
          <a:lstStyle/>
          <a:p>
            <a:fld id="{3A862607-613E-264C-807E-3B86869BBCE3}" type="slidenum">
              <a:rPr lang="en-US" smtClean="0"/>
              <a:t>13</a:t>
            </a:fld>
            <a:endParaRPr lang="en-US"/>
          </a:p>
        </p:txBody>
      </p:sp>
    </p:spTree>
    <p:extLst>
      <p:ext uri="{BB962C8B-B14F-4D97-AF65-F5344CB8AC3E}">
        <p14:creationId xmlns:p14="http://schemas.microsoft.com/office/powerpoint/2010/main" val="1510301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information:</a:t>
            </a:r>
          </a:p>
          <a:p>
            <a:endParaRPr lang="en-US" dirty="0"/>
          </a:p>
          <a:p>
            <a:r>
              <a:rPr lang="en-US" sz="1200" u="sng" dirty="0"/>
              <a:t>Andy Warhol, source for Warhol's </a:t>
            </a:r>
            <a:r>
              <a:rPr lang="en-US" sz="1200" i="1" u="sng" dirty="0"/>
              <a:t>Jackie </a:t>
            </a:r>
            <a:r>
              <a:rPr lang="en-US" sz="1200" u="sng" dirty="0"/>
              <a:t>series, 1963-1964:</a:t>
            </a:r>
          </a:p>
          <a:p>
            <a:r>
              <a:rPr lang="en-US" dirty="0"/>
              <a:t>This</a:t>
            </a:r>
            <a:r>
              <a:rPr lang="en-US" baseline="0" dirty="0"/>
              <a:t> image shows a c</a:t>
            </a:r>
            <a:r>
              <a:rPr lang="en-US" dirty="0"/>
              <a:t>ollage</a:t>
            </a:r>
            <a:r>
              <a:rPr lang="en-US" baseline="0" dirty="0"/>
              <a:t> of newspaper and magazine clippings of </a:t>
            </a:r>
            <a:r>
              <a:rPr lang="en-US" dirty="0"/>
              <a:t>Jacqueline</a:t>
            </a:r>
            <a:r>
              <a:rPr lang="en-US" baseline="0" dirty="0"/>
              <a:t> Kennedy Onassis (“Jackie”) who was married to President John F. Kennedy. These</a:t>
            </a:r>
            <a:r>
              <a:rPr lang="en-US" dirty="0"/>
              <a:t> source images for Warhol’s “Jackie” series</a:t>
            </a:r>
            <a:r>
              <a:rPr lang="en-US" baseline="0" dirty="0"/>
              <a:t> show notes for the silkscreen print shop </a:t>
            </a:r>
            <a:r>
              <a:rPr lang="en-US" dirty="0"/>
              <a:t>in Warhol's handwriting at lower right "Please make like in line--very black &amp; white" and "80 [inches]". </a:t>
            </a:r>
          </a:p>
          <a:p>
            <a:endParaRPr lang="en-US" dirty="0"/>
          </a:p>
          <a:p>
            <a:r>
              <a:rPr lang="en-US" sz="1200" u="sng" dirty="0"/>
              <a:t>Andy Warhol, </a:t>
            </a:r>
            <a:r>
              <a:rPr lang="en-US" sz="1200" i="1" u="sng" dirty="0"/>
              <a:t>Jackie - Smiling</a:t>
            </a:r>
            <a:r>
              <a:rPr lang="en-US" sz="1200" u="sng" dirty="0"/>
              <a:t>, 1964:</a:t>
            </a:r>
          </a:p>
          <a:p>
            <a:r>
              <a:rPr lang="en-US" sz="1200" kern="1200" dirty="0">
                <a:solidFill>
                  <a:schemeClr val="tx1"/>
                </a:solidFill>
                <a:effectLst/>
                <a:latin typeface="+mn-lt"/>
                <a:ea typeface="+mn-ea"/>
                <a:cs typeface="+mn-cs"/>
              </a:rPr>
              <a:t>Deeply affected by the assassination of president John F. Kennedy on</a:t>
            </a:r>
            <a:r>
              <a:rPr lang="en-US" sz="1200" kern="1200" baseline="0" dirty="0">
                <a:solidFill>
                  <a:schemeClr val="tx1"/>
                </a:solidFill>
                <a:effectLst/>
                <a:latin typeface="+mn-lt"/>
                <a:ea typeface="+mn-ea"/>
                <a:cs typeface="+mn-cs"/>
              </a:rPr>
              <a:t> November 22, 1963</a:t>
            </a:r>
            <a:r>
              <a:rPr lang="en-US" sz="1200" kern="1200" dirty="0">
                <a:solidFill>
                  <a:schemeClr val="tx1"/>
                </a:solidFill>
                <a:effectLst/>
                <a:latin typeface="+mn-lt"/>
                <a:ea typeface="+mn-ea"/>
                <a:cs typeface="+mn-cs"/>
              </a:rPr>
              <a:t>, Warhol began a large portrait series of Jacqueline Kennedy. Based on images from magazines and newspapers, these portraits were shown individually and in groupings.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“When President Kennedy was shot that fall, I heard the news over the radio while I was alone painting in my studio… I’d been thrilled having Kennedy as president; he was handsome, young, smart—but it didn’t bother me that much that he was dead. What bothered me was the way the television and radios were programming everybody to feel so sad… It seemed like no matter how hard you tried, you couldn’t get away from the thing.”---Andy Warhol, </a:t>
            </a:r>
            <a:r>
              <a:rPr lang="en-US" sz="1200" i="1" kern="1200" dirty="0" err="1">
                <a:solidFill>
                  <a:schemeClr val="tx1"/>
                </a:solidFill>
                <a:effectLst/>
                <a:latin typeface="+mn-lt"/>
                <a:ea typeface="+mn-ea"/>
                <a:cs typeface="+mn-cs"/>
              </a:rPr>
              <a:t>POPism</a:t>
            </a:r>
            <a:r>
              <a:rPr lang="en-US" sz="1200" i="1" kern="1200" dirty="0">
                <a:solidFill>
                  <a:schemeClr val="tx1"/>
                </a:solidFill>
                <a:effectLst/>
                <a:latin typeface="+mn-lt"/>
                <a:ea typeface="+mn-ea"/>
                <a:cs typeface="+mn-cs"/>
              </a:rPr>
              <a:t>: The Warhol Sixties</a:t>
            </a:r>
            <a:r>
              <a:rPr lang="en-US" sz="1200" kern="1200" dirty="0">
                <a:solidFill>
                  <a:schemeClr val="tx1"/>
                </a:solidFill>
                <a:effectLst/>
                <a:latin typeface="+mn-lt"/>
                <a:ea typeface="+mn-ea"/>
                <a:cs typeface="+mn-cs"/>
              </a:rPr>
              <a:t>, 1980</a:t>
            </a:r>
          </a:p>
          <a:p>
            <a:endParaRPr lang="en-US" dirty="0"/>
          </a:p>
        </p:txBody>
      </p:sp>
      <p:sp>
        <p:nvSpPr>
          <p:cNvPr id="4" name="Slide Number Placeholder 3"/>
          <p:cNvSpPr>
            <a:spLocks noGrp="1"/>
          </p:cNvSpPr>
          <p:nvPr>
            <p:ph type="sldNum" sz="quarter" idx="10"/>
          </p:nvPr>
        </p:nvSpPr>
        <p:spPr/>
        <p:txBody>
          <a:bodyPr/>
          <a:lstStyle/>
          <a:p>
            <a:fld id="{3A862607-613E-264C-807E-3B86869BBCE3}" type="slidenum">
              <a:rPr lang="en-US" smtClean="0"/>
              <a:t>14</a:t>
            </a:fld>
            <a:endParaRPr lang="en-US"/>
          </a:p>
        </p:txBody>
      </p:sp>
    </p:spTree>
    <p:extLst>
      <p:ext uri="{BB962C8B-B14F-4D97-AF65-F5344CB8AC3E}">
        <p14:creationId xmlns:p14="http://schemas.microsoft.com/office/powerpoint/2010/main" val="77631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information:</a:t>
            </a:r>
          </a:p>
          <a:p>
            <a:endParaRPr lang="en-US" dirty="0"/>
          </a:p>
          <a:p>
            <a:r>
              <a:rPr lang="en-US" sz="1200" u="sng" dirty="0"/>
              <a:t>Andy Warhol, </a:t>
            </a:r>
            <a:r>
              <a:rPr lang="en-US" sz="1200" i="1" u="sng" dirty="0"/>
              <a:t>You’re In </a:t>
            </a:r>
            <a:r>
              <a:rPr lang="en-US" sz="1200" i="1" u="sng" baseline="0" dirty="0"/>
              <a:t>(</a:t>
            </a:r>
            <a:r>
              <a:rPr lang="en-US" sz="1200" i="1" u="sng" dirty="0"/>
              <a:t>Silver Coke Bottles), </a:t>
            </a:r>
            <a:r>
              <a:rPr lang="en-US" sz="1200" u="sng" dirty="0"/>
              <a:t>1967:</a:t>
            </a:r>
          </a:p>
          <a:p>
            <a:r>
              <a:rPr lang="en-US" dirty="0"/>
              <a:t>Warhol was interested in the democratic cultural significance of mass-produced consumer goods. Popular grocery items distributed in vast quantities worldwide, at an affordable price, represented the best and brightest of American consumer society. Warhol’s first paintings of Coke bottles appeared in 1961. Here the artist turned to readymade objects as source material, coating the actual soft drink bottles with silver paint. Three years later Warhol went a step further by filling 100 silver bottles with a perfume he rakishly labelled ‘You’re In’ / ‘</a:t>
            </a:r>
            <a:r>
              <a:rPr lang="en-US" dirty="0" err="1"/>
              <a:t>Eau</a:t>
            </a:r>
            <a:r>
              <a:rPr lang="en-US" dirty="0"/>
              <a:t> </a:t>
            </a:r>
            <a:r>
              <a:rPr lang="en-US" dirty="0" err="1"/>
              <a:t>d’Andy</a:t>
            </a:r>
            <a:r>
              <a:rPr lang="en-US" dirty="0"/>
              <a:t>’. Not surprisingly, the Coca-Cola Company responded with a cease and desist letter.</a:t>
            </a:r>
          </a:p>
        </p:txBody>
      </p:sp>
      <p:sp>
        <p:nvSpPr>
          <p:cNvPr id="4" name="Slide Number Placeholder 3"/>
          <p:cNvSpPr>
            <a:spLocks noGrp="1"/>
          </p:cNvSpPr>
          <p:nvPr>
            <p:ph type="sldNum" sz="quarter" idx="10"/>
          </p:nvPr>
        </p:nvSpPr>
        <p:spPr/>
        <p:txBody>
          <a:bodyPr/>
          <a:lstStyle/>
          <a:p>
            <a:fld id="{3A862607-613E-264C-807E-3B86869BBCE3}" type="slidenum">
              <a:rPr lang="en-US" smtClean="0"/>
              <a:t>15</a:t>
            </a:fld>
            <a:endParaRPr lang="en-US"/>
          </a:p>
        </p:txBody>
      </p:sp>
    </p:spTree>
    <p:extLst>
      <p:ext uri="{BB962C8B-B14F-4D97-AF65-F5344CB8AC3E}">
        <p14:creationId xmlns:p14="http://schemas.microsoft.com/office/powerpoint/2010/main" val="1311027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information: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These are a</a:t>
            </a:r>
            <a:r>
              <a:rPr lang="en-US" sz="1200" baseline="0" dirty="0"/>
              <a:t> few s</a:t>
            </a:r>
            <a:r>
              <a:rPr lang="en-US" sz="1200" dirty="0"/>
              <a:t>igns and symbols that Warhol might have seen during his all-American road trip from New York</a:t>
            </a:r>
            <a:r>
              <a:rPr lang="en-US" sz="1200" baseline="0" dirty="0"/>
              <a:t> to Los Angeles in September of 1963. </a:t>
            </a:r>
            <a:r>
              <a:rPr lang="en-US" sz="1200" b="0" i="0" kern="1200" dirty="0">
                <a:solidFill>
                  <a:schemeClr val="tx1"/>
                </a:solidFill>
                <a:effectLst/>
                <a:latin typeface="+mn-lt"/>
                <a:ea typeface="+mn-ea"/>
                <a:cs typeface="+mn-cs"/>
              </a:rPr>
              <a:t>Warhol</a:t>
            </a:r>
            <a:r>
              <a:rPr lang="en-US" sz="1200" b="0" i="0" kern="1200" baseline="0" dirty="0">
                <a:solidFill>
                  <a:schemeClr val="tx1"/>
                </a:solidFill>
                <a:effectLst/>
                <a:latin typeface="+mn-lt"/>
                <a:ea typeface="+mn-ea"/>
                <a:cs typeface="+mn-cs"/>
              </a:rPr>
              <a:t> drove</a:t>
            </a:r>
            <a:r>
              <a:rPr lang="en-US" sz="1200" b="0" i="0" kern="1200" dirty="0">
                <a:solidFill>
                  <a:schemeClr val="tx1"/>
                </a:solidFill>
                <a:effectLst/>
                <a:latin typeface="+mn-lt"/>
                <a:ea typeface="+mn-ea"/>
                <a:cs typeface="+mn-cs"/>
              </a:rPr>
              <a:t> cross-country for his second exhibition at the</a:t>
            </a:r>
            <a:r>
              <a:rPr lang="en-US" sz="1200" b="0" i="0" kern="1200" baseline="0" dirty="0">
                <a:solidFill>
                  <a:schemeClr val="tx1"/>
                </a:solidFill>
                <a:effectLst/>
                <a:latin typeface="+mn-lt"/>
                <a:ea typeface="+mn-ea"/>
                <a:cs typeface="+mn-cs"/>
              </a:rPr>
              <a:t> Ferus Gallery in LA where his iconic images of Elvis Presley and Elizabeth Taylor were shown</a:t>
            </a:r>
            <a:r>
              <a:rPr lang="en-US" sz="1200" b="0" i="0" kern="1200" dirty="0">
                <a:solidFill>
                  <a:schemeClr val="tx1"/>
                </a:solidFill>
                <a:effectLst/>
                <a:latin typeface="+mn-lt"/>
                <a:ea typeface="+mn-ea"/>
                <a:cs typeface="+mn-cs"/>
              </a:rPr>
              <a:t>. Warhol and his traveling companions saw the forerunners of Pop Art along the hundreds of miles of Route 66 in the form of billboards hawking consumer goods and giant, blinking neon signs above roadside motels and diners.</a:t>
            </a:r>
            <a:endParaRPr lang="en-US" sz="1200" baseline="0" dirty="0"/>
          </a:p>
          <a:p>
            <a:endParaRPr lang="en-US" sz="1200" b="0" i="0" kern="1200" baseline="0" dirty="0">
              <a:solidFill>
                <a:schemeClr val="tx1"/>
              </a:solidFill>
              <a:effectLst/>
              <a:latin typeface="+mn-lt"/>
              <a:ea typeface="+mn-ea"/>
              <a:cs typeface="+mn-cs"/>
            </a:endParaRPr>
          </a:p>
          <a:p>
            <a:r>
              <a:rPr lang="en-US" sz="1200" b="0" i="1" u="sng" kern="1200" dirty="0">
                <a:solidFill>
                  <a:schemeClr val="tx1"/>
                </a:solidFill>
                <a:effectLst/>
                <a:latin typeface="+mn-lt"/>
                <a:ea typeface="+mn-ea"/>
                <a:cs typeface="+mn-cs"/>
              </a:rPr>
              <a:t>The Trip: Andy Warhol’s Plastic Fantastic Cross-Country Adventure</a:t>
            </a:r>
            <a:r>
              <a:rPr lang="en-US" sz="1200" b="0" i="0" u="sng" kern="1200" dirty="0">
                <a:solidFill>
                  <a:schemeClr val="tx1"/>
                </a:solidFill>
                <a:effectLst/>
                <a:latin typeface="+mn-lt"/>
                <a:ea typeface="+mn-ea"/>
                <a:cs typeface="+mn-cs"/>
              </a:rPr>
              <a:t> by Deborah Davis</a:t>
            </a:r>
          </a:p>
          <a:p>
            <a:r>
              <a:rPr lang="en-US" sz="1200" b="0" i="0" kern="1200" dirty="0">
                <a:solidFill>
                  <a:schemeClr val="tx1"/>
                </a:solidFill>
                <a:effectLst/>
                <a:latin typeface="+mn-lt"/>
                <a:ea typeface="+mn-ea"/>
                <a:cs typeface="+mn-cs"/>
              </a:rPr>
              <a:t>This book chronicles a little-known road trip Andy Warhol took from New York to LA in 1963, and how that journey—and the numerous artists and celebrities he encountered—profoundly influenced his life and art. </a:t>
            </a:r>
            <a:r>
              <a:rPr lang="en-US" sz="1200" b="0" i="1" kern="1200" dirty="0">
                <a:solidFill>
                  <a:schemeClr val="tx1"/>
                </a:solidFill>
                <a:effectLst/>
                <a:latin typeface="+mn-lt"/>
                <a:ea typeface="+mn-ea"/>
                <a:cs typeface="+mn-cs"/>
              </a:rPr>
              <a:t>The Trip </a:t>
            </a:r>
            <a:r>
              <a:rPr lang="en-US" sz="1200" b="0" i="0" kern="1200" dirty="0">
                <a:solidFill>
                  <a:schemeClr val="tx1"/>
                </a:solidFill>
                <a:effectLst/>
                <a:latin typeface="+mn-lt"/>
                <a:ea typeface="+mn-ea"/>
                <a:cs typeface="+mn-cs"/>
              </a:rPr>
              <a:t>captures Warhol’s interactions with Dennis Hopper, Peter Fonda, Marcel Duchamp, Elizabeth Taylor, Elvis Presley, and Frank Sinatra. Along the way he also met rednecks, beach bums, underground filmmakers, artists, poets, socialites, and newly minted hippies, and they each left an indelible mark on his psyche.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3A862607-613E-264C-807E-3B86869BBCE3}" type="slidenum">
              <a:rPr lang="en-US" smtClean="0"/>
              <a:t>17</a:t>
            </a:fld>
            <a:endParaRPr lang="en-US"/>
          </a:p>
        </p:txBody>
      </p:sp>
    </p:spTree>
    <p:extLst>
      <p:ext uri="{BB962C8B-B14F-4D97-AF65-F5344CB8AC3E}">
        <p14:creationId xmlns:p14="http://schemas.microsoft.com/office/powerpoint/2010/main" val="3593936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information:</a:t>
            </a:r>
          </a:p>
          <a:p>
            <a:endParaRPr lang="en-US" dirty="0"/>
          </a:p>
          <a:p>
            <a:r>
              <a:rPr lang="en-US" sz="1200" u="sng" dirty="0"/>
              <a:t>Takashi Murakami: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Murakami’s art encompasses a wide range of media and has been noted for its use of color, incorporation of motifs from Japanese traditional and popular culture, flat/glossy surfaces, and content that could be described as “cute,” “psychedelic,” or “satirical”. Among his best known recurring motifs are smiling flowers, iconic characters, mushrooms, skulls, and </a:t>
            </a:r>
            <a:r>
              <a:rPr lang="en-US" sz="1200" b="0" i="0" u="none" strike="noStrike" kern="1200" dirty="0">
                <a:solidFill>
                  <a:schemeClr val="tx1"/>
                </a:solidFill>
                <a:effectLst/>
                <a:latin typeface="+mn-lt"/>
                <a:ea typeface="+mn-ea"/>
                <a:cs typeface="+mn-cs"/>
              </a:rPr>
              <a:t>Buddhist</a:t>
            </a:r>
            <a:r>
              <a:rPr lang="en-US" sz="1200" b="0" i="0" kern="1200" dirty="0">
                <a:solidFill>
                  <a:schemeClr val="tx1"/>
                </a:solidFill>
                <a:effectLst/>
                <a:latin typeface="+mn-lt"/>
                <a:ea typeface="+mn-ea"/>
                <a:cs typeface="+mn-cs"/>
              </a:rPr>
              <a:t> iconography.</a:t>
            </a:r>
            <a:r>
              <a:rPr lang="en-US" sz="1200" b="0" i="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Like Andy Warhol, he </a:t>
            </a:r>
            <a:r>
              <a:rPr lang="en-US" sz="1200" b="0" i="0" kern="1200" dirty="0">
                <a:solidFill>
                  <a:schemeClr val="tx1"/>
                </a:solidFill>
                <a:effectLst/>
                <a:latin typeface="+mn-lt"/>
                <a:ea typeface="+mn-ea"/>
                <a:cs typeface="+mn-cs"/>
              </a:rPr>
              <a:t>is known for blurring the line between </a:t>
            </a:r>
            <a:r>
              <a:rPr lang="en-US" sz="1200" b="0" i="0" u="none" strike="noStrike" kern="1200" dirty="0">
                <a:solidFill>
                  <a:schemeClr val="tx1"/>
                </a:solidFill>
                <a:effectLst/>
                <a:latin typeface="+mn-lt"/>
                <a:ea typeface="+mn-ea"/>
                <a:cs typeface="+mn-cs"/>
              </a:rPr>
              <a:t>high</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rPr>
              <a:t>low art</a:t>
            </a:r>
            <a:r>
              <a:rPr lang="en-US" sz="1200" b="0" i="0" kern="1200" dirty="0">
                <a:solidFill>
                  <a:schemeClr val="tx1"/>
                </a:solidFill>
                <a:effectLst/>
                <a:latin typeface="+mn-lt"/>
                <a:ea typeface="+mn-ea"/>
                <a:cs typeface="+mn-cs"/>
              </a:rPr>
              <a:t>. He coined the term "</a:t>
            </a:r>
            <a:r>
              <a:rPr lang="en-US" sz="1200" b="0" i="0" u="none" strike="noStrike" kern="1200" dirty="0" err="1">
                <a:solidFill>
                  <a:schemeClr val="tx1"/>
                </a:solidFill>
                <a:effectLst/>
                <a:latin typeface="+mn-lt"/>
                <a:ea typeface="+mn-ea"/>
                <a:cs typeface="+mn-cs"/>
              </a:rPr>
              <a:t>superflat</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which describes both the aesthetic characteristics of the Japanese artistic tradition and the nature of </a:t>
            </a:r>
            <a:r>
              <a:rPr lang="en-US" sz="1200" b="0" i="0" u="none" strike="noStrike" kern="1200" dirty="0">
                <a:solidFill>
                  <a:schemeClr val="tx1"/>
                </a:solidFill>
                <a:effectLst/>
                <a:latin typeface="+mn-lt"/>
                <a:ea typeface="+mn-ea"/>
                <a:cs typeface="+mn-cs"/>
              </a:rPr>
              <a:t>post-war</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Japanese culture</a:t>
            </a:r>
            <a:r>
              <a:rPr lang="en-US" sz="1200" b="0" i="0" kern="1200" dirty="0">
                <a:solidFill>
                  <a:schemeClr val="tx1"/>
                </a:solidFill>
                <a:effectLst/>
                <a:latin typeface="+mn-lt"/>
                <a:ea typeface="+mn-ea"/>
                <a:cs typeface="+mn-cs"/>
              </a:rPr>
              <a:t> and society, and is also used for Murakami’s own artistic style and that of other Japanese artists he has influenced.</a:t>
            </a:r>
            <a:r>
              <a:rPr lang="en-US" sz="1200" b="0" i="0" u="none" strike="noStrike"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 accordance with the “</a:t>
            </a:r>
            <a:r>
              <a:rPr lang="en-US" sz="1200" b="0" i="0" kern="1200" dirty="0" err="1">
                <a:solidFill>
                  <a:schemeClr val="tx1"/>
                </a:solidFill>
                <a:effectLst/>
                <a:latin typeface="+mn-lt"/>
                <a:ea typeface="+mn-ea"/>
                <a:cs typeface="+mn-cs"/>
              </a:rPr>
              <a:t>superflat</a:t>
            </a:r>
            <a:r>
              <a:rPr lang="en-US" sz="1200" b="0" i="0" kern="1200" dirty="0">
                <a:solidFill>
                  <a:schemeClr val="tx1"/>
                </a:solidFill>
                <a:effectLst/>
                <a:latin typeface="+mn-lt"/>
                <a:ea typeface="+mn-ea"/>
                <a:cs typeface="+mn-cs"/>
              </a:rPr>
              <a:t>” concept, Murakami’s practice involves repackaging elements usually considered “low” or subcultural and presenting them in the “high-art” market. He then further flattens the playing field by repackaging his “high-art” works as merchandise, such as plush toys and T-shirts, making them available at more affordable prices.</a:t>
            </a:r>
            <a:endParaRPr lang="en-US" sz="1200" b="0" i="0" u="none" strike="noStrike" kern="1200" baseline="30000" dirty="0">
              <a:solidFill>
                <a:schemeClr val="tx1"/>
              </a:solidFill>
              <a:effectLst/>
              <a:latin typeface="+mn-lt"/>
              <a:ea typeface="+mn-ea"/>
              <a:cs typeface="+mn-cs"/>
            </a:endParaRPr>
          </a:p>
          <a:p>
            <a:endParaRPr lang="en-US" sz="1200" b="0" i="0" u="none" strike="noStrike" kern="1200" baseline="300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862607-613E-264C-807E-3B86869BBCE3}" type="slidenum">
              <a:rPr lang="en-US" smtClean="0"/>
              <a:t>18</a:t>
            </a:fld>
            <a:endParaRPr lang="en-US"/>
          </a:p>
        </p:txBody>
      </p:sp>
    </p:spTree>
    <p:extLst>
      <p:ext uri="{BB962C8B-B14F-4D97-AF65-F5344CB8AC3E}">
        <p14:creationId xmlns:p14="http://schemas.microsoft.com/office/powerpoint/2010/main" val="3791145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862607-613E-264C-807E-3B86869BBCE3}" type="slidenum">
              <a:rPr lang="en-US" smtClean="0"/>
              <a:t>2</a:t>
            </a:fld>
            <a:endParaRPr lang="en-US"/>
          </a:p>
        </p:txBody>
      </p:sp>
    </p:spTree>
    <p:extLst>
      <p:ext uri="{BB962C8B-B14F-4D97-AF65-F5344CB8AC3E}">
        <p14:creationId xmlns:p14="http://schemas.microsoft.com/office/powerpoint/2010/main" val="1555545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Additional information </a:t>
            </a:r>
            <a:r>
              <a:rPr lang="en-US" dirty="0"/>
              <a:t>on the 1950s</a:t>
            </a:r>
            <a:r>
              <a:rPr lang="en-US" baseline="0" dirty="0"/>
              <a:t> Pop Art movement retrieved from The Art Story: </a:t>
            </a:r>
            <a:r>
              <a:rPr lang="en-US" i="1" baseline="0" dirty="0"/>
              <a:t>Modern Art Insight </a:t>
            </a:r>
            <a:r>
              <a:rPr lang="en-US" i="0" baseline="0" dirty="0"/>
              <a:t>at</a:t>
            </a:r>
            <a:r>
              <a:rPr lang="en-US" i="1" baseline="0" dirty="0"/>
              <a:t> </a:t>
            </a:r>
            <a:r>
              <a:rPr lang="en-US" dirty="0"/>
              <a:t>www.theartstory.org/movement-british-pop-art.htm</a:t>
            </a:r>
          </a:p>
          <a:p>
            <a:endParaRPr lang="en-US" dirty="0"/>
          </a:p>
          <a:p>
            <a:r>
              <a:rPr lang="en-US" sz="1200" b="0" i="0" u="sng" kern="1200" dirty="0">
                <a:solidFill>
                  <a:schemeClr val="tx1"/>
                </a:solidFill>
                <a:effectLst/>
                <a:latin typeface="+mn-lt"/>
                <a:ea typeface="+mn-ea"/>
                <a:cs typeface="+mn-cs"/>
              </a:rPr>
              <a:t>1950s British Pop Art:</a:t>
            </a:r>
          </a:p>
          <a:p>
            <a:r>
              <a:rPr lang="en-US" sz="1200" b="0" i="0" kern="1200" dirty="0">
                <a:solidFill>
                  <a:schemeClr val="tx1"/>
                </a:solidFill>
                <a:effectLst/>
                <a:latin typeface="+mn-lt"/>
                <a:ea typeface="+mn-ea"/>
                <a:cs typeface="+mn-cs"/>
              </a:rPr>
              <a:t>Although the term Pop art is usually associated with the work of artists working in New York in the 1960s such as Andy Warhol and Roy Lichtenstein, the movement actually found its earliest voice in Britain a decade earlier. Still recovering from World War II, with a bankrupt population dependent on rations, the nation's artists looked west to the new consumerist paradise being advertised in the prospering United States. British Pop Art rose out of a strong outsider's perspective as it looked both longingly and critically, yet with a healthy sense of irony, at the new visual imagery arising in the</a:t>
            </a:r>
            <a:r>
              <a:rPr lang="en-US" sz="1200" b="0" i="0" kern="1200" baseline="0" dirty="0">
                <a:solidFill>
                  <a:schemeClr val="tx1"/>
                </a:solidFill>
                <a:effectLst/>
                <a:latin typeface="+mn-lt"/>
                <a:ea typeface="+mn-ea"/>
                <a:cs typeface="+mn-cs"/>
              </a:rPr>
              <a:t> U.S.</a:t>
            </a:r>
            <a:r>
              <a:rPr lang="en-US" sz="1200" b="0" i="0" kern="1200" dirty="0">
                <a:solidFill>
                  <a:schemeClr val="tx1"/>
                </a:solidFill>
                <a:effectLst/>
                <a:latin typeface="+mn-lt"/>
                <a:ea typeface="+mn-ea"/>
                <a:cs typeface="+mn-cs"/>
              </a:rPr>
              <a:t>  In</a:t>
            </a:r>
            <a:r>
              <a:rPr lang="en-US" sz="1200" b="0" i="0" kern="1200" baseline="0" dirty="0">
                <a:solidFill>
                  <a:schemeClr val="tx1"/>
                </a:solidFill>
                <a:effectLst/>
                <a:latin typeface="+mn-lt"/>
                <a:ea typeface="+mn-ea"/>
                <a:cs typeface="+mn-cs"/>
              </a:rPr>
              <a:t> this commercial dreamland, e</a:t>
            </a:r>
            <a:r>
              <a:rPr lang="en-US" sz="1200" b="0" i="0" kern="1200" dirty="0">
                <a:solidFill>
                  <a:schemeClr val="tx1"/>
                </a:solidFill>
                <a:effectLst/>
                <a:latin typeface="+mn-lt"/>
                <a:ea typeface="+mn-ea"/>
                <a:cs typeface="+mn-cs"/>
              </a:rPr>
              <a:t>verything from toasters to cars to beauty creams were placed on colorful pedestals in the glossy pages of magazines or touted on television in the hands of long-legged beauty queens.</a:t>
            </a:r>
          </a:p>
          <a:p>
            <a:endParaRPr lang="en-US" dirty="0"/>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a:solidFill>
                  <a:schemeClr val="tx1"/>
                </a:solidFill>
                <a:effectLst/>
                <a:latin typeface="+mn-lt"/>
                <a:ea typeface="+mn-ea"/>
                <a:cs typeface="+mn-cs"/>
              </a:rPr>
              <a:t>The Beatles' </a:t>
            </a:r>
            <a:r>
              <a:rPr lang="en-US" sz="1200" b="0" i="1" u="sng" kern="1200" dirty="0">
                <a:solidFill>
                  <a:schemeClr val="tx1"/>
                </a:solidFill>
                <a:effectLst/>
                <a:latin typeface="+mn-lt"/>
                <a:ea typeface="+mn-ea"/>
                <a:cs typeface="+mn-cs"/>
              </a:rPr>
              <a:t>Sgt. Pepper's Lonely Hearts Club Band </a:t>
            </a:r>
            <a:r>
              <a:rPr lang="en-US" sz="1200" b="0" i="0" u="sng" kern="1200" dirty="0">
                <a:solidFill>
                  <a:schemeClr val="tx1"/>
                </a:solidFill>
                <a:effectLst/>
                <a:latin typeface="+mn-lt"/>
                <a:ea typeface="+mn-ea"/>
                <a:cs typeface="+mn-cs"/>
              </a:rPr>
              <a:t>album</a:t>
            </a:r>
            <a:r>
              <a:rPr lang="en-US" sz="1200" b="0" i="0" u="sng" kern="1200" baseline="0" dirty="0">
                <a:solidFill>
                  <a:schemeClr val="tx1"/>
                </a:solidFill>
                <a:effectLst/>
                <a:latin typeface="+mn-lt"/>
                <a:ea typeface="+mn-ea"/>
                <a:cs typeface="+mn-cs"/>
              </a:rPr>
              <a:t> cover by Pop Artist Peter Blake</a:t>
            </a:r>
            <a:r>
              <a:rPr lang="en-US" sz="1200" b="0" i="1" u="sng"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album</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released by EMI Records in 1967, is arguably the most famous album sleeve of all time. The image on the album cover is composed of a collage of celebrities. There are 88 figures, including the band members themselves. Pop artist Peter Blake and his wife Jann Haworth conceived and constructed the set, including all the life-sized cut-outs of historical figures. The set was photographed, with the Beatles standing in the center, by Michael Cooper. Copyright was a problem as Brian Epstein, the Beatles' manager, had to locate each person in order to get permission to use their image in this context.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information retrieved from The Victoria</a:t>
            </a:r>
            <a:r>
              <a:rPr lang="en-US" baseline="0" dirty="0"/>
              <a:t> &amp; Albert Museum’s collections https://collections.vam.ac.uk/item/O88532/sgt-peppers-lonely-hearts-club-record-sleeve-sir-peter-blake/</a:t>
            </a:r>
            <a:r>
              <a:rPr lang="en-US" dirty="0"/>
              <a:t>:</a:t>
            </a:r>
          </a:p>
          <a:p>
            <a:endParaRPr lang="en-US" dirty="0"/>
          </a:p>
        </p:txBody>
      </p:sp>
      <p:sp>
        <p:nvSpPr>
          <p:cNvPr id="4" name="Slide Number Placeholder 3"/>
          <p:cNvSpPr>
            <a:spLocks noGrp="1"/>
          </p:cNvSpPr>
          <p:nvPr>
            <p:ph type="sldNum" sz="quarter" idx="10"/>
          </p:nvPr>
        </p:nvSpPr>
        <p:spPr/>
        <p:txBody>
          <a:bodyPr/>
          <a:lstStyle/>
          <a:p>
            <a:fld id="{3A862607-613E-264C-807E-3B86869BBCE3}" type="slidenum">
              <a:rPr lang="en-US" smtClean="0"/>
              <a:t>3</a:t>
            </a:fld>
            <a:endParaRPr lang="en-US"/>
          </a:p>
        </p:txBody>
      </p:sp>
    </p:spTree>
    <p:extLst>
      <p:ext uri="{BB962C8B-B14F-4D97-AF65-F5344CB8AC3E}">
        <p14:creationId xmlns:p14="http://schemas.microsoft.com/office/powerpoint/2010/main" val="319941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information: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t>Andy Warhol, </a:t>
            </a:r>
            <a:r>
              <a:rPr lang="en-US" sz="1200" i="1" u="sng" dirty="0"/>
              <a:t>Crushed Campbell's Soup Can (Beef Noodle)</a:t>
            </a:r>
            <a:r>
              <a:rPr lang="en-US" sz="1200" u="sng" dirty="0"/>
              <a:t>, 1962: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Warhol's Campbell's Soup Can paintings are key works of the 1960’s Pop Art movement, a time when many artists created work derived from popular culture. Warhol's soup cans raise the simply popular or everyday to the status of art. Campbell's and its red-and-white label date from the late nineteenth century. The canned soup became more familiar in the twentieth century, particularly with the increase in mass production and advertising after World War II. Warhol himself said, "Pop art is about liking things," and claimed that he ate Campbell's soup every day for 20 years. For him, it was the quintessential American product. He marveled that the soup always tasted the same, like Coca-Cola, whether consumed by prince or pauper.</a:t>
            </a:r>
          </a:p>
          <a:p>
            <a:endParaRPr lang="en-US" dirty="0"/>
          </a:p>
          <a:p>
            <a:endParaRPr lang="en-US" dirty="0"/>
          </a:p>
          <a:p>
            <a:r>
              <a:rPr lang="en-US" sz="1200" u="sng" dirty="0"/>
              <a:t>"Pop Art: 12 Paintings from the </a:t>
            </a:r>
            <a:r>
              <a:rPr lang="en-US" sz="1200" u="sng" dirty="0" err="1"/>
              <a:t>POWers'</a:t>
            </a:r>
            <a:r>
              <a:rPr lang="en-US" sz="1200" u="sng" dirty="0"/>
              <a:t> Collection!”:</a:t>
            </a:r>
          </a:p>
          <a:p>
            <a:r>
              <a:rPr lang="en-US" sz="1200" b="0" i="0" kern="1200" dirty="0">
                <a:solidFill>
                  <a:schemeClr val="tx1"/>
                </a:solidFill>
                <a:effectLst/>
                <a:latin typeface="+mn-lt"/>
                <a:ea typeface="+mn-ea"/>
                <a:cs typeface="+mn-cs"/>
              </a:rPr>
              <a:t>This image is of a y</a:t>
            </a:r>
            <a:r>
              <a:rPr lang="en-US" dirty="0"/>
              <a:t>ellow envelope, with circular window displaying 12 cards depicting pop artworks with titles, quotes from the artists, and</a:t>
            </a:r>
            <a:r>
              <a:rPr lang="en-US" baseline="0" dirty="0"/>
              <a:t> </a:t>
            </a:r>
            <a:r>
              <a:rPr lang="en-US" dirty="0"/>
              <a:t>descriptions of the accompanying artworks.</a:t>
            </a:r>
            <a:r>
              <a:rPr lang="en-US" baseline="0" dirty="0"/>
              <a:t> The card we see is of a 1963 Roy Lichtenstein painting called “Varoom!”. This </a:t>
            </a:r>
            <a:r>
              <a:rPr lang="en-US" sz="1200" b="0" i="0" kern="1200" dirty="0">
                <a:solidFill>
                  <a:schemeClr val="tx1"/>
                </a:solidFill>
                <a:effectLst/>
                <a:latin typeface="+mn-lt"/>
                <a:ea typeface="+mn-ea"/>
                <a:cs typeface="+mn-cs"/>
              </a:rPr>
              <a:t>Pop Art Issue of Aspen</a:t>
            </a:r>
            <a:r>
              <a:rPr lang="en-US" sz="1200" b="0" i="0" kern="1200" baseline="0" dirty="0">
                <a:solidFill>
                  <a:schemeClr val="tx1"/>
                </a:solidFill>
                <a:effectLst/>
                <a:latin typeface="+mn-lt"/>
                <a:ea typeface="+mn-ea"/>
                <a:cs typeface="+mn-cs"/>
              </a:rPr>
              <a:t> magazine</a:t>
            </a:r>
            <a:r>
              <a:rPr lang="en-US" sz="1200" b="0" i="0" kern="1200" dirty="0">
                <a:solidFill>
                  <a:schemeClr val="tx1"/>
                </a:solidFill>
                <a:effectLst/>
                <a:latin typeface="+mn-lt"/>
                <a:ea typeface="+mn-ea"/>
                <a:cs typeface="+mn-cs"/>
              </a:rPr>
              <a:t> (published in ten issues between 1965 and 1971)</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was designed by Andy Warhol and David Dalton. The artists represented in this envelope are James </a:t>
            </a:r>
            <a:r>
              <a:rPr lang="en-US" sz="1200" b="0" i="0" kern="1200" dirty="0" err="1">
                <a:solidFill>
                  <a:schemeClr val="tx1"/>
                </a:solidFill>
                <a:effectLst/>
                <a:latin typeface="+mn-lt"/>
                <a:ea typeface="+mn-ea"/>
                <a:cs typeface="+mn-cs"/>
              </a:rPr>
              <a:t>Rosenquist</a:t>
            </a:r>
            <a:r>
              <a:rPr lang="en-US" sz="1200" b="0" i="0" kern="1200" dirty="0">
                <a:solidFill>
                  <a:schemeClr val="tx1"/>
                </a:solidFill>
                <a:effectLst/>
                <a:latin typeface="+mn-lt"/>
                <a:ea typeface="+mn-ea"/>
                <a:cs typeface="+mn-cs"/>
              </a:rPr>
              <a:t>, Bridget Riley, Gerald Laing, Roy Lichtenstein, Kenneth Noland, Andy Warhol, </a:t>
            </a:r>
            <a:r>
              <a:rPr lang="en-US" sz="1200" b="0" i="0" kern="1200" dirty="0" err="1">
                <a:solidFill>
                  <a:schemeClr val="tx1"/>
                </a:solidFill>
                <a:effectLst/>
                <a:latin typeface="+mn-lt"/>
                <a:ea typeface="+mn-ea"/>
                <a:cs typeface="+mn-cs"/>
              </a:rPr>
              <a:t>Claes</a:t>
            </a:r>
            <a:r>
              <a:rPr lang="en-US" sz="1200" b="0" i="0" kern="1200" dirty="0">
                <a:solidFill>
                  <a:schemeClr val="tx1"/>
                </a:solidFill>
                <a:effectLst/>
                <a:latin typeface="+mn-lt"/>
                <a:ea typeface="+mn-ea"/>
                <a:cs typeface="+mn-cs"/>
              </a:rPr>
              <a:t> Oldenburg, Larry </a:t>
            </a:r>
            <a:r>
              <a:rPr lang="en-US" sz="1200" b="0" i="0" kern="1200" dirty="0" err="1">
                <a:solidFill>
                  <a:schemeClr val="tx1"/>
                </a:solidFill>
                <a:effectLst/>
                <a:latin typeface="+mn-lt"/>
                <a:ea typeface="+mn-ea"/>
                <a:cs typeface="+mn-cs"/>
              </a:rPr>
              <a:t>Poons</a:t>
            </a:r>
            <a:r>
              <a:rPr lang="en-US" sz="1200" b="0" i="0" kern="1200" dirty="0">
                <a:solidFill>
                  <a:schemeClr val="tx1"/>
                </a:solidFill>
                <a:effectLst/>
                <a:latin typeface="+mn-lt"/>
                <a:ea typeface="+mn-ea"/>
                <a:cs typeface="+mn-cs"/>
              </a:rPr>
              <a:t>, Jasper Johns, William de </a:t>
            </a:r>
            <a:r>
              <a:rPr lang="en-US" sz="1200" b="0" i="0" kern="1200" dirty="0" err="1">
                <a:solidFill>
                  <a:schemeClr val="tx1"/>
                </a:solidFill>
                <a:effectLst/>
                <a:latin typeface="+mn-lt"/>
                <a:ea typeface="+mn-ea"/>
                <a:cs typeface="+mn-cs"/>
              </a:rPr>
              <a:t>Kooning</a:t>
            </a:r>
            <a:r>
              <a:rPr lang="en-US" sz="1200" b="0" i="0" kern="1200" dirty="0">
                <a:solidFill>
                  <a:schemeClr val="tx1"/>
                </a:solidFill>
                <a:effectLst/>
                <a:latin typeface="+mn-lt"/>
                <a:ea typeface="+mn-ea"/>
                <a:cs typeface="+mn-cs"/>
              </a:rPr>
              <a:t>, Charles </a:t>
            </a:r>
            <a:r>
              <a:rPr lang="en-US" sz="1200" b="0" i="0" kern="1200" dirty="0" err="1">
                <a:solidFill>
                  <a:schemeClr val="tx1"/>
                </a:solidFill>
                <a:effectLst/>
                <a:latin typeface="+mn-lt"/>
                <a:ea typeface="+mn-ea"/>
                <a:cs typeface="+mn-cs"/>
              </a:rPr>
              <a:t>Hinman</a:t>
            </a:r>
            <a:r>
              <a:rPr lang="en-US" sz="1200" b="0" i="0" kern="1200" dirty="0">
                <a:solidFill>
                  <a:schemeClr val="tx1"/>
                </a:solidFill>
                <a:effectLst/>
                <a:latin typeface="+mn-lt"/>
                <a:ea typeface="+mn-ea"/>
                <a:cs typeface="+mn-cs"/>
              </a:rPr>
              <a:t> and Ernest </a:t>
            </a:r>
            <a:r>
              <a:rPr lang="en-US" sz="1200" b="0" i="0" kern="1200" dirty="0" err="1">
                <a:solidFill>
                  <a:schemeClr val="tx1"/>
                </a:solidFill>
                <a:effectLst/>
                <a:latin typeface="+mn-lt"/>
                <a:ea typeface="+mn-ea"/>
                <a:cs typeface="+mn-cs"/>
              </a:rPr>
              <a:t>Trova</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A862607-613E-264C-807E-3B86869BBCE3}" type="slidenum">
              <a:rPr lang="en-US" smtClean="0"/>
              <a:t>4</a:t>
            </a:fld>
            <a:endParaRPr lang="en-US"/>
          </a:p>
        </p:txBody>
      </p:sp>
    </p:spTree>
    <p:extLst>
      <p:ext uri="{BB962C8B-B14F-4D97-AF65-F5344CB8AC3E}">
        <p14:creationId xmlns:p14="http://schemas.microsoft.com/office/powerpoint/2010/main" val="1330656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information:</a:t>
            </a:r>
          </a:p>
          <a:p>
            <a:endParaRPr lang="en-US" dirty="0"/>
          </a:p>
          <a:p>
            <a:r>
              <a:rPr lang="en-US" u="sng" dirty="0"/>
              <a:t>Abstract Expressionism &amp; Jackson Pollock:</a:t>
            </a:r>
          </a:p>
          <a:p>
            <a:r>
              <a:rPr lang="en-US" sz="1200" b="0" i="0" kern="1200" dirty="0">
                <a:solidFill>
                  <a:schemeClr val="tx1"/>
                </a:solidFill>
                <a:effectLst/>
                <a:latin typeface="+mn-lt"/>
                <a:ea typeface="+mn-ea"/>
                <a:cs typeface="+mn-cs"/>
              </a:rPr>
              <a:t>During and after World War II, many European artists, especially Surrealists, came to America. Aware of such artists' work, Jackson Pollock and others of his generation were thus introduced to the exploration of the unconscious and to the psychoanalytical theories of Freud and Jung. Automatic drawing, a technique devised by the Surrealists to elicit the free expression of the creative unconscious, was one method artists used to liberate themselves from academic training and traditional modes of expression. Few pursued this liberation with the vigor and invention of Jackson Pollock. Born and brought up in the western United States, Pollock eventually studied with the painter Thomas Hart Benton at the Art Students League in New York City. Though he came to reject Benton's Renaissance-derived compositions and </a:t>
            </a:r>
            <a:r>
              <a:rPr lang="en-US" sz="1200" b="0" i="0" kern="1200" dirty="0" err="1">
                <a:solidFill>
                  <a:schemeClr val="tx1"/>
                </a:solidFill>
                <a:effectLst/>
                <a:latin typeface="+mn-lt"/>
                <a:ea typeface="+mn-ea"/>
                <a:cs typeface="+mn-cs"/>
              </a:rPr>
              <a:t>midwestern</a:t>
            </a:r>
            <a:r>
              <a:rPr lang="en-US" sz="1200" b="0" i="0" kern="1200" dirty="0">
                <a:solidFill>
                  <a:schemeClr val="tx1"/>
                </a:solidFill>
                <a:effectLst/>
                <a:latin typeface="+mn-lt"/>
                <a:ea typeface="+mn-ea"/>
                <a:cs typeface="+mn-cs"/>
              </a:rPr>
              <a:t> imagery, Pollock was profoundly influenced by the emphasis on content and gestural rhythms of the older artist's work.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By 1947 Pollock had devised a working method that featured linear tangles of dripped paint, and he regarded his paintings as records of his own intense activity. He numbered most of these works instead of titling them, thereby avoiding any external reference that might limit their meaning. Pollock's dense, swirling skeins of paint heralded Abstract Expressionism, which established New York as the successor to Paris as the center of the modern movement. It would be a mistake, however, to see Pollock's work as purely automatic. He controlled the flow of paint carefully, forming it into an allover composition in the center of the canvas and leaving the edges largely untouched. Pollock thus followed the compositional practices of Analytical Cubism, but his loops, whorls, and nets of paint are far more lyrical and energetic than the explicitly rational forms of Cubist painting. His paintings suggest centrifugal force combined with an endless series of complex incidents, an impression created as one line or shape overlaps another only to be covered in turn. In larger works the effect is overwhelming, engulfing the viewer in a world unlike any other visual experience. Even in smaller paintings, like this one, the viewer may quickly become lost in the constant motion and flux of the composition.</a:t>
            </a:r>
            <a:endParaRPr lang="en-US" dirty="0"/>
          </a:p>
          <a:p>
            <a:endParaRPr lang="en-US" dirty="0"/>
          </a:p>
          <a:p>
            <a:r>
              <a:rPr lang="en-US" dirty="0"/>
              <a:t>Retrieved</a:t>
            </a:r>
            <a:r>
              <a:rPr lang="en-US" baseline="0" dirty="0"/>
              <a:t> from: </a:t>
            </a:r>
            <a:r>
              <a:rPr lang="en-US" dirty="0"/>
              <a:t>http://collection.cmoa.org/CollectionDetail.aspx?item=1009233&amp;retPrompt=Back+to+Results&amp;retUrl=CollectionSearch.aspx%3Fsrch%3DPollock</a:t>
            </a:r>
          </a:p>
          <a:p>
            <a:endParaRPr lang="en-US" dirty="0"/>
          </a:p>
          <a:p>
            <a:endParaRPr lang="en-US" dirty="0"/>
          </a:p>
        </p:txBody>
      </p:sp>
      <p:sp>
        <p:nvSpPr>
          <p:cNvPr id="4" name="Slide Number Placeholder 3"/>
          <p:cNvSpPr>
            <a:spLocks noGrp="1"/>
          </p:cNvSpPr>
          <p:nvPr>
            <p:ph type="sldNum" sz="quarter" idx="10"/>
          </p:nvPr>
        </p:nvSpPr>
        <p:spPr/>
        <p:txBody>
          <a:bodyPr/>
          <a:lstStyle/>
          <a:p>
            <a:fld id="{3A862607-613E-264C-807E-3B86869BBCE3}" type="slidenum">
              <a:rPr lang="en-US" smtClean="0"/>
              <a:t>5</a:t>
            </a:fld>
            <a:endParaRPr lang="en-US"/>
          </a:p>
        </p:txBody>
      </p:sp>
    </p:spTree>
    <p:extLst>
      <p:ext uri="{BB962C8B-B14F-4D97-AF65-F5344CB8AC3E}">
        <p14:creationId xmlns:p14="http://schemas.microsoft.com/office/powerpoint/2010/main" val="3598708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information:</a:t>
            </a:r>
          </a:p>
          <a:p>
            <a:endParaRPr lang="en-US" dirty="0"/>
          </a:p>
          <a:p>
            <a:r>
              <a:rPr lang="en-US" sz="1200" u="sng" dirty="0"/>
              <a:t>Andy Warhol</a:t>
            </a:r>
            <a:r>
              <a:rPr lang="en-US" sz="1200" i="1" u="sng" dirty="0"/>
              <a:t>, Black Portfolio (containing tear sheets of Andy Warhol's commercial work), </a:t>
            </a:r>
            <a:r>
              <a:rPr lang="en-US" sz="1200" u="sng" dirty="0"/>
              <a:t>1950-1960</a:t>
            </a:r>
          </a:p>
          <a:p>
            <a:r>
              <a:rPr lang="en-US" sz="1200" u="none" dirty="0"/>
              <a:t>This</a:t>
            </a:r>
            <a:r>
              <a:rPr lang="en-US" sz="1200" u="none" baseline="0" dirty="0"/>
              <a:t> illustration is taken from one of Warhol’s black leather portfolios. This particular portfolio consisted of nine plastic sleeves containing “tear sheets” which are pages</a:t>
            </a:r>
            <a:r>
              <a:rPr lang="en-US" sz="1200" b="0" i="0" kern="1200" dirty="0">
                <a:solidFill>
                  <a:schemeClr val="tx1"/>
                </a:solidFill>
                <a:effectLst/>
                <a:latin typeface="+mn-lt"/>
                <a:ea typeface="+mn-ea"/>
                <a:cs typeface="+mn-cs"/>
              </a:rPr>
              <a:t> that can be removed from a newspaper, magazine, or book for use separately. Commercial</a:t>
            </a:r>
            <a:r>
              <a:rPr lang="en-US" sz="1200" b="0" i="0" kern="1200" baseline="0" dirty="0">
                <a:solidFill>
                  <a:schemeClr val="tx1"/>
                </a:solidFill>
                <a:effectLst/>
                <a:latin typeface="+mn-lt"/>
                <a:ea typeface="+mn-ea"/>
                <a:cs typeface="+mn-cs"/>
              </a:rPr>
              <a:t> designers and i</a:t>
            </a:r>
            <a:r>
              <a:rPr lang="en-US" sz="1200" b="0" i="0" kern="1200" dirty="0">
                <a:solidFill>
                  <a:schemeClr val="tx1"/>
                </a:solidFill>
                <a:effectLst/>
                <a:latin typeface="+mn-lt"/>
                <a:ea typeface="+mn-ea"/>
                <a:cs typeface="+mn-cs"/>
              </a:rPr>
              <a:t>llustrators often used these tear sheets along with larger samples to show publishers and other potential business clients when</a:t>
            </a:r>
            <a:r>
              <a:rPr lang="en-US" sz="1200" b="0" i="0" kern="1200" baseline="0" dirty="0">
                <a:solidFill>
                  <a:schemeClr val="tx1"/>
                </a:solidFill>
                <a:effectLst/>
                <a:latin typeface="+mn-lt"/>
                <a:ea typeface="+mn-ea"/>
                <a:cs typeface="+mn-cs"/>
              </a:rPr>
              <a:t> applying for jobs</a:t>
            </a:r>
            <a:r>
              <a:rPr lang="en-US" sz="1200" b="0" i="0" kern="1200" dirty="0">
                <a:solidFill>
                  <a:schemeClr val="tx1"/>
                </a:solidFill>
                <a:effectLst/>
                <a:latin typeface="+mn-lt"/>
                <a:ea typeface="+mn-ea"/>
                <a:cs typeface="+mn-cs"/>
              </a:rPr>
              <a:t>. This particular</a:t>
            </a:r>
            <a:r>
              <a:rPr lang="en-US" sz="1200" b="0" i="0" kern="1200" baseline="0" dirty="0">
                <a:solidFill>
                  <a:schemeClr val="tx1"/>
                </a:solidFill>
                <a:effectLst/>
                <a:latin typeface="+mn-lt"/>
                <a:ea typeface="+mn-ea"/>
                <a:cs typeface="+mn-cs"/>
              </a:rPr>
              <a:t> portfolio held tear sheets for important clients of Warhol’s including Harper’s Bazaar and Mademoiselle magazine.</a:t>
            </a:r>
            <a:endParaRPr lang="en-US" u="none" dirty="0"/>
          </a:p>
        </p:txBody>
      </p:sp>
      <p:sp>
        <p:nvSpPr>
          <p:cNvPr id="4" name="Slide Number Placeholder 3"/>
          <p:cNvSpPr>
            <a:spLocks noGrp="1"/>
          </p:cNvSpPr>
          <p:nvPr>
            <p:ph type="sldNum" sz="quarter" idx="10"/>
          </p:nvPr>
        </p:nvSpPr>
        <p:spPr/>
        <p:txBody>
          <a:bodyPr/>
          <a:lstStyle/>
          <a:p>
            <a:fld id="{3A862607-613E-264C-807E-3B86869BBCE3}" type="slidenum">
              <a:rPr lang="en-US" smtClean="0"/>
              <a:t>7</a:t>
            </a:fld>
            <a:endParaRPr lang="en-US"/>
          </a:p>
        </p:txBody>
      </p:sp>
    </p:spTree>
    <p:extLst>
      <p:ext uri="{BB962C8B-B14F-4D97-AF65-F5344CB8AC3E}">
        <p14:creationId xmlns:p14="http://schemas.microsoft.com/office/powerpoint/2010/main" val="1848367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information:</a:t>
            </a:r>
          </a:p>
          <a:p>
            <a:endParaRPr lang="en-US" dirty="0"/>
          </a:p>
          <a:p>
            <a:r>
              <a:rPr lang="en-US" u="sng" dirty="0"/>
              <a:t>Opaque</a:t>
            </a:r>
            <a:r>
              <a:rPr lang="en-US" u="sng" baseline="0" dirty="0"/>
              <a:t> Projector:</a:t>
            </a:r>
          </a:p>
          <a:p>
            <a:r>
              <a:rPr lang="en-US" sz="1200" b="0" i="0" kern="1200" dirty="0">
                <a:solidFill>
                  <a:schemeClr val="tx1"/>
                </a:solidFill>
                <a:effectLst/>
                <a:latin typeface="+mn-lt"/>
                <a:ea typeface="+mn-ea"/>
                <a:cs typeface="+mn-cs"/>
              </a:rPr>
              <a:t>A device similar</a:t>
            </a:r>
            <a:r>
              <a:rPr lang="en-US" sz="1200" b="0" i="0" kern="1200" baseline="0" dirty="0">
                <a:solidFill>
                  <a:schemeClr val="tx1"/>
                </a:solidFill>
                <a:effectLst/>
                <a:latin typeface="+mn-lt"/>
                <a:ea typeface="+mn-ea"/>
                <a:cs typeface="+mn-cs"/>
              </a:rPr>
              <a:t> to an overhead projector </a:t>
            </a:r>
            <a:r>
              <a:rPr lang="en-US" sz="1200" b="0" i="0" kern="1200" dirty="0">
                <a:solidFill>
                  <a:schemeClr val="tx1"/>
                </a:solidFill>
                <a:effectLst/>
                <a:latin typeface="+mn-lt"/>
                <a:ea typeface="+mn-ea"/>
                <a:cs typeface="+mn-cs"/>
              </a:rPr>
              <a:t>which displays opaque materials by shining a bright lamp onto the object from above. Opaque projectors are typically used to enlarge or project images of book pages, drawings, diagrams</a:t>
            </a:r>
            <a:r>
              <a:rPr lang="en-US" sz="1200" b="0" i="0" kern="1200" baseline="0" dirty="0">
                <a:solidFill>
                  <a:schemeClr val="tx1"/>
                </a:solidFill>
                <a:effectLst/>
                <a:latin typeface="+mn-lt"/>
                <a:ea typeface="+mn-ea"/>
                <a:cs typeface="+mn-cs"/>
              </a:rPr>
              <a:t> etc</a:t>
            </a:r>
            <a:r>
              <a:rPr lang="en-US" sz="1200" b="0" i="0" kern="1200" dirty="0">
                <a:solidFill>
                  <a:schemeClr val="tx1"/>
                </a:solidFill>
                <a:effectLst/>
                <a:latin typeface="+mn-lt"/>
                <a:ea typeface="+mn-ea"/>
                <a:cs typeface="+mn-cs"/>
              </a:rPr>
              <a:t>. They have been produced and marketed as artists’ enlargement tools to allow images to be transferred to surfaces such as prepared canvas, or for lectures and presentations.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u="sng" dirty="0"/>
              <a:t>Andy Warhol, </a:t>
            </a:r>
            <a:r>
              <a:rPr lang="en-US" sz="1200" i="1" u="sng" dirty="0"/>
              <a:t>Coca-Cola [2]</a:t>
            </a:r>
            <a:r>
              <a:rPr lang="en-US" sz="1200" u="sng" dirty="0"/>
              <a:t>, 1961:</a:t>
            </a:r>
          </a:p>
          <a:p>
            <a:r>
              <a:rPr lang="en-US" sz="1200" b="0" i="0" kern="1200" dirty="0">
                <a:solidFill>
                  <a:schemeClr val="tx1"/>
                </a:solidFill>
                <a:effectLst/>
                <a:latin typeface="+mn-lt"/>
                <a:ea typeface="+mn-ea"/>
                <a:cs typeface="+mn-cs"/>
              </a:rPr>
              <a:t>In 1961, Warhol created his first pop paintings, which were based on comics and ads. Warhol’s 1961 </a:t>
            </a:r>
            <a:r>
              <a:rPr lang="en-US" sz="1200" b="0" i="1" kern="1200" dirty="0">
                <a:solidFill>
                  <a:schemeClr val="tx1"/>
                </a:solidFill>
                <a:effectLst/>
                <a:latin typeface="+mn-lt"/>
                <a:ea typeface="+mn-ea"/>
                <a:cs typeface="+mn-cs"/>
              </a:rPr>
              <a:t>Coca-Cola [2]</a:t>
            </a:r>
            <a:r>
              <a:rPr lang="en-US" sz="1200" b="0" i="0" kern="1200" dirty="0">
                <a:solidFill>
                  <a:schemeClr val="tx1"/>
                </a:solidFill>
                <a:effectLst/>
                <a:latin typeface="+mn-lt"/>
                <a:ea typeface="+mn-ea"/>
                <a:cs typeface="+mn-cs"/>
              </a:rPr>
              <a:t> is a pivotal piece in his career, evidence that his transition from hand-painted works to silkscreens did not happen suddenly. The black and gray composition first sketched then hand painted is a blend of both pop and abstraction, which he turned away from at the beginning of his career before experimenting with it again in the 1980s.</a:t>
            </a:r>
            <a:endParaRPr lang="en-US" u="sng" dirty="0"/>
          </a:p>
        </p:txBody>
      </p:sp>
      <p:sp>
        <p:nvSpPr>
          <p:cNvPr id="4" name="Slide Number Placeholder 3"/>
          <p:cNvSpPr>
            <a:spLocks noGrp="1"/>
          </p:cNvSpPr>
          <p:nvPr>
            <p:ph type="sldNum" sz="quarter" idx="10"/>
          </p:nvPr>
        </p:nvSpPr>
        <p:spPr/>
        <p:txBody>
          <a:bodyPr/>
          <a:lstStyle/>
          <a:p>
            <a:fld id="{3A862607-613E-264C-807E-3B86869BBCE3}" type="slidenum">
              <a:rPr lang="en-US" smtClean="0"/>
              <a:t>8</a:t>
            </a:fld>
            <a:endParaRPr lang="en-US"/>
          </a:p>
        </p:txBody>
      </p:sp>
    </p:spTree>
    <p:extLst>
      <p:ext uri="{BB962C8B-B14F-4D97-AF65-F5344CB8AC3E}">
        <p14:creationId xmlns:p14="http://schemas.microsoft.com/office/powerpoint/2010/main" val="3104049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a:t>
            </a:r>
            <a:r>
              <a:rPr lang="en-US" baseline="0" dirty="0"/>
              <a:t> information:</a:t>
            </a:r>
            <a:endParaRPr lang="en-US" dirty="0"/>
          </a:p>
          <a:p>
            <a:endParaRPr lang="en-US" altLang="en-US" sz="1200" dirty="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u="sng" dirty="0">
                <a:cs typeface="Times New Roman" panose="02020603050405020304" pitchFamily="18" charset="0"/>
              </a:rPr>
              <a:t>Andy Warhol, </a:t>
            </a:r>
            <a:r>
              <a:rPr lang="en-US" altLang="en-US" sz="1200" i="1" u="sng" dirty="0">
                <a:ea typeface="Times" panose="02020603050405020304" pitchFamily="18" charset="0"/>
                <a:cs typeface="Times New Roman" panose="02020603050405020304" pitchFamily="18" charset="0"/>
              </a:rPr>
              <a:t>Dick Tracy, </a:t>
            </a:r>
            <a:r>
              <a:rPr lang="en-US" altLang="en-US" sz="1200" u="sng" dirty="0" err="1">
                <a:ea typeface="Times" panose="02020603050405020304" pitchFamily="18" charset="0"/>
                <a:cs typeface="Times New Roman" panose="02020603050405020304" pitchFamily="18" charset="0"/>
              </a:rPr>
              <a:t>n.d.</a:t>
            </a:r>
            <a:r>
              <a:rPr lang="en-US" altLang="en-US" sz="1200" u="sng" dirty="0">
                <a:ea typeface="Times" panose="02020603050405020304" pitchFamily="18" charset="0"/>
                <a:cs typeface="Times New Roman" panose="02020603050405020304" pitchFamily="18" charset="0"/>
              </a:rPr>
              <a:t>:</a:t>
            </a:r>
            <a:br>
              <a:rPr lang="en-US" altLang="en-US" sz="1200" i="1" u="sng" dirty="0">
                <a:ea typeface="Times" panose="02020603050405020304" pitchFamily="18" charset="0"/>
                <a:cs typeface="Times New Roman" panose="02020603050405020304" pitchFamily="18" charset="0"/>
              </a:rPr>
            </a:br>
            <a:r>
              <a:rPr lang="en-US" altLang="en-US" sz="1200" i="0" dirty="0">
                <a:ea typeface="Times" panose="02020603050405020304" pitchFamily="18" charset="0"/>
                <a:cs typeface="Times New Roman" panose="02020603050405020304" pitchFamily="18" charset="0"/>
              </a:rPr>
              <a:t>This</a:t>
            </a:r>
            <a:r>
              <a:rPr lang="en-US" altLang="en-US" sz="1200" i="0" baseline="0" dirty="0">
                <a:ea typeface="Times" panose="02020603050405020304" pitchFamily="18" charset="0"/>
                <a:cs typeface="Times New Roman" panose="02020603050405020304" pitchFamily="18" charset="0"/>
              </a:rPr>
              <a:t> image is possible </a:t>
            </a:r>
            <a:r>
              <a:rPr lang="en-US" dirty="0"/>
              <a:t>source material for Andy Warhol's paintings "Dick Tracy" and "Dick Tracy and Sam Ketchum" (1961).</a:t>
            </a:r>
            <a:r>
              <a:rPr lang="en-US" baseline="0" dirty="0"/>
              <a:t> </a:t>
            </a:r>
            <a:r>
              <a:rPr lang="en-US" dirty="0"/>
              <a:t>Dick Tracy is an American comic strip about a tough police detective that made</a:t>
            </a:r>
            <a:r>
              <a:rPr lang="en-US" baseline="0" dirty="0"/>
              <a:t> its debut</a:t>
            </a:r>
            <a:r>
              <a:rPr lang="en-US" dirty="0"/>
              <a:t> in 1931. This</a:t>
            </a:r>
            <a:r>
              <a:rPr lang="en-US" baseline="0" dirty="0"/>
              <a:t> collage of</a:t>
            </a:r>
            <a:r>
              <a:rPr lang="en-US" dirty="0"/>
              <a:t> cartoon</a:t>
            </a:r>
            <a:r>
              <a:rPr lang="en-US" baseline="0" dirty="0"/>
              <a:t> strips was taken from a comic book or newspaper</a:t>
            </a:r>
            <a:r>
              <a:rPr lang="en-US" dirty="0"/>
              <a:t> and shows Warhol’s notes to the silkscreen print shop written in red</a:t>
            </a:r>
            <a:r>
              <a:rPr lang="en-US" baseline="0" dirty="0"/>
              <a:t> colored pencil. </a:t>
            </a:r>
            <a:endParaRPr lang="en-US" dirty="0"/>
          </a:p>
          <a:p>
            <a:endParaRPr lang="en-US" dirty="0"/>
          </a:p>
        </p:txBody>
      </p:sp>
      <p:sp>
        <p:nvSpPr>
          <p:cNvPr id="4" name="Slide Number Placeholder 3"/>
          <p:cNvSpPr>
            <a:spLocks noGrp="1"/>
          </p:cNvSpPr>
          <p:nvPr>
            <p:ph type="sldNum" sz="quarter" idx="10"/>
          </p:nvPr>
        </p:nvSpPr>
        <p:spPr/>
        <p:txBody>
          <a:bodyPr/>
          <a:lstStyle/>
          <a:p>
            <a:fld id="{3A862607-613E-264C-807E-3B86869BBCE3}" type="slidenum">
              <a:rPr lang="en-US" smtClean="0"/>
              <a:t>9</a:t>
            </a:fld>
            <a:endParaRPr lang="en-US"/>
          </a:p>
        </p:txBody>
      </p:sp>
    </p:spTree>
    <p:extLst>
      <p:ext uri="{BB962C8B-B14F-4D97-AF65-F5344CB8AC3E}">
        <p14:creationId xmlns:p14="http://schemas.microsoft.com/office/powerpoint/2010/main" val="3077679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a:t>
            </a:r>
            <a:r>
              <a:rPr lang="en-US" baseline="0" dirty="0"/>
              <a:t> information:</a:t>
            </a:r>
            <a:endParaRPr lang="en-US" dirty="0"/>
          </a:p>
          <a:p>
            <a:endParaRPr lang="en-US" dirty="0"/>
          </a:p>
          <a:p>
            <a:r>
              <a:rPr lang="en-US" sz="1200" u="sng" dirty="0"/>
              <a:t>Andy Warhol, </a:t>
            </a:r>
            <a:r>
              <a:rPr lang="en-US" sz="1200" i="1" u="sng" dirty="0" err="1"/>
              <a:t>Brillo</a:t>
            </a:r>
            <a:r>
              <a:rPr lang="en-US" sz="1200" i="1" u="sng" dirty="0"/>
              <a:t> Soap Pads Box</a:t>
            </a:r>
            <a:r>
              <a:rPr lang="en-US" sz="1200" u="sng" dirty="0"/>
              <a:t>, 1964: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Warhol made the </a:t>
            </a:r>
            <a:r>
              <a:rPr lang="en-US" sz="1200" kern="1200" dirty="0" err="1">
                <a:solidFill>
                  <a:schemeClr val="tx1"/>
                </a:solidFill>
                <a:effectLst/>
                <a:latin typeface="+mn-lt"/>
                <a:ea typeface="+mn-ea"/>
                <a:cs typeface="+mn-cs"/>
              </a:rPr>
              <a:t>Brillo</a:t>
            </a:r>
            <a:r>
              <a:rPr lang="en-US" sz="1200" kern="1200" dirty="0">
                <a:solidFill>
                  <a:schemeClr val="tx1"/>
                </a:solidFill>
                <a:effectLst/>
                <a:latin typeface="+mn-lt"/>
                <a:ea typeface="+mn-ea"/>
                <a:cs typeface="+mn-cs"/>
              </a:rPr>
              <a:t> and Heinz Boxes in the 1960s in a spirit of exploration, where he wanted to elevate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everyday. Calling to mind a factory assembly line, Warhol created dozens of boxes. The process involved creating wooden replicas of the original boxes, painting them, and then </a:t>
            </a:r>
            <a:r>
              <a:rPr lang="en-US" sz="1200" kern="1200" dirty="0" err="1">
                <a:solidFill>
                  <a:schemeClr val="tx1"/>
                </a:solidFill>
                <a:effectLst/>
                <a:latin typeface="+mn-lt"/>
                <a:ea typeface="+mn-ea"/>
                <a:cs typeface="+mn-cs"/>
              </a:rPr>
              <a:t>silkscreening</a:t>
            </a:r>
            <a:r>
              <a:rPr lang="en-US" sz="1200" kern="1200" dirty="0">
                <a:solidFill>
                  <a:schemeClr val="tx1"/>
                </a:solidFill>
                <a:effectLst/>
                <a:latin typeface="+mn-lt"/>
                <a:ea typeface="+mn-ea"/>
                <a:cs typeface="+mn-cs"/>
              </a:rPr>
              <a:t> the commercial text and imagery onto them. The finished box sculptures were virtually indistinguishable from their cardboard models. Warhol exhibited these at the Stable Gallery in 1964, cramming the space with piled-high boxes, recalling a grocery warehouse. </a:t>
            </a:r>
          </a:p>
          <a:p>
            <a:endParaRPr lang="en-US" dirty="0"/>
          </a:p>
        </p:txBody>
      </p:sp>
      <p:sp>
        <p:nvSpPr>
          <p:cNvPr id="4" name="Slide Number Placeholder 3"/>
          <p:cNvSpPr>
            <a:spLocks noGrp="1"/>
          </p:cNvSpPr>
          <p:nvPr>
            <p:ph type="sldNum" sz="quarter" idx="10"/>
          </p:nvPr>
        </p:nvSpPr>
        <p:spPr/>
        <p:txBody>
          <a:bodyPr/>
          <a:lstStyle/>
          <a:p>
            <a:fld id="{3A862607-613E-264C-807E-3B86869BBCE3}" type="slidenum">
              <a:rPr lang="en-US" smtClean="0"/>
              <a:t>10</a:t>
            </a:fld>
            <a:endParaRPr lang="en-US"/>
          </a:p>
        </p:txBody>
      </p:sp>
    </p:spTree>
    <p:extLst>
      <p:ext uri="{BB962C8B-B14F-4D97-AF65-F5344CB8AC3E}">
        <p14:creationId xmlns:p14="http://schemas.microsoft.com/office/powerpoint/2010/main" val="3468522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6966098" cy="365125"/>
          </a:xfrm>
        </p:spPr>
        <p:txBody>
          <a:bodyPr/>
          <a:lstStyle/>
          <a:p>
            <a:r>
              <a:rPr lang="en-US"/>
              <a:t>© The Andy Warhol Museum, on of the four Carnegie Museums of Pittsburgh. All rights reserved.</a:t>
            </a:r>
            <a:endParaRPr lang="en-US" dirty="0"/>
          </a:p>
        </p:txBody>
      </p:sp>
    </p:spTree>
    <p:extLst>
      <p:ext uri="{BB962C8B-B14F-4D97-AF65-F5344CB8AC3E}">
        <p14:creationId xmlns:p14="http://schemas.microsoft.com/office/powerpoint/2010/main" val="121600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 The Andy Warhol Museum, on of the four Carnegie Museums of Pittsburgh. All rights reserved.</a:t>
            </a:r>
          </a:p>
        </p:txBody>
      </p:sp>
      <p:sp>
        <p:nvSpPr>
          <p:cNvPr id="5" name="Footer Placeholder 4"/>
          <p:cNvSpPr>
            <a:spLocks noGrp="1"/>
          </p:cNvSpPr>
          <p:nvPr>
            <p:ph type="ftr" sz="quarter" idx="11"/>
          </p:nvPr>
        </p:nvSpPr>
        <p:spPr/>
        <p:txBody>
          <a:bodyPr/>
          <a:lstStyle/>
          <a:p>
            <a:r>
              <a:rPr lang="en-US"/>
              <a:t>© The Andy Warhol Museum, one of the four Carnegie Museums of Pittsburgh. All rights reserved.</a:t>
            </a:r>
          </a:p>
        </p:txBody>
      </p:sp>
      <p:sp>
        <p:nvSpPr>
          <p:cNvPr id="6" name="Slide Number Placeholder 5"/>
          <p:cNvSpPr>
            <a:spLocks noGrp="1"/>
          </p:cNvSpPr>
          <p:nvPr>
            <p:ph type="sldNum" sz="quarter" idx="12"/>
          </p:nvPr>
        </p:nvSpPr>
        <p:spPr/>
        <p:txBody>
          <a:bodyPr/>
          <a:lstStyle/>
          <a:p>
            <a:fld id="{C04C6E05-80C9-3F4B-B332-39A190717F29}" type="slidenum">
              <a:rPr lang="en-US" smtClean="0"/>
              <a:t>‹#›</a:t>
            </a:fld>
            <a:endParaRPr lang="en-US"/>
          </a:p>
        </p:txBody>
      </p:sp>
    </p:spTree>
    <p:extLst>
      <p:ext uri="{BB962C8B-B14F-4D97-AF65-F5344CB8AC3E}">
        <p14:creationId xmlns:p14="http://schemas.microsoft.com/office/powerpoint/2010/main" val="1762616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 The Andy Warhol Museum, on of the four Carnegie Museums of Pittsburgh. All rights reserved.</a:t>
            </a:r>
          </a:p>
        </p:txBody>
      </p:sp>
      <p:sp>
        <p:nvSpPr>
          <p:cNvPr id="5" name="Footer Placeholder 4"/>
          <p:cNvSpPr>
            <a:spLocks noGrp="1"/>
          </p:cNvSpPr>
          <p:nvPr>
            <p:ph type="ftr" sz="quarter" idx="11"/>
          </p:nvPr>
        </p:nvSpPr>
        <p:spPr/>
        <p:txBody>
          <a:bodyPr/>
          <a:lstStyle/>
          <a:p>
            <a:r>
              <a:rPr lang="en-US"/>
              <a:t>© The Andy Warhol Museum, one of the four Carnegie Museums of Pittsburgh. All rights reserved.</a:t>
            </a:r>
          </a:p>
        </p:txBody>
      </p:sp>
      <p:sp>
        <p:nvSpPr>
          <p:cNvPr id="6" name="Slide Number Placeholder 5"/>
          <p:cNvSpPr>
            <a:spLocks noGrp="1"/>
          </p:cNvSpPr>
          <p:nvPr>
            <p:ph type="sldNum" sz="quarter" idx="12"/>
          </p:nvPr>
        </p:nvSpPr>
        <p:spPr/>
        <p:txBody>
          <a:bodyPr/>
          <a:lstStyle/>
          <a:p>
            <a:fld id="{C04C6E05-80C9-3F4B-B332-39A190717F29}" type="slidenum">
              <a:rPr lang="en-US" smtClean="0"/>
              <a:t>‹#›</a:t>
            </a:fld>
            <a:endParaRPr lang="en-US"/>
          </a:p>
        </p:txBody>
      </p:sp>
    </p:spTree>
    <p:extLst>
      <p:ext uri="{BB962C8B-B14F-4D97-AF65-F5344CB8AC3E}">
        <p14:creationId xmlns:p14="http://schemas.microsoft.com/office/powerpoint/2010/main" val="1912340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sz="1100"/>
            </a:lvl1pPr>
          </a:lstStyle>
          <a:p>
            <a:r>
              <a:rPr lang="en-US"/>
              <a:t>© The Andy Warhol Museum, one of the four Carnegie Museums of Pittsburgh. All rights reserved.</a:t>
            </a:r>
            <a:endParaRPr lang="en-US" dirty="0"/>
          </a:p>
        </p:txBody>
      </p:sp>
      <p:sp>
        <p:nvSpPr>
          <p:cNvPr id="6" name="Slide Number Placeholder 5"/>
          <p:cNvSpPr>
            <a:spLocks noGrp="1"/>
          </p:cNvSpPr>
          <p:nvPr>
            <p:ph type="sldNum" sz="quarter" idx="12"/>
          </p:nvPr>
        </p:nvSpPr>
        <p:spPr/>
        <p:txBody>
          <a:bodyPr/>
          <a:lstStyle/>
          <a:p>
            <a:fld id="{C04C6E05-80C9-3F4B-B332-39A190717F29}" type="slidenum">
              <a:rPr lang="en-US" smtClean="0"/>
              <a:t>‹#›</a:t>
            </a:fld>
            <a:endParaRPr lang="en-US"/>
          </a:p>
        </p:txBody>
      </p:sp>
    </p:spTree>
    <p:extLst>
      <p:ext uri="{BB962C8B-B14F-4D97-AF65-F5344CB8AC3E}">
        <p14:creationId xmlns:p14="http://schemas.microsoft.com/office/powerpoint/2010/main" val="1423740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normAutofit/>
          </a:bodyPr>
          <a:lstStyle>
            <a:lvl1pPr>
              <a:defRPr sz="4400" baseline="0"/>
            </a:lvl1pPr>
          </a:lstStyle>
          <a:p>
            <a:r>
              <a:rPr lang="en-US" dirty="0"/>
              <a:t>Quote block</a:t>
            </a:r>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Attribution, source, date</a:t>
            </a:r>
          </a:p>
        </p:txBody>
      </p:sp>
      <p:sp>
        <p:nvSpPr>
          <p:cNvPr id="4" name="Date Placeholder 3"/>
          <p:cNvSpPr>
            <a:spLocks noGrp="1"/>
          </p:cNvSpPr>
          <p:nvPr>
            <p:ph type="dt" sz="half" idx="10"/>
          </p:nvPr>
        </p:nvSpPr>
        <p:spPr/>
        <p:txBody>
          <a:bodyPr/>
          <a:lstStyle/>
          <a:p>
            <a:r>
              <a:rPr lang="en-US"/>
              <a:t>© The Andy Warhol Museum, on of the four Carnegie Museums of Pittsburgh. All rights reserved.</a:t>
            </a:r>
          </a:p>
        </p:txBody>
      </p:sp>
      <p:sp>
        <p:nvSpPr>
          <p:cNvPr id="5" name="Footer Placeholder 4"/>
          <p:cNvSpPr>
            <a:spLocks noGrp="1"/>
          </p:cNvSpPr>
          <p:nvPr>
            <p:ph type="ftr" sz="quarter" idx="11"/>
          </p:nvPr>
        </p:nvSpPr>
        <p:spPr/>
        <p:txBody>
          <a:bodyPr/>
          <a:lstStyle/>
          <a:p>
            <a:r>
              <a:rPr lang="en-US"/>
              <a:t>© The Andy Warhol Museum, one of the four Carnegie Museums of Pittsburgh. All rights reserved.</a:t>
            </a:r>
          </a:p>
        </p:txBody>
      </p:sp>
      <p:sp>
        <p:nvSpPr>
          <p:cNvPr id="6" name="Slide Number Placeholder 5"/>
          <p:cNvSpPr>
            <a:spLocks noGrp="1"/>
          </p:cNvSpPr>
          <p:nvPr>
            <p:ph type="sldNum" sz="quarter" idx="12"/>
          </p:nvPr>
        </p:nvSpPr>
        <p:spPr/>
        <p:txBody>
          <a:bodyPr/>
          <a:lstStyle/>
          <a:p>
            <a:fld id="{C04C6E05-80C9-3F4B-B332-39A190717F29}" type="slidenum">
              <a:rPr lang="en-US" smtClean="0"/>
              <a:t>‹#›</a:t>
            </a:fld>
            <a:endParaRPr lang="en-US"/>
          </a:p>
        </p:txBody>
      </p:sp>
    </p:spTree>
    <p:extLst>
      <p:ext uri="{BB962C8B-B14F-4D97-AF65-F5344CB8AC3E}">
        <p14:creationId xmlns:p14="http://schemas.microsoft.com/office/powerpoint/2010/main" val="1543872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838200" y="1825625"/>
            <a:ext cx="5181600" cy="3965575"/>
          </a:xfrm>
        </p:spPr>
        <p:txBody>
          <a:bodyPr/>
          <a:lstStyle/>
          <a:p>
            <a:pPr lvl="0"/>
            <a:r>
              <a:rPr lang="en-US" dirty="0"/>
              <a:t>Drag image here; 475 pixels longest side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 The Andy Warhol Museum, on of the four Carnegie Museums of Pittsburgh. All rights reserved.</a:t>
            </a:r>
          </a:p>
        </p:txBody>
      </p:sp>
      <p:sp>
        <p:nvSpPr>
          <p:cNvPr id="6" name="Footer Placeholder 5"/>
          <p:cNvSpPr>
            <a:spLocks noGrp="1"/>
          </p:cNvSpPr>
          <p:nvPr>
            <p:ph type="ftr" sz="quarter" idx="11"/>
          </p:nvPr>
        </p:nvSpPr>
        <p:spPr/>
        <p:txBody>
          <a:bodyPr/>
          <a:lstStyle/>
          <a:p>
            <a:r>
              <a:rPr lang="en-US"/>
              <a:t>© The Andy Warhol Museum, one of the four Carnegie Museums of Pittsburgh. All rights reserved.</a:t>
            </a:r>
          </a:p>
        </p:txBody>
      </p:sp>
      <p:sp>
        <p:nvSpPr>
          <p:cNvPr id="7" name="Slide Number Placeholder 6"/>
          <p:cNvSpPr>
            <a:spLocks noGrp="1"/>
          </p:cNvSpPr>
          <p:nvPr>
            <p:ph type="sldNum" sz="quarter" idx="12"/>
          </p:nvPr>
        </p:nvSpPr>
        <p:spPr/>
        <p:txBody>
          <a:bodyPr/>
          <a:lstStyle/>
          <a:p>
            <a:fld id="{C04C6E05-80C9-3F4B-B332-39A190717F29}" type="slidenum">
              <a:rPr lang="en-US" smtClean="0"/>
              <a:t>‹#›</a:t>
            </a:fld>
            <a:endParaRPr lang="en-US"/>
          </a:p>
        </p:txBody>
      </p:sp>
      <p:sp>
        <p:nvSpPr>
          <p:cNvPr id="8" name="Content Placeholder 2"/>
          <p:cNvSpPr>
            <a:spLocks noGrp="1"/>
          </p:cNvSpPr>
          <p:nvPr>
            <p:ph sz="half" idx="13" hasCustomPrompt="1"/>
          </p:nvPr>
        </p:nvSpPr>
        <p:spPr>
          <a:xfrm>
            <a:off x="838200" y="5791201"/>
            <a:ext cx="5181600" cy="565150"/>
          </a:xfrm>
        </p:spPr>
        <p:txBody>
          <a:bodyPr>
            <a:normAutofit/>
          </a:bodyPr>
          <a:lstStyle>
            <a:lvl1pPr marL="0" indent="0">
              <a:buNone/>
              <a:defRPr sz="1200" baseline="0"/>
            </a:lvl1pPr>
          </a:lstStyle>
          <a:p>
            <a:pPr lvl="0"/>
            <a:r>
              <a:rPr lang="en-US" sz="1200" dirty="0"/>
              <a:t>Insert image credit here. Use same image credit as on website; no line breaks, instead use commas between l</a:t>
            </a:r>
            <a:endParaRPr lang="en-US" dirty="0"/>
          </a:p>
        </p:txBody>
      </p:sp>
    </p:spTree>
    <p:extLst>
      <p:ext uri="{BB962C8B-B14F-4D97-AF65-F5344CB8AC3E}">
        <p14:creationId xmlns:p14="http://schemas.microsoft.com/office/powerpoint/2010/main" val="197039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r>
              <a:rPr lang="en-US" dirty="0"/>
              <a:t>Compare two images</a:t>
            </a:r>
          </a:p>
        </p:txBody>
      </p:sp>
      <p:sp>
        <p:nvSpPr>
          <p:cNvPr id="3" name="Text Placeholder 2"/>
          <p:cNvSpPr>
            <a:spLocks noGrp="1"/>
          </p:cNvSpPr>
          <p:nvPr>
            <p:ph type="body" idx="1" hasCustomPrompt="1"/>
          </p:nvPr>
        </p:nvSpPr>
        <p:spPr>
          <a:xfrm>
            <a:off x="839788" y="1681163"/>
            <a:ext cx="5157787" cy="823912"/>
          </a:xfrm>
        </p:spPr>
        <p:txBody>
          <a:bodyPr anchor="t" anchorCtr="0"/>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 1</a:t>
            </a:r>
          </a:p>
        </p:txBody>
      </p:sp>
      <p:sp>
        <p:nvSpPr>
          <p:cNvPr id="4" name="Content Placeholder 3"/>
          <p:cNvSpPr>
            <a:spLocks noGrp="1"/>
          </p:cNvSpPr>
          <p:nvPr>
            <p:ph sz="half" idx="2" hasCustomPrompt="1"/>
          </p:nvPr>
        </p:nvSpPr>
        <p:spPr>
          <a:xfrm>
            <a:off x="839788" y="2505075"/>
            <a:ext cx="5157787" cy="3684588"/>
          </a:xfrm>
        </p:spPr>
        <p:txBody>
          <a:bodyPr/>
          <a:lstStyle/>
          <a:p>
            <a:pPr lvl="0"/>
            <a:r>
              <a:rPr lang="en-US" dirty="0"/>
              <a:t>Drag image here; 475 pixels longest side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200" y="1681163"/>
            <a:ext cx="5183188" cy="823912"/>
          </a:xfrm>
        </p:spPr>
        <p:txBody>
          <a:bodyPr anchor="t" anchorCtr="0"/>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 2</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en-US" dirty="0"/>
              <a:t>Drag image here; 475 pixels longest side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en-US"/>
              <a:t>© The Andy Warhol Museum, on of the four Carnegie Museums of Pittsburgh. All rights reserved.</a:t>
            </a:r>
          </a:p>
        </p:txBody>
      </p:sp>
      <p:sp>
        <p:nvSpPr>
          <p:cNvPr id="8" name="Footer Placeholder 7"/>
          <p:cNvSpPr>
            <a:spLocks noGrp="1"/>
          </p:cNvSpPr>
          <p:nvPr>
            <p:ph type="ftr" sz="quarter" idx="11"/>
          </p:nvPr>
        </p:nvSpPr>
        <p:spPr/>
        <p:txBody>
          <a:bodyPr/>
          <a:lstStyle/>
          <a:p>
            <a:r>
              <a:rPr lang="en-US"/>
              <a:t>© The Andy Warhol Museum, one of the four Carnegie Museums of Pittsburgh. All rights reserved.</a:t>
            </a:r>
          </a:p>
        </p:txBody>
      </p:sp>
      <p:sp>
        <p:nvSpPr>
          <p:cNvPr id="9" name="Slide Number Placeholder 8"/>
          <p:cNvSpPr>
            <a:spLocks noGrp="1"/>
          </p:cNvSpPr>
          <p:nvPr>
            <p:ph type="sldNum" sz="quarter" idx="12"/>
          </p:nvPr>
        </p:nvSpPr>
        <p:spPr/>
        <p:txBody>
          <a:bodyPr/>
          <a:lstStyle/>
          <a:p>
            <a:fld id="{C04C6E05-80C9-3F4B-B332-39A190717F29}" type="slidenum">
              <a:rPr lang="en-US" smtClean="0"/>
              <a:t>‹#›</a:t>
            </a:fld>
            <a:endParaRPr lang="en-US"/>
          </a:p>
        </p:txBody>
      </p:sp>
    </p:spTree>
    <p:extLst>
      <p:ext uri="{BB962C8B-B14F-4D97-AF65-F5344CB8AC3E}">
        <p14:creationId xmlns:p14="http://schemas.microsoft.com/office/powerpoint/2010/main" val="567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 The Andy Warhol Museum, on of the four Carnegie Museums of Pittsburgh. All rights reserved.</a:t>
            </a:r>
          </a:p>
        </p:txBody>
      </p:sp>
      <p:sp>
        <p:nvSpPr>
          <p:cNvPr id="4" name="Footer Placeholder 3"/>
          <p:cNvSpPr>
            <a:spLocks noGrp="1"/>
          </p:cNvSpPr>
          <p:nvPr>
            <p:ph type="ftr" sz="quarter" idx="11"/>
          </p:nvPr>
        </p:nvSpPr>
        <p:spPr/>
        <p:txBody>
          <a:bodyPr/>
          <a:lstStyle/>
          <a:p>
            <a:r>
              <a:rPr lang="en-US"/>
              <a:t>© The Andy Warhol Museum, one of the four Carnegie Museums of Pittsburgh. All rights reserved.</a:t>
            </a:r>
          </a:p>
        </p:txBody>
      </p:sp>
      <p:sp>
        <p:nvSpPr>
          <p:cNvPr id="5" name="Slide Number Placeholder 4"/>
          <p:cNvSpPr>
            <a:spLocks noGrp="1"/>
          </p:cNvSpPr>
          <p:nvPr>
            <p:ph type="sldNum" sz="quarter" idx="12"/>
          </p:nvPr>
        </p:nvSpPr>
        <p:spPr/>
        <p:txBody>
          <a:bodyPr/>
          <a:lstStyle/>
          <a:p>
            <a:fld id="{C04C6E05-80C9-3F4B-B332-39A190717F29}" type="slidenum">
              <a:rPr lang="en-US" smtClean="0"/>
              <a:t>‹#›</a:t>
            </a:fld>
            <a:endParaRPr lang="en-US"/>
          </a:p>
        </p:txBody>
      </p:sp>
      <p:sp>
        <p:nvSpPr>
          <p:cNvPr id="6" name="Content Placeholder 2"/>
          <p:cNvSpPr>
            <a:spLocks noGrp="1"/>
          </p:cNvSpPr>
          <p:nvPr>
            <p:ph idx="1" hasCustomPrompt="1"/>
          </p:nvPr>
        </p:nvSpPr>
        <p:spPr>
          <a:xfrm>
            <a:off x="838200" y="1825625"/>
            <a:ext cx="10515600" cy="4351338"/>
          </a:xfrm>
        </p:spPr>
        <p:txBody>
          <a:bodyPr/>
          <a:lstStyle/>
          <a:p>
            <a:pPr lvl="0"/>
            <a:r>
              <a:rPr lang="en-US" dirty="0"/>
              <a:t>Drag image here; 475 pixels longest side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1353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 The Andy Warhol Museum, on of the four Carnegie Museums of Pittsburgh. All rights reserved.</a:t>
            </a:r>
          </a:p>
        </p:txBody>
      </p:sp>
      <p:sp>
        <p:nvSpPr>
          <p:cNvPr id="3" name="Footer Placeholder 2"/>
          <p:cNvSpPr>
            <a:spLocks noGrp="1"/>
          </p:cNvSpPr>
          <p:nvPr>
            <p:ph type="ftr" sz="quarter" idx="11"/>
          </p:nvPr>
        </p:nvSpPr>
        <p:spPr/>
        <p:txBody>
          <a:bodyPr/>
          <a:lstStyle/>
          <a:p>
            <a:r>
              <a:rPr lang="en-US"/>
              <a:t>© The Andy Warhol Museum, one of the four Carnegie Museums of Pittsburgh. All rights reserved.</a:t>
            </a:r>
          </a:p>
        </p:txBody>
      </p:sp>
      <p:sp>
        <p:nvSpPr>
          <p:cNvPr id="4" name="Slide Number Placeholder 3"/>
          <p:cNvSpPr>
            <a:spLocks noGrp="1"/>
          </p:cNvSpPr>
          <p:nvPr>
            <p:ph type="sldNum" sz="quarter" idx="12"/>
          </p:nvPr>
        </p:nvSpPr>
        <p:spPr/>
        <p:txBody>
          <a:bodyPr/>
          <a:lstStyle/>
          <a:p>
            <a:fld id="{C04C6E05-80C9-3F4B-B332-39A190717F29}" type="slidenum">
              <a:rPr lang="en-US" smtClean="0"/>
              <a:t>‹#›</a:t>
            </a:fld>
            <a:endParaRPr lang="en-US"/>
          </a:p>
        </p:txBody>
      </p:sp>
    </p:spTree>
    <p:extLst>
      <p:ext uri="{BB962C8B-B14F-4D97-AF65-F5344CB8AC3E}">
        <p14:creationId xmlns:p14="http://schemas.microsoft.com/office/powerpoint/2010/main" val="1375799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 The Andy Warhol Museum, on of the four Carnegie Museums of Pittsburgh. All rights reserved.</a:t>
            </a:r>
          </a:p>
        </p:txBody>
      </p:sp>
      <p:sp>
        <p:nvSpPr>
          <p:cNvPr id="6" name="Footer Placeholder 5"/>
          <p:cNvSpPr>
            <a:spLocks noGrp="1"/>
          </p:cNvSpPr>
          <p:nvPr>
            <p:ph type="ftr" sz="quarter" idx="11"/>
          </p:nvPr>
        </p:nvSpPr>
        <p:spPr/>
        <p:txBody>
          <a:bodyPr/>
          <a:lstStyle/>
          <a:p>
            <a:r>
              <a:rPr lang="en-US"/>
              <a:t>© The Andy Warhol Museum, one of the four Carnegie Museums of Pittsburgh. All rights reserved.</a:t>
            </a:r>
          </a:p>
        </p:txBody>
      </p:sp>
      <p:sp>
        <p:nvSpPr>
          <p:cNvPr id="7" name="Slide Number Placeholder 6"/>
          <p:cNvSpPr>
            <a:spLocks noGrp="1"/>
          </p:cNvSpPr>
          <p:nvPr>
            <p:ph type="sldNum" sz="quarter" idx="12"/>
          </p:nvPr>
        </p:nvSpPr>
        <p:spPr/>
        <p:txBody>
          <a:bodyPr/>
          <a:lstStyle/>
          <a:p>
            <a:fld id="{C04C6E05-80C9-3F4B-B332-39A190717F29}" type="slidenum">
              <a:rPr lang="en-US" smtClean="0"/>
              <a:t>‹#›</a:t>
            </a:fld>
            <a:endParaRPr lang="en-US"/>
          </a:p>
        </p:txBody>
      </p:sp>
    </p:spTree>
    <p:extLst>
      <p:ext uri="{BB962C8B-B14F-4D97-AF65-F5344CB8AC3E}">
        <p14:creationId xmlns:p14="http://schemas.microsoft.com/office/powerpoint/2010/main" val="1110559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 The Andy Warhol Museum, on of the four Carnegie Museums of Pittsburgh. All rights reserved.</a:t>
            </a:r>
          </a:p>
        </p:txBody>
      </p:sp>
      <p:sp>
        <p:nvSpPr>
          <p:cNvPr id="6" name="Footer Placeholder 5"/>
          <p:cNvSpPr>
            <a:spLocks noGrp="1"/>
          </p:cNvSpPr>
          <p:nvPr>
            <p:ph type="ftr" sz="quarter" idx="11"/>
          </p:nvPr>
        </p:nvSpPr>
        <p:spPr/>
        <p:txBody>
          <a:bodyPr/>
          <a:lstStyle/>
          <a:p>
            <a:r>
              <a:rPr lang="en-US"/>
              <a:t>© The Andy Warhol Museum, one of the four Carnegie Museums of Pittsburgh. All rights reserved.</a:t>
            </a:r>
          </a:p>
        </p:txBody>
      </p:sp>
      <p:sp>
        <p:nvSpPr>
          <p:cNvPr id="7" name="Slide Number Placeholder 6"/>
          <p:cNvSpPr>
            <a:spLocks noGrp="1"/>
          </p:cNvSpPr>
          <p:nvPr>
            <p:ph type="sldNum" sz="quarter" idx="12"/>
          </p:nvPr>
        </p:nvSpPr>
        <p:spPr/>
        <p:txBody>
          <a:bodyPr/>
          <a:lstStyle/>
          <a:p>
            <a:fld id="{C04C6E05-80C9-3F4B-B332-39A190717F29}" type="slidenum">
              <a:rPr lang="en-US" smtClean="0"/>
              <a:t>‹#›</a:t>
            </a:fld>
            <a:endParaRPr lang="en-US"/>
          </a:p>
        </p:txBody>
      </p:sp>
    </p:spTree>
    <p:extLst>
      <p:ext uri="{BB962C8B-B14F-4D97-AF65-F5344CB8AC3E}">
        <p14:creationId xmlns:p14="http://schemas.microsoft.com/office/powerpoint/2010/main" val="1388871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731520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latin typeface="Arial" charset="0"/>
                <a:ea typeface="Arial" charset="0"/>
                <a:cs typeface="Arial" charset="0"/>
              </a:defRPr>
            </a:lvl1pPr>
          </a:lstStyle>
          <a:p>
            <a:r>
              <a:rPr lang="en-US"/>
              <a:t>© The Andy Warhol Museum, on of the four Carnegie Museums of Pittsburgh. All rights reserved.</a:t>
            </a:r>
            <a:endParaRPr lang="en-US" dirty="0"/>
          </a:p>
        </p:txBody>
      </p:sp>
      <p:sp>
        <p:nvSpPr>
          <p:cNvPr id="5" name="Footer Placeholder 4"/>
          <p:cNvSpPr>
            <a:spLocks noGrp="1"/>
          </p:cNvSpPr>
          <p:nvPr>
            <p:ph type="ftr" sz="quarter" idx="3"/>
          </p:nvPr>
        </p:nvSpPr>
        <p:spPr>
          <a:xfrm>
            <a:off x="2613837" y="6365063"/>
            <a:ext cx="6964325"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r>
              <a:rPr lang="en-US"/>
              <a:t>© The Andy Warhol Museum, one of the four Carnegie Museums of Pittsburgh. All rights reserved.</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C04C6E05-80C9-3F4B-B332-39A190717F29}" type="slidenum">
              <a:rPr lang="en-US" smtClean="0"/>
              <a:pPr/>
              <a:t>‹#›</a:t>
            </a:fld>
            <a:endParaRPr lang="en-US" dirty="0"/>
          </a:p>
        </p:txBody>
      </p:sp>
    </p:spTree>
    <p:extLst>
      <p:ext uri="{BB962C8B-B14F-4D97-AF65-F5344CB8AC3E}">
        <p14:creationId xmlns:p14="http://schemas.microsoft.com/office/powerpoint/2010/main" val="844971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Pop Art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1533" y="4474000"/>
            <a:ext cx="3488934" cy="470140"/>
          </a:xfrm>
          <a:prstGeom prst="rect">
            <a:avLst/>
          </a:prstGeom>
        </p:spPr>
      </p:pic>
    </p:spTree>
    <p:extLst>
      <p:ext uri="{BB962C8B-B14F-4D97-AF65-F5344CB8AC3E}">
        <p14:creationId xmlns:p14="http://schemas.microsoft.com/office/powerpoint/2010/main" val="1487512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5479173" y="1311662"/>
            <a:ext cx="5990931" cy="4351338"/>
          </a:xfrm>
        </p:spPr>
        <p:txBody>
          <a:bodyPr>
            <a:normAutofit/>
          </a:bodyPr>
          <a:lstStyle/>
          <a:p>
            <a:pPr marL="0" indent="0">
              <a:buNone/>
            </a:pPr>
            <a:r>
              <a:rPr lang="en-US" altLang="en-US" sz="2600" dirty="0"/>
              <a:t>They used bold, flat colors and hard-edge compositions adopted from commercial designs like those found in:</a:t>
            </a:r>
          </a:p>
          <a:p>
            <a:pPr>
              <a:spcBef>
                <a:spcPct val="50000"/>
              </a:spcBef>
              <a:buFontTx/>
              <a:buChar char="•"/>
            </a:pPr>
            <a:r>
              <a:rPr lang="en-US" altLang="en-US" sz="2600" dirty="0"/>
              <a:t> Billboards</a:t>
            </a:r>
          </a:p>
          <a:p>
            <a:pPr>
              <a:spcBef>
                <a:spcPct val="50000"/>
              </a:spcBef>
              <a:buFontTx/>
              <a:buChar char="•"/>
            </a:pPr>
            <a:r>
              <a:rPr lang="en-US" altLang="en-US" sz="2600" dirty="0"/>
              <a:t> Murals</a:t>
            </a:r>
          </a:p>
          <a:p>
            <a:pPr>
              <a:spcBef>
                <a:spcPct val="50000"/>
              </a:spcBef>
              <a:buFontTx/>
              <a:buChar char="•"/>
            </a:pPr>
            <a:r>
              <a:rPr lang="en-US" altLang="en-US" sz="2600" dirty="0"/>
              <a:t> Magazines</a:t>
            </a:r>
          </a:p>
          <a:p>
            <a:pPr>
              <a:spcBef>
                <a:spcPct val="50000"/>
              </a:spcBef>
              <a:buFontTx/>
              <a:buChar char="•"/>
            </a:pPr>
            <a:r>
              <a:rPr lang="en-US" altLang="en-US" sz="2600" dirty="0"/>
              <a:t> Newspapers</a:t>
            </a:r>
          </a:p>
          <a:p>
            <a:pPr>
              <a:spcBef>
                <a:spcPct val="50000"/>
              </a:spcBef>
              <a:buFontTx/>
              <a:buChar char="•"/>
            </a:pPr>
            <a:r>
              <a:rPr lang="en-US" altLang="en-US" sz="2600" dirty="0"/>
              <a:t> Packaging</a:t>
            </a:r>
          </a:p>
        </p:txBody>
      </p:sp>
      <p:sp>
        <p:nvSpPr>
          <p:cNvPr id="7" name="Content Placeholder 2"/>
          <p:cNvSpPr>
            <a:spLocks noGrp="1"/>
          </p:cNvSpPr>
          <p:nvPr>
            <p:ph sz="half" idx="13" hasCustomPrompt="1"/>
          </p:nvPr>
        </p:nvSpPr>
        <p:spPr>
          <a:xfrm>
            <a:off x="838200" y="5655063"/>
            <a:ext cx="5181600" cy="794950"/>
          </a:xfrm>
        </p:spPr>
        <p:txBody>
          <a:bodyPr>
            <a:normAutofit/>
          </a:bodyPr>
          <a:lstStyle>
            <a:lvl1pPr marL="0" indent="0">
              <a:buNone/>
              <a:defRPr sz="1200" baseline="0"/>
            </a:lvl1pPr>
          </a:lstStyle>
          <a:p>
            <a:r>
              <a:rPr lang="en-US" sz="1000" dirty="0"/>
              <a:t>Andy, Warhol, </a:t>
            </a:r>
            <a:r>
              <a:rPr lang="en-US" sz="1000" i="1" dirty="0" err="1"/>
              <a:t>Brillo</a:t>
            </a:r>
            <a:r>
              <a:rPr lang="en-US" sz="1000" i="1" dirty="0"/>
              <a:t> Soap Pads Box</a:t>
            </a:r>
            <a:r>
              <a:rPr lang="en-US" sz="1000" dirty="0"/>
              <a:t>, 1964</a:t>
            </a:r>
            <a:br>
              <a:rPr lang="en-US" sz="1000" dirty="0"/>
            </a:br>
            <a:r>
              <a:rPr lang="en-US" sz="1000" dirty="0"/>
              <a:t>The Andy Warhol Museum, Pittsburgh; Founding Collection, Contribution The Andy Warhol Foundation for the Visual Arts, Inc., © The Andy Warhol Foundation for the Visual Arts, Inc., 1998.1.709</a:t>
            </a:r>
          </a:p>
          <a:p>
            <a:pPr lvl="0"/>
            <a:endParaRPr lang="en-US" sz="1000" dirty="0"/>
          </a:p>
        </p:txBody>
      </p:sp>
      <p:sp>
        <p:nvSpPr>
          <p:cNvPr id="8" name="Footer Placeholder 7"/>
          <p:cNvSpPr>
            <a:spLocks noGrp="1"/>
          </p:cNvSpPr>
          <p:nvPr>
            <p:ph type="ftr" sz="quarter" idx="11"/>
          </p:nvPr>
        </p:nvSpPr>
        <p:spPr/>
        <p:txBody>
          <a:bodyPr/>
          <a:lstStyle/>
          <a:p>
            <a:r>
              <a:rPr lang="en-US"/>
              <a:t>© The Andy Warhol Museum, one of the four Carnegie Museums of Pittsburgh. All rights reserved.</a:t>
            </a:r>
          </a:p>
        </p:txBody>
      </p:sp>
      <p:pic>
        <p:nvPicPr>
          <p:cNvPr id="9" name="Content Placeholder 8" descr="This artwork is a recreation of a cardboard Brillo soap pads box using silkscreen ink and house paint on plywood. The box is white with navy blue and red lettering. The blue caption on the front side top of the box reads &quot;24 Giant Size Pkgs.”, while the bottom caption reads “Shines Aluminum Fast&quot;. In the middle of the box in red lettering is the word &quot;New!” with the brand name “Brillo” spelled out in alternating red and blue letters. Beneath that is the tagline “Soap Pads with Rust Resister”. The side of the box is similar except for a caption at the bottom printed in blue that reads “Brillo Mfg. Co. Inc. -- Brooklyn, N.Y. -- Made in U.S.A.&quot;."/>
          <p:cNvPicPr>
            <a:picLocks noChangeAspect="1"/>
          </p:cNvPicPr>
          <p:nvPr/>
        </p:nvPicPr>
        <p:blipFill>
          <a:blip r:embed="rId3"/>
          <a:stretch>
            <a:fillRect/>
          </a:stretch>
        </p:blipFill>
        <p:spPr>
          <a:xfrm>
            <a:off x="838200" y="1311662"/>
            <a:ext cx="4297680" cy="4343401"/>
          </a:xfrm>
          <a:prstGeom prst="rect">
            <a:avLst/>
          </a:prstGeom>
        </p:spPr>
      </p:pic>
    </p:spTree>
    <p:extLst>
      <p:ext uri="{BB962C8B-B14F-4D97-AF65-F5344CB8AC3E}">
        <p14:creationId xmlns:p14="http://schemas.microsoft.com/office/powerpoint/2010/main" val="611969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5573767" y="1002881"/>
            <a:ext cx="5695950" cy="4351338"/>
          </a:xfrm>
        </p:spPr>
        <p:txBody>
          <a:bodyPr>
            <a:normAutofit/>
          </a:bodyPr>
          <a:lstStyle/>
          <a:p>
            <a:pPr marL="0" indent="0">
              <a:buNone/>
            </a:pPr>
            <a:r>
              <a:rPr lang="en-US" altLang="en-US" sz="2600" dirty="0"/>
              <a:t>Pop artists reflected 1960s’ culture by using new materials in their artworks including: </a:t>
            </a:r>
            <a:br>
              <a:rPr lang="en-US" altLang="en-US" sz="2600" dirty="0"/>
            </a:br>
            <a:endParaRPr lang="en-US" altLang="en-US" sz="2600" dirty="0"/>
          </a:p>
          <a:p>
            <a:r>
              <a:rPr lang="en-US" altLang="en-US" sz="2600" dirty="0"/>
              <a:t> Acrylic paints</a:t>
            </a:r>
          </a:p>
          <a:p>
            <a:pPr>
              <a:spcBef>
                <a:spcPct val="50000"/>
              </a:spcBef>
              <a:buFontTx/>
              <a:buChar char="•"/>
            </a:pPr>
            <a:r>
              <a:rPr lang="en-US" altLang="en-US" sz="2600" dirty="0"/>
              <a:t> Plastics</a:t>
            </a:r>
          </a:p>
          <a:p>
            <a:pPr>
              <a:spcBef>
                <a:spcPct val="50000"/>
              </a:spcBef>
              <a:buFontTx/>
              <a:buChar char="•"/>
            </a:pPr>
            <a:r>
              <a:rPr lang="en-US" altLang="en-US" sz="2600" dirty="0"/>
              <a:t> Photographs</a:t>
            </a:r>
          </a:p>
          <a:p>
            <a:pPr>
              <a:spcBef>
                <a:spcPct val="50000"/>
              </a:spcBef>
              <a:buFontTx/>
              <a:buChar char="•"/>
            </a:pPr>
            <a:r>
              <a:rPr lang="en-US" altLang="en-US" sz="2600" dirty="0"/>
              <a:t> Fluorescent and metallic colors</a:t>
            </a:r>
          </a:p>
        </p:txBody>
      </p:sp>
      <p:sp>
        <p:nvSpPr>
          <p:cNvPr id="7" name="Content Placeholder 2"/>
          <p:cNvSpPr>
            <a:spLocks noGrp="1"/>
          </p:cNvSpPr>
          <p:nvPr>
            <p:ph sz="half" idx="13" hasCustomPrompt="1"/>
          </p:nvPr>
        </p:nvSpPr>
        <p:spPr>
          <a:xfrm>
            <a:off x="838200" y="5529121"/>
            <a:ext cx="5181600" cy="794950"/>
          </a:xfrm>
        </p:spPr>
        <p:txBody>
          <a:bodyPr>
            <a:normAutofit/>
          </a:bodyPr>
          <a:lstStyle>
            <a:lvl1pPr marL="0" indent="0">
              <a:buNone/>
              <a:defRPr sz="1200" baseline="0"/>
            </a:lvl1pPr>
          </a:lstStyle>
          <a:p>
            <a:r>
              <a:rPr lang="en-US" sz="1000" dirty="0"/>
              <a:t>Andy Warhol, </a:t>
            </a:r>
            <a:r>
              <a:rPr lang="en-US" sz="1000" i="1" dirty="0"/>
              <a:t>Flowers</a:t>
            </a:r>
            <a:r>
              <a:rPr lang="en-US" sz="1000" dirty="0"/>
              <a:t>, 1964</a:t>
            </a:r>
            <a:br>
              <a:rPr lang="en-US" sz="1000" dirty="0"/>
            </a:br>
            <a:r>
              <a:rPr lang="en-US" sz="1000" dirty="0"/>
              <a:t>The Andy Warhol Museum, Pittsburgh; Founding Collection, Contribution The Andy Warhol Foundation for the Visual Arts, Inc., © The Andy Warhol Foundation for the Visual Arts, Inc., 1998.1.26</a:t>
            </a:r>
          </a:p>
        </p:txBody>
      </p:sp>
      <p:sp>
        <p:nvSpPr>
          <p:cNvPr id="8" name="Footer Placeholder 7"/>
          <p:cNvSpPr>
            <a:spLocks noGrp="1"/>
          </p:cNvSpPr>
          <p:nvPr>
            <p:ph type="ftr" sz="quarter" idx="11"/>
          </p:nvPr>
        </p:nvSpPr>
        <p:spPr/>
        <p:txBody>
          <a:bodyPr/>
          <a:lstStyle/>
          <a:p>
            <a:r>
              <a:rPr lang="en-US" dirty="0"/>
              <a:t>© The Andy Warhol Museum, one of the four Carnegie Museums of Pittsburgh. All rights reserved.</a:t>
            </a:r>
          </a:p>
        </p:txBody>
      </p:sp>
      <p:pic>
        <p:nvPicPr>
          <p:cNvPr id="3" name="Picture 2" descr="This artwork is made using synthetic polymer paint and screen print on canvas.  It is an image of four flowers, two lavender, one orange, and one red/orange, with green and black silkscreen overlay. The lavender flowers are positioned at the upper left and right hand corner, while the orange flower is located at the lower left, and the red/orange flower is at the lower right. Green and black silkscreen overlay create the impression of leaves and stems in the background of the painting. "/>
          <p:cNvPicPr>
            <a:picLocks noChangeAspect="1"/>
          </p:cNvPicPr>
          <p:nvPr/>
        </p:nvPicPr>
        <p:blipFill rotWithShape="1">
          <a:blip r:embed="rId3"/>
          <a:srcRect l="2227"/>
          <a:stretch/>
        </p:blipFill>
        <p:spPr>
          <a:xfrm>
            <a:off x="838200" y="824689"/>
            <a:ext cx="4492403" cy="4663440"/>
          </a:xfrm>
          <a:prstGeom prst="rect">
            <a:avLst/>
          </a:prstGeom>
        </p:spPr>
      </p:pic>
    </p:spTree>
    <p:extLst>
      <p:ext uri="{BB962C8B-B14F-4D97-AF65-F5344CB8AC3E}">
        <p14:creationId xmlns:p14="http://schemas.microsoft.com/office/powerpoint/2010/main" val="3391487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6496049" y="770291"/>
            <a:ext cx="5272617" cy="4351338"/>
          </a:xfrm>
        </p:spPr>
        <p:txBody>
          <a:bodyPr>
            <a:normAutofit fontScale="92500"/>
          </a:bodyPr>
          <a:lstStyle/>
          <a:p>
            <a:pPr marL="0" indent="0">
              <a:buNone/>
            </a:pPr>
            <a:r>
              <a:rPr lang="en-US" altLang="en-US" dirty="0"/>
              <a:t>Pop artists also experimented with new technologies and methods of artmaking:</a:t>
            </a:r>
            <a:br>
              <a:rPr lang="en-US" altLang="en-US" dirty="0"/>
            </a:br>
            <a:endParaRPr lang="en-US" altLang="en-US" dirty="0"/>
          </a:p>
          <a:p>
            <a:pPr>
              <a:spcBef>
                <a:spcPct val="50000"/>
              </a:spcBef>
              <a:buFontTx/>
              <a:buChar char="•"/>
            </a:pPr>
            <a:r>
              <a:rPr lang="en-US" altLang="en-US" dirty="0"/>
              <a:t> Mass production</a:t>
            </a:r>
          </a:p>
          <a:p>
            <a:pPr>
              <a:spcBef>
                <a:spcPct val="50000"/>
              </a:spcBef>
              <a:buFontTx/>
              <a:buChar char="•"/>
            </a:pPr>
            <a:r>
              <a:rPr lang="en-US" altLang="en-US" dirty="0"/>
              <a:t> Fabrication</a:t>
            </a:r>
          </a:p>
          <a:p>
            <a:pPr>
              <a:spcBef>
                <a:spcPct val="50000"/>
              </a:spcBef>
              <a:buFontTx/>
              <a:buChar char="•"/>
            </a:pPr>
            <a:r>
              <a:rPr lang="en-US" altLang="en-US" dirty="0"/>
              <a:t> Photography</a:t>
            </a:r>
          </a:p>
          <a:p>
            <a:pPr>
              <a:spcBef>
                <a:spcPct val="50000"/>
              </a:spcBef>
              <a:buFontTx/>
              <a:buChar char="•"/>
            </a:pPr>
            <a:r>
              <a:rPr lang="en-US" altLang="en-US" dirty="0"/>
              <a:t> Photographic silkscreen printing</a:t>
            </a:r>
          </a:p>
          <a:p>
            <a:pPr>
              <a:spcBef>
                <a:spcPct val="50000"/>
              </a:spcBef>
              <a:buFontTx/>
              <a:buChar char="•"/>
            </a:pPr>
            <a:r>
              <a:rPr lang="en-US" altLang="en-US" dirty="0"/>
              <a:t> Serials</a:t>
            </a:r>
          </a:p>
        </p:txBody>
      </p:sp>
      <p:sp>
        <p:nvSpPr>
          <p:cNvPr id="7" name="Content Placeholder 2"/>
          <p:cNvSpPr>
            <a:spLocks noGrp="1"/>
          </p:cNvSpPr>
          <p:nvPr>
            <p:ph sz="half" idx="13" hasCustomPrompt="1"/>
          </p:nvPr>
        </p:nvSpPr>
        <p:spPr>
          <a:xfrm>
            <a:off x="681037" y="5017504"/>
            <a:ext cx="5181600" cy="794950"/>
          </a:xfrm>
        </p:spPr>
        <p:txBody>
          <a:bodyPr>
            <a:normAutofit/>
          </a:bodyPr>
          <a:lstStyle>
            <a:lvl1pPr marL="0" indent="0">
              <a:buNone/>
              <a:defRPr sz="1200" baseline="0"/>
            </a:lvl1pPr>
          </a:lstStyle>
          <a:p>
            <a:pPr>
              <a:spcBef>
                <a:spcPts val="0"/>
              </a:spcBef>
            </a:pP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Andy Warhol, </a:t>
            </a:r>
            <a:r>
              <a:rPr lang="en-US" sz="1000" i="1" dirty="0">
                <a:solidFill>
                  <a:srgbClr val="000000"/>
                </a:solidFill>
                <a:latin typeface="Arial" panose="020B0604020202020204" pitchFamily="34" charset="0"/>
                <a:ea typeface="Calibri" panose="020F0502020204030204" pitchFamily="34" charset="0"/>
                <a:cs typeface="Arial" panose="020B0604020202020204" pitchFamily="34" charset="0"/>
              </a:rPr>
              <a:t>Silver Clouds</a:t>
            </a: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 1966</a:t>
            </a:r>
            <a:b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refabricated for The Andy Warhol Museum in cooperation with The Andy Warhol Foundation for the Visual Arts, Inc., and Billy </a:t>
            </a:r>
            <a:r>
              <a:rPr lang="en-US" sz="1000" dirty="0" err="1">
                <a:solidFill>
                  <a:srgbClr val="000000"/>
                </a:solidFill>
                <a:latin typeface="Arial" panose="020B0604020202020204" pitchFamily="34" charset="0"/>
                <a:ea typeface="Calibri" panose="020F0502020204030204" pitchFamily="34" charset="0"/>
                <a:cs typeface="Arial" panose="020B0604020202020204" pitchFamily="34" charset="0"/>
              </a:rPr>
              <a:t>Klüver</a:t>
            </a: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 1994</a:t>
            </a:r>
          </a:p>
          <a:p>
            <a:pPr>
              <a:spcBef>
                <a:spcPts val="0"/>
              </a:spcBef>
            </a:pP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 The Andy Warhol Foundation for the Visual Arts, Inc.,</a:t>
            </a:r>
          </a:p>
          <a:p>
            <a:pPr>
              <a:spcBef>
                <a:spcPts val="0"/>
              </a:spcBef>
            </a:pPr>
            <a:r>
              <a:rPr 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IA1994.13</a:t>
            </a:r>
          </a:p>
          <a:p>
            <a:pPr lvl="0"/>
            <a:endParaRPr lang="en-US" sz="1000" dirty="0"/>
          </a:p>
        </p:txBody>
      </p:sp>
      <p:sp>
        <p:nvSpPr>
          <p:cNvPr id="8" name="Footer Placeholder 7"/>
          <p:cNvSpPr>
            <a:spLocks noGrp="1"/>
          </p:cNvSpPr>
          <p:nvPr>
            <p:ph type="ftr" sz="quarter" idx="11"/>
          </p:nvPr>
        </p:nvSpPr>
        <p:spPr/>
        <p:txBody>
          <a:bodyPr/>
          <a:lstStyle/>
          <a:p>
            <a:r>
              <a:rPr lang="en-US"/>
              <a:t>© The Andy Warhol Museum, one of the four Carnegie Museums of Pittsburgh. All rights reserved.</a:t>
            </a:r>
          </a:p>
        </p:txBody>
      </p:sp>
      <p:pic>
        <p:nvPicPr>
          <p:cNvPr id="3" name="Picture 2" descr="This is an image of a room filled with floating silver pillows. This installation art was made using helium-filled metalized plastic film called Scotchpak and fill the room from floor to ceiling. The pillows are shiny and reflective and show slight wrinkling along the outer seams."/>
          <p:cNvPicPr>
            <a:picLocks noChangeAspect="1"/>
          </p:cNvPicPr>
          <p:nvPr/>
        </p:nvPicPr>
        <p:blipFill>
          <a:blip r:embed="rId3"/>
          <a:stretch>
            <a:fillRect/>
          </a:stretch>
        </p:blipFill>
        <p:spPr>
          <a:xfrm>
            <a:off x="681037" y="888560"/>
            <a:ext cx="5505716" cy="4114800"/>
          </a:xfrm>
          <a:prstGeom prst="rect">
            <a:avLst/>
          </a:prstGeom>
        </p:spPr>
      </p:pic>
    </p:spTree>
    <p:extLst>
      <p:ext uri="{BB962C8B-B14F-4D97-AF65-F5344CB8AC3E}">
        <p14:creationId xmlns:p14="http://schemas.microsoft.com/office/powerpoint/2010/main" val="4208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a:t>© The Andy Warhol Museum, one of the four Carnegie Museums of Pittsburgh. All rights reserved.</a:t>
            </a:r>
          </a:p>
        </p:txBody>
      </p:sp>
      <p:sp>
        <p:nvSpPr>
          <p:cNvPr id="8" name="Title 3"/>
          <p:cNvSpPr>
            <a:spLocks noGrp="1"/>
          </p:cNvSpPr>
          <p:nvPr>
            <p:ph type="title"/>
          </p:nvPr>
        </p:nvSpPr>
        <p:spPr>
          <a:xfrm>
            <a:off x="838200" y="365125"/>
            <a:ext cx="10515600" cy="1325563"/>
          </a:xfrm>
        </p:spPr>
        <p:txBody>
          <a:bodyPr>
            <a:normAutofit/>
          </a:bodyPr>
          <a:lstStyle/>
          <a:p>
            <a:pPr algn="ctr"/>
            <a:r>
              <a:rPr lang="en-US" altLang="en-US" sz="2600" dirty="0"/>
              <a:t>Warhol appropriated (used without permission) images from magazines and newspapers, and press photos of the most </a:t>
            </a:r>
            <a:br>
              <a:rPr lang="en-US" altLang="en-US" sz="2600" dirty="0"/>
            </a:br>
            <a:r>
              <a:rPr lang="en-US" altLang="en-US" sz="2600" dirty="0"/>
              <a:t>popular people of his time.</a:t>
            </a:r>
            <a:endParaRPr lang="en-US" sz="2600" dirty="0"/>
          </a:p>
        </p:txBody>
      </p:sp>
      <p:pic>
        <p:nvPicPr>
          <p:cNvPr id="9" name="Picture 8" descr="This is a photographic silkscreen print of actress Elizabeth Taylor in black ink on a silver background. Her face has been underpainted, so her skin appears to be a pinkish/purple while her eyeshadow appears turquoise and lips an orange-red. The black ink on the left-hand side is faint and seems faded. "/>
          <p:cNvPicPr>
            <a:picLocks noChangeAspect="1"/>
          </p:cNvPicPr>
          <p:nvPr/>
        </p:nvPicPr>
        <p:blipFill>
          <a:blip r:embed="rId3"/>
          <a:stretch>
            <a:fillRect/>
          </a:stretch>
        </p:blipFill>
        <p:spPr>
          <a:xfrm>
            <a:off x="908050" y="1690688"/>
            <a:ext cx="4102286" cy="4102286"/>
          </a:xfrm>
          <a:prstGeom prst="rect">
            <a:avLst/>
          </a:prstGeom>
        </p:spPr>
      </p:pic>
      <p:sp>
        <p:nvSpPr>
          <p:cNvPr id="10" name="Rectangle 9"/>
          <p:cNvSpPr/>
          <p:nvPr/>
        </p:nvSpPr>
        <p:spPr>
          <a:xfrm>
            <a:off x="908050" y="5815682"/>
            <a:ext cx="4343400" cy="707886"/>
          </a:xfrm>
          <a:prstGeom prst="rect">
            <a:avLst/>
          </a:prstGeom>
        </p:spPr>
        <p:txBody>
          <a:bodyPr wrap="square">
            <a:spAutoFit/>
          </a:bodyPr>
          <a:lstStyle/>
          <a:p>
            <a:r>
              <a:rPr lang="en-US" sz="1000" dirty="0">
                <a:solidFill>
                  <a:srgbClr val="000000"/>
                </a:solidFill>
                <a:latin typeface="Arial" panose="020B0604020202020204" pitchFamily="34" charset="0"/>
                <a:cs typeface="Arial" panose="020B0604020202020204" pitchFamily="34" charset="0"/>
              </a:rPr>
              <a:t>Andy Warhol</a:t>
            </a:r>
            <a:r>
              <a:rPr lang="en-US" sz="1000" i="1" dirty="0">
                <a:solidFill>
                  <a:srgbClr val="000000"/>
                </a:solidFill>
                <a:latin typeface="Arial" panose="020B0604020202020204" pitchFamily="34" charset="0"/>
                <a:cs typeface="Arial" panose="020B0604020202020204" pitchFamily="34" charset="0"/>
              </a:rPr>
              <a:t>, Silver Liz [Ferus Type]</a:t>
            </a:r>
            <a:r>
              <a:rPr lang="en-US" sz="1000" dirty="0">
                <a:solidFill>
                  <a:srgbClr val="000000"/>
                </a:solidFill>
                <a:latin typeface="Arial" panose="020B0604020202020204" pitchFamily="34" charset="0"/>
                <a:cs typeface="Arial" panose="020B0604020202020204" pitchFamily="34" charset="0"/>
              </a:rPr>
              <a:t>, 1963</a:t>
            </a:r>
            <a:br>
              <a:rPr lang="en-US" sz="1000" dirty="0">
                <a:latin typeface="Arial" panose="020B0604020202020204" pitchFamily="34" charset="0"/>
                <a:cs typeface="Arial" panose="020B0604020202020204" pitchFamily="34" charset="0"/>
              </a:rPr>
            </a:br>
            <a:r>
              <a:rPr lang="en-US" sz="1000" dirty="0">
                <a:solidFill>
                  <a:srgbClr val="000000"/>
                </a:solidFill>
                <a:latin typeface="Arial" panose="020B0604020202020204" pitchFamily="34" charset="0"/>
                <a:cs typeface="Arial" panose="020B0604020202020204" pitchFamily="34" charset="0"/>
              </a:rPr>
              <a:t>The Andy Warhol Museum, Pittsburgh; Founding Collection, Contribution The Andy Warhol Foundation for the Visual Arts, Inc.,</a:t>
            </a:r>
            <a:r>
              <a:rPr lang="en-US" sz="1000" dirty="0">
                <a:latin typeface="Arial" panose="020B0604020202020204" pitchFamily="34" charset="0"/>
                <a:cs typeface="Arial" panose="020B0604020202020204" pitchFamily="34" charset="0"/>
              </a:rPr>
              <a:t> </a:t>
            </a:r>
            <a:r>
              <a:rPr lang="en-US" sz="1000" dirty="0">
                <a:solidFill>
                  <a:srgbClr val="000000"/>
                </a:solidFill>
                <a:latin typeface="Arial" panose="020B0604020202020204" pitchFamily="34" charset="0"/>
                <a:cs typeface="Arial" panose="020B0604020202020204" pitchFamily="34" charset="0"/>
              </a:rPr>
              <a:t>© The Andy Warhol Foundation for the Visual Arts, Inc.,</a:t>
            </a:r>
            <a:r>
              <a:rPr lang="en-US" sz="1000" dirty="0">
                <a:latin typeface="Arial" panose="020B0604020202020204" pitchFamily="34" charset="0"/>
                <a:cs typeface="Arial" panose="020B0604020202020204" pitchFamily="34" charset="0"/>
              </a:rPr>
              <a:t> </a:t>
            </a:r>
            <a:r>
              <a:rPr lang="en-US" sz="1000" dirty="0">
                <a:solidFill>
                  <a:srgbClr val="000000"/>
                </a:solidFill>
                <a:latin typeface="Arial" panose="020B0604020202020204" pitchFamily="34" charset="0"/>
                <a:cs typeface="Arial" panose="020B0604020202020204" pitchFamily="34" charset="0"/>
              </a:rPr>
              <a:t>1998.1.55</a:t>
            </a:r>
            <a:endParaRPr lang="en-US" sz="1000" dirty="0">
              <a:latin typeface="Arial" panose="020B0604020202020204" pitchFamily="34" charset="0"/>
              <a:cs typeface="Arial" panose="020B0604020202020204" pitchFamily="34" charset="0"/>
            </a:endParaRPr>
          </a:p>
        </p:txBody>
      </p:sp>
      <p:pic>
        <p:nvPicPr>
          <p:cNvPr id="11" name="Picture 10" descr="This is an image of the cover of LIFE Magazine from April 28, 1961 depicting Elizabeth Taylor sitting before flowers, champagne, and an Oscar statuette, smiling and holding a cigarette. Printed to the right of her is the caption &quot;Elizabeth Taylor: An Oscar At Last&quot; in white lettering. In the lower right hand corner is an address label placed over the date of issue addressed to &quot;AUG 62...Mr. A Warhol, 1342 Lexington Ave, New York.&quot; The iconic LIFE logo is printed in white inside a red box at the upper left hand corner. "/>
          <p:cNvPicPr>
            <a:picLocks noChangeAspect="1"/>
          </p:cNvPicPr>
          <p:nvPr/>
        </p:nvPicPr>
        <p:blipFill rotWithShape="1">
          <a:blip r:embed="rId4"/>
          <a:srcRect l="2319" t="2158" r="2722" b="2395"/>
          <a:stretch/>
        </p:blipFill>
        <p:spPr>
          <a:xfrm>
            <a:off x="8503958" y="1669092"/>
            <a:ext cx="2849842" cy="3657600"/>
          </a:xfrm>
          <a:prstGeom prst="rect">
            <a:avLst/>
          </a:prstGeom>
        </p:spPr>
      </p:pic>
      <p:pic>
        <p:nvPicPr>
          <p:cNvPr id="12" name="Picture 11" descr="This is a black and white publicity still of actress Elizabeth Taylor and the source image for Warhol's &quot;Silver Liz&quot; (1963). Taylor is wearing a blouse with a deep neckline and short sleeves and a thin necklace. The photograph appears yellowish and faded around the edges."/>
          <p:cNvPicPr>
            <a:picLocks noChangeAspect="1"/>
          </p:cNvPicPr>
          <p:nvPr/>
        </p:nvPicPr>
        <p:blipFill rotWithShape="1">
          <a:blip r:embed="rId5"/>
          <a:srcRect l="6552" t="4526" r="5444" b="4727"/>
          <a:stretch/>
        </p:blipFill>
        <p:spPr>
          <a:xfrm>
            <a:off x="5384610" y="1669092"/>
            <a:ext cx="2777880" cy="3657600"/>
          </a:xfrm>
          <a:prstGeom prst="rect">
            <a:avLst/>
          </a:prstGeom>
        </p:spPr>
      </p:pic>
      <p:sp>
        <p:nvSpPr>
          <p:cNvPr id="13" name="Rectangle 12" descr="This is a black and white publicity still of actress Elizabeth Taylor and the source image for Warhol's &quot;Silver Liz&quot; (1963). Taylor is wearing a blouse with a deep neckline and short sleeves and a thin necklace. The photograph appears yellowish and faded around the edges."/>
          <p:cNvSpPr/>
          <p:nvPr/>
        </p:nvSpPr>
        <p:spPr>
          <a:xfrm>
            <a:off x="5351804" y="5326692"/>
            <a:ext cx="2810686" cy="861774"/>
          </a:xfrm>
          <a:prstGeom prst="rect">
            <a:avLst/>
          </a:prstGeom>
        </p:spPr>
        <p:txBody>
          <a:bodyPr wrap="square">
            <a:spAutoFit/>
          </a:bodyPr>
          <a:lstStyle/>
          <a:p>
            <a:r>
              <a:rPr lang="en-US" sz="1000" dirty="0">
                <a:solidFill>
                  <a:srgbClr val="000000"/>
                </a:solidFill>
                <a:latin typeface="Arial" panose="020B0604020202020204" pitchFamily="34" charset="0"/>
                <a:cs typeface="Arial" panose="020B0604020202020204" pitchFamily="34" charset="0"/>
              </a:rPr>
              <a:t>Publicity still of Elizabeth Taylor, 1957</a:t>
            </a:r>
            <a:br>
              <a:rPr lang="en-US" sz="1000" dirty="0">
                <a:latin typeface="Arial" panose="020B0604020202020204" pitchFamily="34" charset="0"/>
                <a:cs typeface="Arial" panose="020B0604020202020204" pitchFamily="34" charset="0"/>
              </a:rPr>
            </a:br>
            <a:r>
              <a:rPr lang="en-US" sz="1000" dirty="0">
                <a:solidFill>
                  <a:srgbClr val="000000"/>
                </a:solidFill>
                <a:latin typeface="Arial" panose="020B0604020202020204" pitchFamily="34" charset="0"/>
                <a:cs typeface="Arial" panose="020B0604020202020204" pitchFamily="34" charset="0"/>
              </a:rPr>
              <a:t>The Andy Warhol Museum, Pittsburgh; Founding Collection, Contribution The Andy Warhol Foundation for the Visual Arts, Inc.,</a:t>
            </a:r>
            <a:r>
              <a:rPr lang="en-US" sz="1000" dirty="0">
                <a:latin typeface="Arial" panose="020B0604020202020204" pitchFamily="34" charset="0"/>
                <a:cs typeface="Arial" panose="020B0604020202020204" pitchFamily="34" charset="0"/>
              </a:rPr>
              <a:t> </a:t>
            </a:r>
            <a:r>
              <a:rPr lang="en-US" sz="1000" dirty="0">
                <a:solidFill>
                  <a:srgbClr val="000000"/>
                </a:solidFill>
                <a:latin typeface="Arial" panose="020B0604020202020204" pitchFamily="34" charset="0"/>
                <a:cs typeface="Arial" panose="020B0604020202020204" pitchFamily="34" charset="0"/>
              </a:rPr>
              <a:t>1998.3.10289.2</a:t>
            </a:r>
            <a:endParaRPr lang="en-US" sz="1000" dirty="0">
              <a:latin typeface="Arial" panose="020B0604020202020204" pitchFamily="34" charset="0"/>
              <a:cs typeface="Arial" panose="020B0604020202020204" pitchFamily="34" charset="0"/>
            </a:endParaRPr>
          </a:p>
        </p:txBody>
      </p:sp>
      <p:sp>
        <p:nvSpPr>
          <p:cNvPr id="14" name="Rectangle 13"/>
          <p:cNvSpPr/>
          <p:nvPr/>
        </p:nvSpPr>
        <p:spPr>
          <a:xfrm>
            <a:off x="8419044" y="5286383"/>
            <a:ext cx="2934756" cy="707886"/>
          </a:xfrm>
          <a:prstGeom prst="rect">
            <a:avLst/>
          </a:prstGeom>
        </p:spPr>
        <p:txBody>
          <a:bodyPr wrap="square">
            <a:spAutoFit/>
          </a:bodyPr>
          <a:lstStyle/>
          <a:p>
            <a:r>
              <a:rPr lang="en-US" sz="1000" i="1" dirty="0">
                <a:solidFill>
                  <a:srgbClr val="000000"/>
                </a:solidFill>
                <a:latin typeface="Arial" panose="020B0604020202020204" pitchFamily="34" charset="0"/>
                <a:cs typeface="Arial" panose="020B0604020202020204" pitchFamily="34" charset="0"/>
              </a:rPr>
              <a:t>Life Magazine</a:t>
            </a:r>
            <a:r>
              <a:rPr lang="en-US" sz="1000" dirty="0">
                <a:solidFill>
                  <a:srgbClr val="000000"/>
                </a:solidFill>
                <a:latin typeface="Arial" panose="020B0604020202020204" pitchFamily="34" charset="0"/>
                <a:cs typeface="Arial" panose="020B0604020202020204" pitchFamily="34" charset="0"/>
              </a:rPr>
              <a:t>, 1961 from </a:t>
            </a:r>
            <a:r>
              <a:rPr lang="en-US" sz="1000" i="1" dirty="0">
                <a:solidFill>
                  <a:srgbClr val="000000"/>
                </a:solidFill>
                <a:latin typeface="Arial" panose="020B0604020202020204" pitchFamily="34" charset="0"/>
                <a:cs typeface="Arial" panose="020B0604020202020204" pitchFamily="34" charset="0"/>
              </a:rPr>
              <a:t>Time Capsule</a:t>
            </a:r>
            <a:r>
              <a:rPr lang="en-US" sz="1000" dirty="0">
                <a:solidFill>
                  <a:srgbClr val="000000"/>
                </a:solidFill>
                <a:latin typeface="Arial" panose="020B0604020202020204" pitchFamily="34" charset="0"/>
                <a:cs typeface="Arial" panose="020B0604020202020204" pitchFamily="34" charset="0"/>
              </a:rPr>
              <a:t> 24</a:t>
            </a:r>
            <a:br>
              <a:rPr lang="en-US" sz="1000" dirty="0">
                <a:latin typeface="Arial" panose="020B0604020202020204" pitchFamily="34" charset="0"/>
                <a:cs typeface="Arial" panose="020B0604020202020204" pitchFamily="34" charset="0"/>
              </a:rPr>
            </a:br>
            <a:r>
              <a:rPr lang="en-US" sz="1000" dirty="0">
                <a:solidFill>
                  <a:srgbClr val="000000"/>
                </a:solidFill>
                <a:latin typeface="Arial" panose="020B0604020202020204" pitchFamily="34" charset="0"/>
                <a:cs typeface="Arial" panose="020B0604020202020204" pitchFamily="34" charset="0"/>
              </a:rPr>
              <a:t>The Andy Warhol Museum, Pittsburgh; Founding Collection, Contribution The Andy Warhol Foundation for the Visual Arts, Inc.,</a:t>
            </a:r>
            <a:r>
              <a:rPr lang="en-US" sz="1000" dirty="0">
                <a:latin typeface="Arial" panose="020B0604020202020204" pitchFamily="34" charset="0"/>
                <a:cs typeface="Arial" panose="020B0604020202020204" pitchFamily="34" charset="0"/>
              </a:rPr>
              <a:t> </a:t>
            </a:r>
            <a:r>
              <a:rPr lang="en-US" sz="1000" dirty="0">
                <a:solidFill>
                  <a:srgbClr val="000000"/>
                </a:solidFill>
                <a:latin typeface="Arial" panose="020B0604020202020204" pitchFamily="34" charset="0"/>
                <a:cs typeface="Arial" panose="020B0604020202020204" pitchFamily="34" charset="0"/>
              </a:rPr>
              <a:t>TC-24.94</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8591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93653"/>
            <a:ext cx="10515600" cy="1325563"/>
          </a:xfrm>
        </p:spPr>
        <p:txBody>
          <a:bodyPr>
            <a:normAutofit/>
          </a:bodyPr>
          <a:lstStyle/>
          <a:p>
            <a:pPr algn="ctr"/>
            <a:r>
              <a:rPr lang="en-US" altLang="en-US" sz="2600" dirty="0"/>
              <a:t>He also used the repetition of media events. </a:t>
            </a:r>
            <a:r>
              <a:rPr lang="en-US" altLang="en-US" sz="2600" b="1" dirty="0"/>
              <a:t>What effect does repeating an image over and over have on the viewer? </a:t>
            </a:r>
            <a:endParaRPr lang="en-US" sz="2600" b="1" dirty="0"/>
          </a:p>
        </p:txBody>
      </p:sp>
      <p:sp>
        <p:nvSpPr>
          <p:cNvPr id="9" name="Content Placeholder 2"/>
          <p:cNvSpPr txBox="1">
            <a:spLocks/>
          </p:cNvSpPr>
          <p:nvPr/>
        </p:nvSpPr>
        <p:spPr>
          <a:xfrm>
            <a:off x="839788" y="5907088"/>
            <a:ext cx="5157787" cy="594196"/>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2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1000" dirty="0"/>
              <a:t>Andy Warhol, source for Warhol's </a:t>
            </a:r>
            <a:r>
              <a:rPr lang="en-US" sz="1000" i="1" dirty="0"/>
              <a:t>Jackie </a:t>
            </a:r>
            <a:r>
              <a:rPr lang="en-US" sz="1000" dirty="0"/>
              <a:t>series, 1963-1964, The Andy Warhol Museum, Pittsburgh; Founding Collection, Contribution The Andy Warhol Foundation for the Visual Arts, Inc., © The Andy Warhol Foundation for the Visual Arts, Inc., 1998.1.2290</a:t>
            </a:r>
          </a:p>
        </p:txBody>
      </p:sp>
      <p:sp>
        <p:nvSpPr>
          <p:cNvPr id="10" name="Content Placeholder 2"/>
          <p:cNvSpPr txBox="1">
            <a:spLocks/>
          </p:cNvSpPr>
          <p:nvPr/>
        </p:nvSpPr>
        <p:spPr>
          <a:xfrm>
            <a:off x="6172200" y="5907088"/>
            <a:ext cx="5183188" cy="594196"/>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2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000" dirty="0"/>
              <a:t>Andy Warhol, </a:t>
            </a:r>
            <a:r>
              <a:rPr lang="en-US" sz="1000" i="1" dirty="0"/>
              <a:t>Jackie—Smiling</a:t>
            </a:r>
            <a:r>
              <a:rPr lang="en-US" sz="1000" dirty="0"/>
              <a:t>, 1964, The Andy Warhol Museum, Pittsburgh; Founding Collection, Contribution </a:t>
            </a:r>
            <a:r>
              <a:rPr lang="en-US" sz="1000" dirty="0" err="1"/>
              <a:t>Dia</a:t>
            </a:r>
            <a:r>
              <a:rPr lang="en-US" sz="1000" dirty="0"/>
              <a:t> Center for the Arts, © The Andy Warhol Foundation for the Visual Arts, Inc., 1998.1.92</a:t>
            </a:r>
          </a:p>
        </p:txBody>
      </p:sp>
      <p:sp>
        <p:nvSpPr>
          <p:cNvPr id="13" name="Footer Placeholder 12"/>
          <p:cNvSpPr>
            <a:spLocks noGrp="1"/>
          </p:cNvSpPr>
          <p:nvPr>
            <p:ph type="ftr" sz="quarter" idx="11"/>
          </p:nvPr>
        </p:nvSpPr>
        <p:spPr/>
        <p:txBody>
          <a:bodyPr/>
          <a:lstStyle/>
          <a:p>
            <a:r>
              <a:rPr lang="en-US" dirty="0"/>
              <a:t>© The Andy Warhol Museum, one of the four Carnegie Museums of Pittsburgh. All rights reserved.</a:t>
            </a:r>
          </a:p>
        </p:txBody>
      </p:sp>
      <p:pic>
        <p:nvPicPr>
          <p:cNvPr id="16" name="Picture 15" descr="This is an image of newspaper and magazine clippings collaged on white illustration board with dark grey backing. It depicts eight views of Jacqueline Kennedy in various poses, aligned in a double row of four clippings stacked vertically. The image at the top right is a black and white photo portrait of Jackie in widow’s weeds.  The remaining seven clippings are printed ink on coated magazine paper - 3 color photos of Jackie, and 4 black-and-white close-ups. Graphite inscriptions in Warhol's handwriting at lower right read &quot;Please make like in line--very black &amp; white&quot; and &quot;80 [inches]&quot;.  Illegible inscription in graphite at top left read &quot;torn[?] ck 4--7692&quot;.  Blue ballpoint ink markings at lower left read &quot;142 then 400&quot;."/>
          <p:cNvPicPr>
            <a:picLocks noChangeAspect="1"/>
          </p:cNvPicPr>
          <p:nvPr/>
        </p:nvPicPr>
        <p:blipFill>
          <a:blip r:embed="rId3"/>
          <a:stretch>
            <a:fillRect/>
          </a:stretch>
        </p:blipFill>
        <p:spPr>
          <a:xfrm>
            <a:off x="1919064" y="1419216"/>
            <a:ext cx="2999234" cy="4343400"/>
          </a:xfrm>
          <a:prstGeom prst="rect">
            <a:avLst/>
          </a:prstGeom>
        </p:spPr>
      </p:pic>
      <p:pic>
        <p:nvPicPr>
          <p:cNvPr id="6" name="Picture 5" descr="This is a grouping of 12 silkscreen prints of Jacqueline Kennedy in various poses and multiple shades of blue. The canvases are arranged in a grid, 3 across and 4 down. Some show Jackie in profile, looking to the bottom left corner of the image with her hair obscuring her eyes while in others, she faces to the right. Some images are high contrast so that only a basic outline of her features is visible."/>
          <p:cNvPicPr>
            <a:picLocks noChangeAspect="1"/>
          </p:cNvPicPr>
          <p:nvPr/>
        </p:nvPicPr>
        <p:blipFill>
          <a:blip r:embed="rId4"/>
          <a:stretch>
            <a:fillRect/>
          </a:stretch>
        </p:blipFill>
        <p:spPr>
          <a:xfrm>
            <a:off x="7415054" y="1419216"/>
            <a:ext cx="2697480" cy="4343400"/>
          </a:xfrm>
          <a:prstGeom prst="rect">
            <a:avLst/>
          </a:prstGeom>
        </p:spPr>
      </p:pic>
    </p:spTree>
    <p:extLst>
      <p:ext uri="{BB962C8B-B14F-4D97-AF65-F5344CB8AC3E}">
        <p14:creationId xmlns:p14="http://schemas.microsoft.com/office/powerpoint/2010/main" val="192602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5644054" y="1137604"/>
            <a:ext cx="5709745" cy="4046553"/>
          </a:xfrm>
        </p:spPr>
        <p:txBody>
          <a:bodyPr>
            <a:normAutofit/>
          </a:bodyPr>
          <a:lstStyle/>
          <a:p>
            <a:pPr marL="0" indent="0">
              <a:spcBef>
                <a:spcPct val="50000"/>
              </a:spcBef>
              <a:buNone/>
            </a:pPr>
            <a:r>
              <a:rPr lang="en-US" altLang="en-US" sz="2600" dirty="0"/>
              <a:t>Warhol erased the boundaries between high art and low art by:</a:t>
            </a:r>
            <a:br>
              <a:rPr lang="en-US" altLang="en-US" sz="2600" dirty="0"/>
            </a:br>
            <a:endParaRPr lang="en-US" altLang="en-US" sz="2600" dirty="0"/>
          </a:p>
          <a:p>
            <a:pPr>
              <a:spcBef>
                <a:spcPct val="50000"/>
              </a:spcBef>
            </a:pPr>
            <a:r>
              <a:rPr lang="en-US" altLang="en-US" sz="2600" dirty="0"/>
              <a:t>Taking common everyday items and giving them importance as art</a:t>
            </a:r>
          </a:p>
          <a:p>
            <a:pPr>
              <a:spcBef>
                <a:spcPct val="50000"/>
              </a:spcBef>
            </a:pPr>
            <a:r>
              <a:rPr lang="en-US" altLang="en-US" sz="2600" dirty="0"/>
              <a:t>Questioning what art critics, galleries, and museums considered “art”</a:t>
            </a:r>
          </a:p>
        </p:txBody>
      </p:sp>
      <p:sp>
        <p:nvSpPr>
          <p:cNvPr id="7" name="Content Placeholder 2"/>
          <p:cNvSpPr>
            <a:spLocks noGrp="1"/>
          </p:cNvSpPr>
          <p:nvPr>
            <p:ph sz="half" idx="13" hasCustomPrompt="1"/>
          </p:nvPr>
        </p:nvSpPr>
        <p:spPr>
          <a:xfrm>
            <a:off x="1054666" y="5184157"/>
            <a:ext cx="4343400" cy="794950"/>
          </a:xfrm>
        </p:spPr>
        <p:txBody>
          <a:bodyPr>
            <a:normAutofit/>
          </a:bodyPr>
          <a:lstStyle>
            <a:lvl1pPr marL="0" indent="0">
              <a:buNone/>
              <a:defRPr sz="1200" baseline="0"/>
            </a:lvl1pPr>
          </a:lstStyle>
          <a:p>
            <a:r>
              <a:rPr lang="en-US" sz="1000" dirty="0"/>
              <a:t>Andy Warhol, </a:t>
            </a:r>
            <a:r>
              <a:rPr lang="en-US" sz="1000" i="1" dirty="0"/>
              <a:t>You’re In </a:t>
            </a:r>
            <a:r>
              <a:rPr lang="en-US" sz="1000" dirty="0"/>
              <a:t>(</a:t>
            </a:r>
            <a:r>
              <a:rPr lang="en-US" sz="1000" i="1" dirty="0"/>
              <a:t>Silver Coke Bottles)</a:t>
            </a:r>
            <a:r>
              <a:rPr lang="en-US" sz="1000" dirty="0"/>
              <a:t>, 1967</a:t>
            </a:r>
            <a:br>
              <a:rPr lang="en-US" sz="1000" dirty="0"/>
            </a:br>
            <a:r>
              <a:rPr lang="en-US" sz="1000" dirty="0"/>
              <a:t>The Andy Warhol Museum, Pittsburgh; Founding Collection, Contribution The Andy Warhol Foundation for the Visual Arts, Inc., © The Andy Warhol Foundation for the Visual Arts, Inc., 1998.1.789a-x</a:t>
            </a:r>
          </a:p>
        </p:txBody>
      </p:sp>
      <p:sp>
        <p:nvSpPr>
          <p:cNvPr id="8" name="Footer Placeholder 7"/>
          <p:cNvSpPr>
            <a:spLocks noGrp="1"/>
          </p:cNvSpPr>
          <p:nvPr>
            <p:ph type="ftr" sz="quarter" idx="11"/>
          </p:nvPr>
        </p:nvSpPr>
        <p:spPr/>
        <p:txBody>
          <a:bodyPr/>
          <a:lstStyle/>
          <a:p>
            <a:r>
              <a:rPr lang="en-US" dirty="0"/>
              <a:t>© The Andy Warhol Museum, one of the four Carnegie Museums of Pittsburgh. All rights reserved.</a:t>
            </a:r>
          </a:p>
        </p:txBody>
      </p:sp>
      <p:pic>
        <p:nvPicPr>
          <p:cNvPr id="4" name="Picture 3" descr="This artwork consists of 23 Coca-Cola bottles spray painted silver and arranged in a silkscreen printed, wooden crate. The crate is painted yellow with lettering printed in red. The slogan on the front panel reads “Have a Coke” while the logo on the right-side panel reads &quot;Coca Cola&quot; along with the words “drink” and “in bottles”."/>
          <p:cNvPicPr>
            <a:picLocks noChangeAspect="1"/>
          </p:cNvPicPr>
          <p:nvPr/>
        </p:nvPicPr>
        <p:blipFill>
          <a:blip r:embed="rId3"/>
          <a:stretch>
            <a:fillRect/>
          </a:stretch>
        </p:blipFill>
        <p:spPr>
          <a:xfrm>
            <a:off x="1054666" y="1137286"/>
            <a:ext cx="4343400" cy="3977640"/>
          </a:xfrm>
          <a:prstGeom prst="rect">
            <a:avLst/>
          </a:prstGeom>
        </p:spPr>
      </p:pic>
    </p:spTree>
    <p:extLst>
      <p:ext uri="{BB962C8B-B14F-4D97-AF65-F5344CB8AC3E}">
        <p14:creationId xmlns:p14="http://schemas.microsoft.com/office/powerpoint/2010/main" val="2089683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Once you “got” Pop, you could never see a sign the same way again. And once you thought Pop, you could never see America the same way again. </a:t>
            </a:r>
          </a:p>
        </p:txBody>
      </p:sp>
      <p:sp>
        <p:nvSpPr>
          <p:cNvPr id="8" name="Text Placeholder 7"/>
          <p:cNvSpPr>
            <a:spLocks noGrp="1"/>
          </p:cNvSpPr>
          <p:nvPr>
            <p:ph type="body" idx="1"/>
          </p:nvPr>
        </p:nvSpPr>
        <p:spPr/>
        <p:txBody>
          <a:bodyPr/>
          <a:lstStyle/>
          <a:p>
            <a:r>
              <a:rPr lang="en-US" dirty="0"/>
              <a:t>Andy Warhol, </a:t>
            </a:r>
            <a:r>
              <a:rPr lang="en-US" i="1" dirty="0"/>
              <a:t>America</a:t>
            </a:r>
            <a:r>
              <a:rPr lang="en-US" dirty="0"/>
              <a:t>, 1985</a:t>
            </a:r>
          </a:p>
        </p:txBody>
      </p:sp>
      <p:sp>
        <p:nvSpPr>
          <p:cNvPr id="9" name="Footer Placeholder 8"/>
          <p:cNvSpPr>
            <a:spLocks noGrp="1"/>
          </p:cNvSpPr>
          <p:nvPr>
            <p:ph type="ftr" sz="quarter" idx="11"/>
          </p:nvPr>
        </p:nvSpPr>
        <p:spPr/>
        <p:txBody>
          <a:bodyPr/>
          <a:lstStyle/>
          <a:p>
            <a:r>
              <a:rPr lang="en-US"/>
              <a:t>© The Andy Warhol Museum, one of the four Carnegie Museums of Pittsburgh. All rights reserved.</a:t>
            </a:r>
          </a:p>
        </p:txBody>
      </p:sp>
    </p:spTree>
    <p:extLst>
      <p:ext uri="{BB962C8B-B14F-4D97-AF65-F5344CB8AC3E}">
        <p14:creationId xmlns:p14="http://schemas.microsoft.com/office/powerpoint/2010/main" val="1759640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This is a collage of road signs from the 1960s found on Route 66. In the top left hand corner is an advertisement for 7up. The logo is in the center in a red square printed on a white background with additional green lettering that reads “you like it…it likes you”. Below that is a sign for “Roy’s Motel Café” in red, black and gold. A turquoise car from the 1960s is parked below the sign. In the upper right hand corner is a sign that reads “Dairy Queen” in white lettering on a blue background with a vanilla soft serve ice-cream cone to the left of it. Below that in an orange circle with dark blue and white lettering is a gas station sign that reads “Gulf” and to the right is a turquoise sign on a black background that reads “66” in white lettering. Below that is an advertisement that shows a woman wearing a wide-brimmed hat pouring a bottle of Coca-Cola into a glass. The slogan to the left reads “Big Refreshment Value” in green and blue lettering while the caption to the right reads “King Size Coke” in red lettering. "/>
          <p:cNvPicPr>
            <a:picLocks noGrp="1" noChangeAspect="1"/>
          </p:cNvPicPr>
          <p:nvPr>
            <p:ph sz="half" idx="1"/>
          </p:nvPr>
        </p:nvPicPr>
        <p:blipFill>
          <a:blip r:embed="rId3"/>
          <a:stretch>
            <a:fillRect/>
          </a:stretch>
        </p:blipFill>
        <p:spPr>
          <a:xfrm>
            <a:off x="918223" y="1390621"/>
            <a:ext cx="5029200" cy="3948333"/>
          </a:xfrm>
        </p:spPr>
      </p:pic>
      <p:sp>
        <p:nvSpPr>
          <p:cNvPr id="6" name="Content Placeholder 5"/>
          <p:cNvSpPr>
            <a:spLocks noGrp="1"/>
          </p:cNvSpPr>
          <p:nvPr>
            <p:ph sz="half" idx="2"/>
          </p:nvPr>
        </p:nvSpPr>
        <p:spPr>
          <a:xfrm>
            <a:off x="6386512" y="1294190"/>
            <a:ext cx="5003383" cy="4141197"/>
          </a:xfrm>
        </p:spPr>
        <p:txBody>
          <a:bodyPr>
            <a:normAutofit/>
          </a:bodyPr>
          <a:lstStyle/>
          <a:p>
            <a:pPr marL="0" indent="0" algn="ctr">
              <a:buNone/>
            </a:pPr>
            <a:endParaRPr lang="en-US" dirty="0"/>
          </a:p>
          <a:p>
            <a:pPr marL="0" indent="0">
              <a:buNone/>
            </a:pPr>
            <a:r>
              <a:rPr lang="en-US" sz="2600" dirty="0"/>
              <a:t>Warhol made the statement on the previous slide while traveling across America for his second gallery exhibition in Los Angeles, California, in 1963. </a:t>
            </a:r>
          </a:p>
          <a:p>
            <a:pPr marL="0" indent="0">
              <a:buNone/>
            </a:pPr>
            <a:endParaRPr lang="en-US" sz="2600" dirty="0"/>
          </a:p>
          <a:p>
            <a:pPr marL="0" indent="0">
              <a:buNone/>
            </a:pPr>
            <a:r>
              <a:rPr lang="en-US" sz="2600" b="1" dirty="0"/>
              <a:t>What do you think he meant by the statement?</a:t>
            </a:r>
            <a:r>
              <a:rPr lang="en-US" sz="2600" dirty="0"/>
              <a:t> </a:t>
            </a:r>
          </a:p>
        </p:txBody>
      </p:sp>
      <p:sp>
        <p:nvSpPr>
          <p:cNvPr id="2" name="Footer Placeholder 1"/>
          <p:cNvSpPr>
            <a:spLocks noGrp="1"/>
          </p:cNvSpPr>
          <p:nvPr>
            <p:ph type="ftr" sz="quarter" idx="11"/>
          </p:nvPr>
        </p:nvSpPr>
        <p:spPr/>
        <p:txBody>
          <a:bodyPr/>
          <a:lstStyle/>
          <a:p>
            <a:r>
              <a:rPr lang="en-US" dirty="0"/>
              <a:t>© The Andy Warhol Museum, one of the four Carnegie Museums of Pittsburgh. All rights reserved.</a:t>
            </a:r>
          </a:p>
        </p:txBody>
      </p:sp>
      <p:sp>
        <p:nvSpPr>
          <p:cNvPr id="5" name="Content Placeholder 2"/>
          <p:cNvSpPr>
            <a:spLocks noGrp="1"/>
          </p:cNvSpPr>
          <p:nvPr>
            <p:ph sz="half" idx="13" hasCustomPrompt="1"/>
          </p:nvPr>
        </p:nvSpPr>
        <p:spPr>
          <a:xfrm>
            <a:off x="918223" y="5435387"/>
            <a:ext cx="5029200" cy="629639"/>
          </a:xfrm>
        </p:spPr>
        <p:txBody>
          <a:bodyPr>
            <a:noAutofit/>
          </a:bodyPr>
          <a:lstStyle>
            <a:lvl1pPr marL="0" indent="0">
              <a:buNone/>
              <a:defRPr sz="1200" baseline="0"/>
            </a:lvl1pPr>
          </a:lstStyle>
          <a:p>
            <a:pPr lvl="0"/>
            <a:r>
              <a:rPr lang="en-US" sz="1000" dirty="0"/>
              <a:t>All photos courtesy of TripAdvisor </a:t>
            </a:r>
            <a:br>
              <a:rPr lang="en-US" sz="1000" dirty="0"/>
            </a:br>
            <a:r>
              <a:rPr lang="en-US" sz="1000" dirty="0"/>
              <a:t>© 2017 TripAdvisor LLC All rights reserved.</a:t>
            </a:r>
          </a:p>
        </p:txBody>
      </p:sp>
    </p:spTree>
    <p:extLst>
      <p:ext uri="{BB962C8B-B14F-4D97-AF65-F5344CB8AC3E}">
        <p14:creationId xmlns:p14="http://schemas.microsoft.com/office/powerpoint/2010/main" val="1082474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246038"/>
            <a:ext cx="10515600" cy="1325563"/>
          </a:xfrm>
        </p:spPr>
        <p:txBody>
          <a:bodyPr>
            <a:normAutofit/>
          </a:bodyPr>
          <a:lstStyle/>
          <a:p>
            <a:pPr algn="ctr"/>
            <a:r>
              <a:rPr lang="en-US" altLang="en-US" sz="2600" dirty="0"/>
              <a:t>Pop Art continues to influence artists around the world today </a:t>
            </a:r>
            <a:br>
              <a:rPr lang="en-US" altLang="en-US" sz="2600" dirty="0"/>
            </a:br>
            <a:r>
              <a:rPr lang="en-US" altLang="en-US" sz="2600" dirty="0"/>
              <a:t>such as Japanese artist Takashi Murakami.</a:t>
            </a:r>
            <a:endParaRPr lang="en-US" sz="2600" dirty="0"/>
          </a:p>
        </p:txBody>
      </p:sp>
      <p:sp>
        <p:nvSpPr>
          <p:cNvPr id="10" name="Content Placeholder 2"/>
          <p:cNvSpPr txBox="1">
            <a:spLocks/>
          </p:cNvSpPr>
          <p:nvPr/>
        </p:nvSpPr>
        <p:spPr>
          <a:xfrm>
            <a:off x="2895599" y="5998386"/>
            <a:ext cx="6400802" cy="75533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2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000" dirty="0"/>
              <a:t>Takashi Murakami, at the 2008 Brooklyn Ball Celebrating © </a:t>
            </a:r>
            <a:r>
              <a:rPr lang="en-US" sz="1000" i="1" dirty="0"/>
              <a:t>MURAKAMI</a:t>
            </a:r>
            <a:r>
              <a:rPr lang="en-US" sz="1000" dirty="0"/>
              <a:t> Exhibition at The Brooklyn Museum on April 3, 2008, in New York City. (Photo by JOE SCHILDHORN/Patrick McMullan via Getty Images)</a:t>
            </a:r>
            <a:br>
              <a:rPr lang="en-US" sz="1000" dirty="0"/>
            </a:br>
            <a:endParaRPr lang="en-US" sz="1000" dirty="0"/>
          </a:p>
        </p:txBody>
      </p:sp>
      <p:sp>
        <p:nvSpPr>
          <p:cNvPr id="13" name="Footer Placeholder 12"/>
          <p:cNvSpPr>
            <a:spLocks noGrp="1"/>
          </p:cNvSpPr>
          <p:nvPr>
            <p:ph type="ftr" sz="quarter" idx="11"/>
          </p:nvPr>
        </p:nvSpPr>
        <p:spPr/>
        <p:txBody>
          <a:bodyPr/>
          <a:lstStyle/>
          <a:p>
            <a:r>
              <a:rPr lang="en-US" dirty="0"/>
              <a:t>© The Andy Warhol Museum, one of the four Carnegie Museums of Pittsburgh. All rights reserved.</a:t>
            </a:r>
          </a:p>
        </p:txBody>
      </p:sp>
      <p:pic>
        <p:nvPicPr>
          <p:cNvPr id="5" name="Picture 4" descr="This is an image showing candy colored, cheerful flowers created by the combination of wallpaper, paintings and one round sculpture in a large gallery. The flower petals are multi-colored with yellow smiley faces in the center."/>
          <p:cNvPicPr>
            <a:picLocks noChangeAspect="1"/>
          </p:cNvPicPr>
          <p:nvPr/>
        </p:nvPicPr>
        <p:blipFill>
          <a:blip r:embed="rId3"/>
          <a:stretch>
            <a:fillRect/>
          </a:stretch>
        </p:blipFill>
        <p:spPr>
          <a:xfrm>
            <a:off x="2895599" y="1695509"/>
            <a:ext cx="6400800" cy="4267200"/>
          </a:xfrm>
          <a:prstGeom prst="rect">
            <a:avLst/>
          </a:prstGeom>
        </p:spPr>
      </p:pic>
    </p:spTree>
    <p:extLst>
      <p:ext uri="{BB962C8B-B14F-4D97-AF65-F5344CB8AC3E}">
        <p14:creationId xmlns:p14="http://schemas.microsoft.com/office/powerpoint/2010/main" val="2185034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The Pop idea, after all, was that anybody could do anything, so naturally we were all trying to do it all.</a:t>
            </a:r>
          </a:p>
        </p:txBody>
      </p:sp>
      <p:sp>
        <p:nvSpPr>
          <p:cNvPr id="8" name="Text Placeholder 7"/>
          <p:cNvSpPr>
            <a:spLocks noGrp="1"/>
          </p:cNvSpPr>
          <p:nvPr>
            <p:ph type="body" idx="1"/>
          </p:nvPr>
        </p:nvSpPr>
        <p:spPr/>
        <p:txBody>
          <a:bodyPr/>
          <a:lstStyle/>
          <a:p>
            <a:r>
              <a:rPr lang="en-US" dirty="0"/>
              <a:t> Andy Warhol, </a:t>
            </a:r>
            <a:r>
              <a:rPr lang="en-US" i="1" dirty="0" err="1"/>
              <a:t>POPism</a:t>
            </a:r>
            <a:r>
              <a:rPr lang="en-US" i="1" dirty="0"/>
              <a:t>: The Warhol Sixties</a:t>
            </a:r>
            <a:r>
              <a:rPr lang="en-US" dirty="0"/>
              <a:t>, 1980</a:t>
            </a:r>
          </a:p>
        </p:txBody>
      </p:sp>
      <p:sp>
        <p:nvSpPr>
          <p:cNvPr id="9" name="Footer Placeholder 8"/>
          <p:cNvSpPr>
            <a:spLocks noGrp="1"/>
          </p:cNvSpPr>
          <p:nvPr>
            <p:ph type="ftr" sz="quarter" idx="11"/>
          </p:nvPr>
        </p:nvSpPr>
        <p:spPr/>
        <p:txBody>
          <a:bodyPr/>
          <a:lstStyle/>
          <a:p>
            <a:r>
              <a:rPr lang="en-US" dirty="0"/>
              <a:t>© The Andy Warhol Museum, one of the four Carnegie Museums of Pittsburgh. All rights reserved.</a:t>
            </a:r>
          </a:p>
        </p:txBody>
      </p:sp>
    </p:spTree>
    <p:extLst>
      <p:ext uri="{BB962C8B-B14F-4D97-AF65-F5344CB8AC3E}">
        <p14:creationId xmlns:p14="http://schemas.microsoft.com/office/powerpoint/2010/main" val="2114393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5309937" y="1107874"/>
            <a:ext cx="6513095" cy="4715410"/>
          </a:xfrm>
        </p:spPr>
        <p:txBody>
          <a:bodyPr>
            <a:normAutofit lnSpcReduction="10000"/>
          </a:bodyPr>
          <a:lstStyle/>
          <a:p>
            <a:r>
              <a:rPr lang="en-US" sz="2600" dirty="0"/>
              <a:t>Andy Warhol might have been the most famous Pop artist, but he did not invent the style. The Pop Art movement began in London, England, during the 1950s. </a:t>
            </a:r>
          </a:p>
          <a:p>
            <a:pPr marL="0" indent="0">
              <a:buNone/>
            </a:pPr>
            <a:endParaRPr lang="en-US" altLang="en-US" sz="2600" dirty="0"/>
          </a:p>
          <a:p>
            <a:r>
              <a:rPr lang="en-US" sz="2600" dirty="0"/>
              <a:t>Artists like Richard Hamilton and Peter Blake merged mass popular culture (e.g. music, movies, celebrity) with high art and commercial design.</a:t>
            </a:r>
            <a:br>
              <a:rPr lang="en-US" sz="2600" dirty="0"/>
            </a:br>
            <a:endParaRPr lang="en-US" sz="2600" dirty="0"/>
          </a:p>
          <a:p>
            <a:r>
              <a:rPr lang="en-US" altLang="en-US" sz="2600" dirty="0"/>
              <a:t>Pop Art was short for “popular art” and reflected everyday life and common objects and products. </a:t>
            </a:r>
          </a:p>
          <a:p>
            <a:pPr marL="0" indent="0">
              <a:buNone/>
            </a:pPr>
            <a:endParaRPr lang="en-US" altLang="en-US" dirty="0"/>
          </a:p>
        </p:txBody>
      </p:sp>
      <p:sp>
        <p:nvSpPr>
          <p:cNvPr id="7" name="Content Placeholder 2"/>
          <p:cNvSpPr>
            <a:spLocks noGrp="1"/>
          </p:cNvSpPr>
          <p:nvPr>
            <p:ph sz="half" idx="13" hasCustomPrompt="1"/>
          </p:nvPr>
        </p:nvSpPr>
        <p:spPr>
          <a:xfrm>
            <a:off x="795336" y="5451275"/>
            <a:ext cx="4343400" cy="913788"/>
          </a:xfrm>
        </p:spPr>
        <p:txBody>
          <a:bodyPr>
            <a:noAutofit/>
          </a:bodyPr>
          <a:lstStyle>
            <a:lvl1pPr marL="0" indent="0">
              <a:buNone/>
              <a:defRPr sz="1200" baseline="0"/>
            </a:lvl1pPr>
          </a:lstStyle>
          <a:p>
            <a:r>
              <a:rPr lang="en-US" dirty="0"/>
              <a:t>Sir Peter Blake and Jann Haworth, </a:t>
            </a:r>
            <a:r>
              <a:rPr lang="en-US" i="1" dirty="0"/>
              <a:t>Sgt. Pepper's Lonely Hearts Club Band</a:t>
            </a:r>
            <a:r>
              <a:rPr lang="en-US" dirty="0"/>
              <a:t> (Record Sleeve),1967</a:t>
            </a:r>
            <a:br>
              <a:rPr lang="en-US" dirty="0"/>
            </a:br>
            <a:r>
              <a:rPr lang="en-US" dirty="0"/>
              <a:t>Given by Kevin Edge © Victoria and Albert Museum, London</a:t>
            </a:r>
            <a:endParaRPr lang="en-US" sz="1000" dirty="0"/>
          </a:p>
        </p:txBody>
      </p:sp>
      <p:sp>
        <p:nvSpPr>
          <p:cNvPr id="8" name="Footer Placeholder 7"/>
          <p:cNvSpPr>
            <a:spLocks noGrp="1"/>
          </p:cNvSpPr>
          <p:nvPr>
            <p:ph type="ftr" sz="quarter" idx="11"/>
          </p:nvPr>
        </p:nvSpPr>
        <p:spPr/>
        <p:txBody>
          <a:bodyPr/>
          <a:lstStyle/>
          <a:p>
            <a:r>
              <a:rPr lang="en-US" dirty="0"/>
              <a:t>© The Andy Warhol Museum, one of the four Carnegie Museums of Pittsburgh. All rights reserved.</a:t>
            </a:r>
          </a:p>
        </p:txBody>
      </p:sp>
      <p:pic>
        <p:nvPicPr>
          <p:cNvPr id="3" name="Picture 2" descr="This is an image of an album cover with the band name &quot;Beatles&quot; spelled out in red flowers in the foreground. The mid ground and background of the cover is composed of a collage of celebrities. There are 88 figures in all, including Marilyn Monroe, Marlon Brando, and the band members themselves. A circular drum in the middle reads St. Pepper's Lonely Hearts Club Band."/>
          <p:cNvPicPr>
            <a:picLocks noChangeAspect="1"/>
          </p:cNvPicPr>
          <p:nvPr/>
        </p:nvPicPr>
        <p:blipFill>
          <a:blip r:embed="rId3"/>
          <a:stretch>
            <a:fillRect/>
          </a:stretch>
        </p:blipFill>
        <p:spPr>
          <a:xfrm>
            <a:off x="795336" y="1107874"/>
            <a:ext cx="4343400" cy="4343400"/>
          </a:xfrm>
          <a:prstGeom prst="rect">
            <a:avLst/>
          </a:prstGeom>
        </p:spPr>
      </p:pic>
    </p:spTree>
    <p:extLst>
      <p:ext uri="{BB962C8B-B14F-4D97-AF65-F5344CB8AC3E}">
        <p14:creationId xmlns:p14="http://schemas.microsoft.com/office/powerpoint/2010/main" val="3355686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4610" y="236789"/>
            <a:ext cx="10360777" cy="1325563"/>
          </a:xfrm>
        </p:spPr>
        <p:txBody>
          <a:bodyPr>
            <a:normAutofit/>
          </a:bodyPr>
          <a:lstStyle/>
          <a:p>
            <a:pPr algn="ctr"/>
            <a:r>
              <a:rPr lang="en-US" sz="2600" dirty="0"/>
              <a:t>New York City artists like Warhol and Roy Lichtenstein </a:t>
            </a:r>
            <a:br>
              <a:rPr lang="en-US" sz="2600" dirty="0"/>
            </a:br>
            <a:r>
              <a:rPr lang="en-US" sz="2600" dirty="0"/>
              <a:t>popularized the Pop Art movement in America in the 1960s.</a:t>
            </a:r>
          </a:p>
        </p:txBody>
      </p:sp>
      <p:pic>
        <p:nvPicPr>
          <p:cNvPr id="2" name="Content Placeholder 1" descr="This hand-drawn and painted image of a crushed Campbell’s soup can shows the iconic soup can leaning to the right side of the image, its lid popped open and sticking vertically out of the can. The top half of the logo on the can is red and has “Campbell’s” written in white script, but all of the letters after the first “L” disappear where the can has been crushed into itself. The bottom half of the can is white and identifies the soup as beef noodle in red print. A row of gold fleur-de-lis wraps around the bottom of the can."/>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511238" y="1504473"/>
            <a:ext cx="3127248" cy="4343400"/>
          </a:xfrm>
        </p:spPr>
      </p:pic>
      <p:sp>
        <p:nvSpPr>
          <p:cNvPr id="9" name="Content Placeholder 2"/>
          <p:cNvSpPr txBox="1">
            <a:spLocks/>
          </p:cNvSpPr>
          <p:nvPr/>
        </p:nvSpPr>
        <p:spPr>
          <a:xfrm>
            <a:off x="839788" y="5907088"/>
            <a:ext cx="4470149" cy="594196"/>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a:buNone/>
              <a:defRPr sz="12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1000" dirty="0"/>
              <a:t>Andy Warhol, </a:t>
            </a:r>
            <a:r>
              <a:rPr lang="en-US" sz="1000" i="1" dirty="0"/>
              <a:t>Crushed Campbell's Soup Can (Beef Noodle)</a:t>
            </a:r>
            <a:r>
              <a:rPr lang="en-US" sz="1000" dirty="0"/>
              <a:t>, 1962</a:t>
            </a:r>
            <a:br>
              <a:rPr lang="en-US" sz="1000" dirty="0"/>
            </a:br>
            <a:r>
              <a:rPr lang="en-US" sz="1000" dirty="0"/>
              <a:t>The Andy Warhol Museum, Pittsburgh; Founding Collection, Contribution The Andy Warhol Foundation for the Visual Arts, Inc., </a:t>
            </a:r>
            <a:br>
              <a:rPr lang="en-US" sz="1000" dirty="0"/>
            </a:br>
            <a:r>
              <a:rPr lang="en-US" sz="1000" dirty="0"/>
              <a:t>© The Andy Warhol Foundation for the Visual Arts, Inc., 1998.1.30</a:t>
            </a:r>
          </a:p>
        </p:txBody>
      </p:sp>
      <p:sp>
        <p:nvSpPr>
          <p:cNvPr id="10" name="Content Placeholder 2"/>
          <p:cNvSpPr txBox="1">
            <a:spLocks/>
          </p:cNvSpPr>
          <p:nvPr/>
        </p:nvSpPr>
        <p:spPr>
          <a:xfrm>
            <a:off x="5868988" y="5618969"/>
            <a:ext cx="5183188" cy="88231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2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000" dirty="0"/>
              <a:t>Andy Warhol and David Dalton, 1966</a:t>
            </a:r>
            <a:br>
              <a:rPr lang="en-US" sz="1000" dirty="0"/>
            </a:br>
            <a:r>
              <a:rPr lang="en-US" sz="1000" dirty="0"/>
              <a:t>Cards and envelope (“Pop Art: 12 Paintings from the </a:t>
            </a:r>
            <a:r>
              <a:rPr lang="en-US" sz="1000" dirty="0" err="1"/>
              <a:t>POWers'</a:t>
            </a:r>
            <a:r>
              <a:rPr lang="en-US" sz="1000" dirty="0"/>
              <a:t> Collection!”)</a:t>
            </a:r>
            <a:br>
              <a:rPr lang="en-US" sz="1000" dirty="0"/>
            </a:br>
            <a:r>
              <a:rPr lang="en-US" sz="1000" dirty="0"/>
              <a:t>The Andy Warhol Museum, Pittsburgh; Founding Collection, Contribution The Andy Warhol Foundation for the Visual Arts, Inc., © The Andy Warhol Foundation for the Visual Arts, Inc., TC23-6-4a_int_01</a:t>
            </a:r>
          </a:p>
          <a:p>
            <a:endParaRPr lang="en-US" sz="1000" dirty="0"/>
          </a:p>
        </p:txBody>
      </p:sp>
      <p:sp>
        <p:nvSpPr>
          <p:cNvPr id="13" name="Footer Placeholder 12"/>
          <p:cNvSpPr>
            <a:spLocks noGrp="1"/>
          </p:cNvSpPr>
          <p:nvPr>
            <p:ph type="ftr" sz="quarter" idx="11"/>
          </p:nvPr>
        </p:nvSpPr>
        <p:spPr/>
        <p:txBody>
          <a:bodyPr/>
          <a:lstStyle/>
          <a:p>
            <a:r>
              <a:rPr lang="en-US" dirty="0"/>
              <a:t>© The Andy Warhol Museum, one of the four Carnegie Museums of Pittsburgh. All rights reserved.</a:t>
            </a:r>
          </a:p>
        </p:txBody>
      </p:sp>
      <p:pic>
        <p:nvPicPr>
          <p:cNvPr id="8" name="Content Placeholder 7" descr="This is an image of a yellow envelope, with a circular window displaying a postcard on the inside.  The artwork on the postcard mimics a comic strip and reads &quot;Varoom!&quot; over a suggested yellow and white explosion.  Printed along the top edge of the envelope in red is the title &quot;Pop art...12 Paintings...op art...from the POWers' collection!&quot;"/>
          <p:cNvPicPr>
            <a:picLocks noGrp="1" noChangeAspect="1"/>
          </p:cNvPicPr>
          <p:nvPr>
            <p:ph sz="quarter" idx="4"/>
          </p:nvPr>
        </p:nvPicPr>
        <p:blipFill rotWithShape="1">
          <a:blip r:embed="rId4"/>
          <a:srcRect l="3173" t="5068" r="3977" b="7586"/>
          <a:stretch/>
        </p:blipFill>
        <p:spPr>
          <a:xfrm>
            <a:off x="5868988" y="1903873"/>
            <a:ext cx="5486400" cy="3661694"/>
          </a:xfrm>
        </p:spPr>
      </p:pic>
    </p:spTree>
    <p:extLst>
      <p:ext uri="{BB962C8B-B14F-4D97-AF65-F5344CB8AC3E}">
        <p14:creationId xmlns:p14="http://schemas.microsoft.com/office/powerpoint/2010/main" val="967616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572000" y="1059733"/>
            <a:ext cx="6629400" cy="4582613"/>
          </a:xfrm>
        </p:spPr>
        <p:txBody>
          <a:bodyPr>
            <a:normAutofit/>
          </a:bodyPr>
          <a:lstStyle/>
          <a:p>
            <a:r>
              <a:rPr lang="en-US" altLang="en-US" sz="2600" dirty="0"/>
              <a:t>Pop artists moved away from Abstract Expressionism, which was the “in” style of art in the 1950s. </a:t>
            </a:r>
          </a:p>
          <a:p>
            <a:r>
              <a:rPr lang="en-US" altLang="en-US" sz="2600" dirty="0"/>
              <a:t>Abstract Expressionist artists like Jackson Pollock did not include recognizable subjects in their paintings. They evoked emotions, feelings, and ideas through formal elements such as: </a:t>
            </a:r>
            <a:br>
              <a:rPr lang="en-US" altLang="en-US" sz="2600" dirty="0"/>
            </a:br>
            <a:endParaRPr lang="en-US" altLang="en-US" sz="2600" dirty="0"/>
          </a:p>
          <a:p>
            <a:pPr marL="0" indent="0" algn="ctr">
              <a:buNone/>
            </a:pPr>
            <a:r>
              <a:rPr lang="en-US" altLang="en-US" sz="2600" dirty="0"/>
              <a:t>line, color, shape, form, texture</a:t>
            </a:r>
          </a:p>
        </p:txBody>
      </p:sp>
      <p:sp>
        <p:nvSpPr>
          <p:cNvPr id="7" name="Content Placeholder 2"/>
          <p:cNvSpPr>
            <a:spLocks noGrp="1"/>
          </p:cNvSpPr>
          <p:nvPr>
            <p:ph sz="half" idx="13" hasCustomPrompt="1"/>
          </p:nvPr>
        </p:nvSpPr>
        <p:spPr>
          <a:xfrm>
            <a:off x="866776" y="5535393"/>
            <a:ext cx="5181600" cy="565150"/>
          </a:xfrm>
        </p:spPr>
        <p:txBody>
          <a:bodyPr>
            <a:normAutofit/>
          </a:bodyPr>
          <a:lstStyle>
            <a:lvl1pPr marL="0" indent="0">
              <a:buNone/>
              <a:defRPr sz="1200" baseline="0"/>
            </a:lvl1pPr>
          </a:lstStyle>
          <a:p>
            <a:pPr>
              <a:lnSpc>
                <a:spcPct val="50000"/>
              </a:lnSpc>
              <a:spcBef>
                <a:spcPct val="50000"/>
              </a:spcBef>
            </a:pPr>
            <a:r>
              <a:rPr lang="en-US" altLang="en-US" sz="1000" dirty="0">
                <a:cs typeface="Times New Roman" panose="02020603050405020304" pitchFamily="18" charset="0"/>
              </a:rPr>
              <a:t>Jackson Pollock, </a:t>
            </a:r>
            <a:r>
              <a:rPr lang="en-US" altLang="en-US" sz="1000" b="1" i="1" dirty="0">
                <a:ea typeface="Times" panose="02020603050405020304" pitchFamily="18" charset="0"/>
                <a:cs typeface="Times" panose="02020603050405020304" pitchFamily="18" charset="0"/>
              </a:rPr>
              <a:t>Number 4, </a:t>
            </a:r>
            <a:r>
              <a:rPr lang="en-US" altLang="en-US" sz="1000" dirty="0">
                <a:ea typeface="Times" panose="02020603050405020304" pitchFamily="18" charset="0"/>
                <a:cs typeface="Times" panose="02020603050405020304" pitchFamily="18" charset="0"/>
              </a:rPr>
              <a:t>1950</a:t>
            </a:r>
            <a:endParaRPr lang="en-US" altLang="en-US" sz="1000" b="1" i="1" dirty="0">
              <a:ea typeface="Times" panose="02020603050405020304" pitchFamily="18" charset="0"/>
              <a:cs typeface="Times" panose="02020603050405020304" pitchFamily="18" charset="0"/>
            </a:endParaRPr>
          </a:p>
          <a:p>
            <a:pPr>
              <a:lnSpc>
                <a:spcPct val="50000"/>
              </a:lnSpc>
              <a:spcBef>
                <a:spcPct val="50000"/>
              </a:spcBef>
            </a:pPr>
            <a:r>
              <a:rPr lang="en-US" altLang="en-US" sz="1000" dirty="0">
                <a:cs typeface="Times New Roman" panose="02020603050405020304" pitchFamily="18" charset="0"/>
              </a:rPr>
              <a:t>Carnegie Museum of Art; </a:t>
            </a:r>
          </a:p>
          <a:p>
            <a:pPr>
              <a:lnSpc>
                <a:spcPct val="50000"/>
              </a:lnSpc>
              <a:spcBef>
                <a:spcPct val="50000"/>
              </a:spcBef>
            </a:pPr>
            <a:r>
              <a:rPr lang="en-US" altLang="en-US" sz="1000" dirty="0">
                <a:cs typeface="Times New Roman" panose="02020603050405020304" pitchFamily="18" charset="0"/>
              </a:rPr>
              <a:t>Gift of Frank R. S. Kaplan/</a:t>
            </a:r>
            <a:r>
              <a:rPr lang="en-US" sz="1000" dirty="0"/>
              <a:t> ©</a:t>
            </a:r>
            <a:r>
              <a:rPr lang="en-US" altLang="en-US" sz="1000" dirty="0">
                <a:cs typeface="Times New Roman" panose="02020603050405020304" pitchFamily="18" charset="0"/>
              </a:rPr>
              <a:t>ARS</a:t>
            </a:r>
            <a:r>
              <a:rPr lang="en-US" altLang="en-US" sz="1000" dirty="0">
                <a:ea typeface="Times" panose="02020603050405020304" pitchFamily="18" charset="0"/>
                <a:cs typeface="Times" panose="02020603050405020304" pitchFamily="18" charset="0"/>
              </a:rPr>
              <a:t> </a:t>
            </a:r>
          </a:p>
        </p:txBody>
      </p:sp>
      <p:sp>
        <p:nvSpPr>
          <p:cNvPr id="8" name="Footer Placeholder 7"/>
          <p:cNvSpPr>
            <a:spLocks noGrp="1"/>
          </p:cNvSpPr>
          <p:nvPr>
            <p:ph type="ftr" sz="quarter" idx="11"/>
          </p:nvPr>
        </p:nvSpPr>
        <p:spPr/>
        <p:txBody>
          <a:bodyPr/>
          <a:lstStyle/>
          <a:p>
            <a:r>
              <a:rPr lang="en-US"/>
              <a:t>© The Andy Warhol Museum, one of the four Carnegie Museums of Pittsburgh. All rights reserved.</a:t>
            </a:r>
          </a:p>
        </p:txBody>
      </p:sp>
      <p:pic>
        <p:nvPicPr>
          <p:cNvPr id="3" name="Picture 2" descr="This artwork consists of oil, enamel, and aluminum paint on canvas. The predominate colors are red, black, yellow, and white. The paint loops, drips, and swirls over the canvas, creating a complex web of color and movement. "/>
          <p:cNvPicPr>
            <a:picLocks noChangeAspect="1"/>
          </p:cNvPicPr>
          <p:nvPr/>
        </p:nvPicPr>
        <p:blipFill>
          <a:blip r:embed="rId3"/>
          <a:stretch>
            <a:fillRect/>
          </a:stretch>
        </p:blipFill>
        <p:spPr>
          <a:xfrm>
            <a:off x="934731" y="1059733"/>
            <a:ext cx="3358211" cy="4343400"/>
          </a:xfrm>
          <a:prstGeom prst="rect">
            <a:avLst/>
          </a:prstGeom>
        </p:spPr>
      </p:pic>
    </p:spTree>
    <p:extLst>
      <p:ext uri="{BB962C8B-B14F-4D97-AF65-F5344CB8AC3E}">
        <p14:creationId xmlns:p14="http://schemas.microsoft.com/office/powerpoint/2010/main" val="3834890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Pop artists did images that anybody walking down Broadway could recognize in a split second…all the great modern things that the Abstract Expressionists tried so hard not to notice at all.</a:t>
            </a:r>
          </a:p>
        </p:txBody>
      </p:sp>
      <p:sp>
        <p:nvSpPr>
          <p:cNvPr id="8" name="Text Placeholder 7"/>
          <p:cNvSpPr>
            <a:spLocks noGrp="1"/>
          </p:cNvSpPr>
          <p:nvPr>
            <p:ph type="body" idx="1"/>
          </p:nvPr>
        </p:nvSpPr>
        <p:spPr/>
        <p:txBody>
          <a:bodyPr/>
          <a:lstStyle/>
          <a:p>
            <a:r>
              <a:rPr lang="en-US" dirty="0"/>
              <a:t> Andy Warhol, </a:t>
            </a:r>
            <a:r>
              <a:rPr lang="en-US" i="1" dirty="0" err="1"/>
              <a:t>POPism</a:t>
            </a:r>
            <a:r>
              <a:rPr lang="en-US" i="1" dirty="0"/>
              <a:t>: The Warhol Sixties</a:t>
            </a:r>
            <a:r>
              <a:rPr lang="en-US" dirty="0"/>
              <a:t>, 1980</a:t>
            </a:r>
          </a:p>
        </p:txBody>
      </p:sp>
      <p:sp>
        <p:nvSpPr>
          <p:cNvPr id="9" name="Footer Placeholder 8"/>
          <p:cNvSpPr>
            <a:spLocks noGrp="1"/>
          </p:cNvSpPr>
          <p:nvPr>
            <p:ph type="ftr" sz="quarter" idx="11"/>
          </p:nvPr>
        </p:nvSpPr>
        <p:spPr/>
        <p:txBody>
          <a:bodyPr/>
          <a:lstStyle/>
          <a:p>
            <a:r>
              <a:rPr lang="en-US"/>
              <a:t>© The Andy Warhol Museum, one of the four Carnegie Museums of Pittsburgh. All rights reserved.</a:t>
            </a:r>
          </a:p>
        </p:txBody>
      </p:sp>
    </p:spTree>
    <p:extLst>
      <p:ext uri="{BB962C8B-B14F-4D97-AF65-F5344CB8AC3E}">
        <p14:creationId xmlns:p14="http://schemas.microsoft.com/office/powerpoint/2010/main" val="1044226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814887" y="1242485"/>
            <a:ext cx="6129338" cy="4035869"/>
          </a:xfrm>
        </p:spPr>
        <p:txBody>
          <a:bodyPr>
            <a:noAutofit/>
          </a:bodyPr>
          <a:lstStyle/>
          <a:p>
            <a:endParaRPr lang="en-US" sz="2600" dirty="0"/>
          </a:p>
          <a:p>
            <a:r>
              <a:rPr lang="en-US" sz="2600" dirty="0"/>
              <a:t>Before Warhol became known as the “Prince of Pop,” he had a successful career as a commercial designer and illustrator in New York City during the 1950s.</a:t>
            </a:r>
          </a:p>
          <a:p>
            <a:endParaRPr lang="en-US" sz="2600" dirty="0"/>
          </a:p>
          <a:p>
            <a:r>
              <a:rPr lang="en-US" sz="2600" dirty="0"/>
              <a:t>His early designs and techniques paved the way for his later Pop works.</a:t>
            </a:r>
          </a:p>
          <a:p>
            <a:pPr marL="0" indent="0">
              <a:buNone/>
            </a:pPr>
            <a:endParaRPr lang="en-US" b="1" dirty="0"/>
          </a:p>
          <a:p>
            <a:pPr marL="0" indent="0">
              <a:buNone/>
            </a:pPr>
            <a:br>
              <a:rPr lang="en-US" b="1" dirty="0"/>
            </a:br>
            <a:endParaRPr lang="en-US" b="1" dirty="0"/>
          </a:p>
        </p:txBody>
      </p:sp>
      <p:sp>
        <p:nvSpPr>
          <p:cNvPr id="7" name="Content Placeholder 2"/>
          <p:cNvSpPr>
            <a:spLocks noGrp="1"/>
          </p:cNvSpPr>
          <p:nvPr>
            <p:ph sz="half" idx="13" hasCustomPrompt="1"/>
          </p:nvPr>
        </p:nvSpPr>
        <p:spPr>
          <a:xfrm>
            <a:off x="914399" y="5390459"/>
            <a:ext cx="3900488" cy="974604"/>
          </a:xfrm>
        </p:spPr>
        <p:txBody>
          <a:bodyPr>
            <a:noAutofit/>
          </a:bodyPr>
          <a:lstStyle>
            <a:lvl1pPr marL="0" indent="0">
              <a:buNone/>
              <a:defRPr sz="1200" baseline="0"/>
            </a:lvl1pPr>
          </a:lstStyle>
          <a:p>
            <a:pPr lvl="0"/>
            <a:r>
              <a:rPr lang="en-US" sz="1000" dirty="0"/>
              <a:t>Andy Warhol</a:t>
            </a:r>
            <a:r>
              <a:rPr lang="en-US" sz="1000" i="1" dirty="0"/>
              <a:t>, Black Portfolio (containing tear sheets of Andy Warhol's commercial work), </a:t>
            </a:r>
            <a:r>
              <a:rPr lang="en-US" sz="1000" dirty="0"/>
              <a:t>1950–1960</a:t>
            </a:r>
            <a:br>
              <a:rPr lang="en-US" sz="1000" dirty="0"/>
            </a:br>
            <a:r>
              <a:rPr lang="en-US" sz="1000" dirty="0"/>
              <a:t>The Andy Warhol Museum, Pittsburgh; Founding Collection, Contribution The Andy Warhol Foundation for the Visual Arts, Inc., © The Andy Warhol Foundation for the Visual Arts, Inc. 1998.3.5498.1-1998.3.5498.10b</a:t>
            </a:r>
          </a:p>
        </p:txBody>
      </p:sp>
      <p:sp>
        <p:nvSpPr>
          <p:cNvPr id="8" name="Footer Placeholder 7"/>
          <p:cNvSpPr>
            <a:spLocks noGrp="1"/>
          </p:cNvSpPr>
          <p:nvPr>
            <p:ph type="ftr" sz="quarter" idx="11"/>
          </p:nvPr>
        </p:nvSpPr>
        <p:spPr/>
        <p:txBody>
          <a:bodyPr/>
          <a:lstStyle/>
          <a:p>
            <a:r>
              <a:rPr lang="en-US"/>
              <a:t>© The Andy Warhol Museum, one of the four Carnegie Museums of Pittsburgh. All rights reserved.</a:t>
            </a:r>
          </a:p>
        </p:txBody>
      </p:sp>
      <p:pic>
        <p:nvPicPr>
          <p:cNvPr id="3" name="Picture 2" descr="This ink on paper illustration depicts an advertisement for women's jewelry. In the upper right hand corner is a pink cherub with purple wings and orange hair holding crystal chandelier earrings, with a necklace draped around her belly. Two clutch purses are positioned underneath her, one white the other black. Below those in the lower right hand corner is a woman with a pink bow in her orange hair. She is wearing a gold necklace and Andy Warhol's signature is written across her chest. Above that is a gold lighter with the lid propped open. To the left is a blue stockinged leg wearing 6 different bangle-styled bracelets. To the left, in the lower right hand corner is a pink coin purse, with the words &quot;Merry Merry&quot; written in black cursive above. A gold, circular make-up compact and a gold folding pocket mirror appear above that. Finally, A blue-button ring with gold band appears at the top left of the advertisement. "/>
          <p:cNvPicPr>
            <a:picLocks noChangeAspect="1"/>
          </p:cNvPicPr>
          <p:nvPr/>
        </p:nvPicPr>
        <p:blipFill rotWithShape="1">
          <a:blip r:embed="rId3"/>
          <a:srcRect l="3576" t="2465" r="3576" b="3397"/>
          <a:stretch/>
        </p:blipFill>
        <p:spPr>
          <a:xfrm>
            <a:off x="1031072" y="1047059"/>
            <a:ext cx="3165530" cy="4343400"/>
          </a:xfrm>
          <a:prstGeom prst="rect">
            <a:avLst/>
          </a:prstGeom>
        </p:spPr>
      </p:pic>
    </p:spTree>
    <p:extLst>
      <p:ext uri="{BB962C8B-B14F-4D97-AF65-F5344CB8AC3E}">
        <p14:creationId xmlns:p14="http://schemas.microsoft.com/office/powerpoint/2010/main" val="1314882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814887" y="1133188"/>
            <a:ext cx="6129338" cy="4145167"/>
          </a:xfrm>
        </p:spPr>
        <p:txBody>
          <a:bodyPr>
            <a:noAutofit/>
          </a:bodyPr>
          <a:lstStyle/>
          <a:p>
            <a:r>
              <a:rPr lang="en-US" sz="2600" dirty="0"/>
              <a:t>Warhol created his early Pop art from images he enlarged using an opaque projector. </a:t>
            </a:r>
          </a:p>
          <a:p>
            <a:endParaRPr lang="en-US" sz="2600" dirty="0"/>
          </a:p>
          <a:p>
            <a:r>
              <a:rPr lang="en-US" sz="2600" dirty="0"/>
              <a:t>This black and gray composition is an example of Warhol’s “hand-painted Pop” and blends both Pop and abstraction.</a:t>
            </a:r>
          </a:p>
          <a:p>
            <a:pPr marL="0" indent="0">
              <a:buNone/>
            </a:pPr>
            <a:br>
              <a:rPr lang="en-US" sz="2600" b="1" dirty="0"/>
            </a:br>
            <a:r>
              <a:rPr lang="en-US" sz="2600" b="1" dirty="0"/>
              <a:t>Which parts of this painting are Pop and which are abstract?</a:t>
            </a:r>
          </a:p>
          <a:p>
            <a:pPr marL="0" indent="0">
              <a:buNone/>
            </a:pPr>
            <a:endParaRPr lang="en-US" dirty="0"/>
          </a:p>
          <a:p>
            <a:pPr marL="0" indent="0">
              <a:buNone/>
            </a:pPr>
            <a:endParaRPr lang="en-US" b="1" dirty="0"/>
          </a:p>
          <a:p>
            <a:pPr marL="0" indent="0">
              <a:buNone/>
            </a:pPr>
            <a:br>
              <a:rPr lang="en-US" b="1" dirty="0"/>
            </a:br>
            <a:endParaRPr lang="en-US" b="1" dirty="0"/>
          </a:p>
        </p:txBody>
      </p:sp>
      <p:sp>
        <p:nvSpPr>
          <p:cNvPr id="7" name="Content Placeholder 2" descr="This artwork features a glass bottle of Coca-Cola, rendered in black casein paint and crayon. The large, detailed bottle stands on our left, rising up from the bottom of the canvas. Covering the right-hand edge of the painting is a thick black column with a slightly flared base. Most of the column is filled in with patches of light-black crayon markings, but the top features a more solid patch of heavy black paint. At the top of the canvas are the first three letters of the Coca-Cola logo, with the rest obscured by the column. More light-black crayon markings appear at the left edge of the canvas, and a smudge of dry black paint marks the upper left hand corner, clouding the top of the glass bottle. Centered near the bottom of the canvas, between the flared bottoms of the column and the bottle, are several small symbols. One is a circle with a small vertical line protruding from the bottom, the second is a backwards lowercase N, and the third is a thick vertical line with an imprecise mark at the lower right."/>
          <p:cNvSpPr>
            <a:spLocks noGrp="1"/>
          </p:cNvSpPr>
          <p:nvPr>
            <p:ph sz="half" idx="13" hasCustomPrompt="1"/>
          </p:nvPr>
        </p:nvSpPr>
        <p:spPr>
          <a:xfrm>
            <a:off x="914399" y="5390459"/>
            <a:ext cx="3900488" cy="565150"/>
          </a:xfrm>
        </p:spPr>
        <p:txBody>
          <a:bodyPr>
            <a:noAutofit/>
          </a:bodyPr>
          <a:lstStyle>
            <a:lvl1pPr marL="0" indent="0">
              <a:buNone/>
              <a:defRPr sz="1200" baseline="0"/>
            </a:lvl1pPr>
          </a:lstStyle>
          <a:p>
            <a:pPr lvl="0"/>
            <a:r>
              <a:rPr lang="en-US" sz="1000" dirty="0"/>
              <a:t>Andy Warhol, </a:t>
            </a:r>
            <a:r>
              <a:rPr lang="en-US" sz="1000" i="1" dirty="0"/>
              <a:t>Coca-Cola [2]</a:t>
            </a:r>
            <a:r>
              <a:rPr lang="en-US" sz="1000" dirty="0"/>
              <a:t>, 1961</a:t>
            </a:r>
            <a:br>
              <a:rPr lang="en-US" sz="1000" dirty="0"/>
            </a:br>
            <a:r>
              <a:rPr lang="en-US" sz="1000" dirty="0"/>
              <a:t>The Andy Warhol Museum, Pittsburgh; Founding Collection, Contribution </a:t>
            </a:r>
            <a:r>
              <a:rPr lang="en-US" sz="1000" dirty="0" err="1"/>
              <a:t>Dia</a:t>
            </a:r>
            <a:r>
              <a:rPr lang="en-US" sz="1000" dirty="0"/>
              <a:t> Center for the Arts © The Andy Warhol Foundation for the Visual Arts, Inc., 1997.1.20</a:t>
            </a:r>
          </a:p>
        </p:txBody>
      </p:sp>
      <p:sp>
        <p:nvSpPr>
          <p:cNvPr id="8" name="Footer Placeholder 7"/>
          <p:cNvSpPr>
            <a:spLocks noGrp="1"/>
          </p:cNvSpPr>
          <p:nvPr>
            <p:ph type="ftr" sz="quarter" idx="11"/>
          </p:nvPr>
        </p:nvSpPr>
        <p:spPr/>
        <p:txBody>
          <a:bodyPr/>
          <a:lstStyle/>
          <a:p>
            <a:r>
              <a:rPr lang="en-US" dirty="0"/>
              <a:t>© The Andy Warhol Museum, one of the four Carnegie Museums of Pittsburgh. All rights reserved.</a:t>
            </a:r>
          </a:p>
        </p:txBody>
      </p:sp>
      <p:pic>
        <p:nvPicPr>
          <p:cNvPr id="5" name="Picture 4" descr="This artwork features a glass bottle of Coca-Cola, rendered in black casein paint and crayon. The large, detailed bottle stands on our left, rising up from the bottom of the canvas. Covering the right-hand edge of the painting is a thick black column with a slightly flared base. Most of the column is filled in with patches of light-black crayon markings, but the top features a more solid patch of heavy black paint. At the top of the canvas are the first three letters of the Coca-Cola logo, with the rest obscured by the column. More light-black crayon markings appear at the left edge of the canvas, and a smudge of dry black paint marks the upper left hand corner, clouding the top of the glass bottle. Centered near the bottom of the canvas, between the flared bottoms of the column and the bottle, are several small symbols. One is a circle with a small vertical line protruding from the bottom, the second is a backwards lowercase N, and the third is a thick vertical line with an imprecise mark at the lower right."/>
          <p:cNvPicPr>
            <a:picLocks noChangeAspect="1"/>
          </p:cNvPicPr>
          <p:nvPr/>
        </p:nvPicPr>
        <p:blipFill>
          <a:blip r:embed="rId3"/>
          <a:stretch>
            <a:fillRect/>
          </a:stretch>
        </p:blipFill>
        <p:spPr>
          <a:xfrm>
            <a:off x="1004493" y="1034072"/>
            <a:ext cx="3218688" cy="4343400"/>
          </a:xfrm>
          <a:prstGeom prst="rect">
            <a:avLst/>
          </a:prstGeom>
        </p:spPr>
      </p:pic>
    </p:spTree>
    <p:extLst>
      <p:ext uri="{BB962C8B-B14F-4D97-AF65-F5344CB8AC3E}">
        <p14:creationId xmlns:p14="http://schemas.microsoft.com/office/powerpoint/2010/main" val="1739330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872038" y="1071178"/>
            <a:ext cx="6329362" cy="4343400"/>
          </a:xfrm>
        </p:spPr>
        <p:txBody>
          <a:bodyPr>
            <a:noAutofit/>
          </a:bodyPr>
          <a:lstStyle/>
          <a:p>
            <a:pPr marL="0" indent="0">
              <a:buNone/>
            </a:pPr>
            <a:r>
              <a:rPr lang="en-US" altLang="en-US" sz="2600" dirty="0"/>
              <a:t>Pop artists used common images from everyday culture as source material for their artwork including: </a:t>
            </a:r>
            <a:br>
              <a:rPr lang="en-US" altLang="en-US" sz="2600" dirty="0"/>
            </a:br>
            <a:endParaRPr lang="en-US" altLang="en-US" sz="2600" dirty="0"/>
          </a:p>
          <a:p>
            <a:r>
              <a:rPr lang="en-US" altLang="en-US" sz="2600" dirty="0"/>
              <a:t> Advertisements</a:t>
            </a:r>
          </a:p>
          <a:p>
            <a:pPr>
              <a:buFontTx/>
              <a:buChar char="•"/>
            </a:pPr>
            <a:r>
              <a:rPr lang="en-US" altLang="en-US" sz="2600" dirty="0"/>
              <a:t> Consumer goods</a:t>
            </a:r>
          </a:p>
          <a:p>
            <a:pPr>
              <a:buFontTx/>
              <a:buChar char="•"/>
            </a:pPr>
            <a:r>
              <a:rPr lang="en-US" altLang="en-US" sz="2600" dirty="0"/>
              <a:t> Celebrities</a:t>
            </a:r>
          </a:p>
          <a:p>
            <a:pPr>
              <a:buFontTx/>
              <a:buChar char="•"/>
            </a:pPr>
            <a:r>
              <a:rPr lang="en-US" altLang="en-US" sz="2600" dirty="0"/>
              <a:t> Photographs</a:t>
            </a:r>
          </a:p>
          <a:p>
            <a:pPr>
              <a:buFontTx/>
              <a:buChar char="•"/>
            </a:pPr>
            <a:r>
              <a:rPr lang="en-US" altLang="en-US" sz="2600" dirty="0"/>
              <a:t> Comic strips</a:t>
            </a:r>
          </a:p>
          <a:p>
            <a:pPr>
              <a:spcBef>
                <a:spcPct val="0"/>
              </a:spcBef>
              <a:buNone/>
            </a:pPr>
            <a:br>
              <a:rPr lang="en-US" altLang="en-US" dirty="0"/>
            </a:br>
            <a:endParaRPr lang="en-US" altLang="en-US" dirty="0"/>
          </a:p>
        </p:txBody>
      </p:sp>
      <p:sp>
        <p:nvSpPr>
          <p:cNvPr id="7" name="Content Placeholder 2"/>
          <p:cNvSpPr>
            <a:spLocks noGrp="1"/>
          </p:cNvSpPr>
          <p:nvPr>
            <p:ph sz="half" idx="13" hasCustomPrompt="1"/>
          </p:nvPr>
        </p:nvSpPr>
        <p:spPr>
          <a:xfrm>
            <a:off x="838200" y="5376706"/>
            <a:ext cx="3486088" cy="988355"/>
          </a:xfrm>
        </p:spPr>
        <p:txBody>
          <a:bodyPr>
            <a:normAutofit/>
          </a:bodyPr>
          <a:lstStyle>
            <a:lvl1pPr marL="0" indent="0">
              <a:buNone/>
              <a:defRPr sz="1200" baseline="0"/>
            </a:lvl1pPr>
          </a:lstStyle>
          <a:p>
            <a:pPr>
              <a:lnSpc>
                <a:spcPct val="100000"/>
              </a:lnSpc>
              <a:spcBef>
                <a:spcPct val="50000"/>
              </a:spcBef>
            </a:pPr>
            <a:r>
              <a:rPr lang="en-US" altLang="en-US" sz="1000" dirty="0">
                <a:cs typeface="Times New Roman" panose="02020603050405020304" pitchFamily="18" charset="0"/>
              </a:rPr>
              <a:t>Andy Warhol, </a:t>
            </a:r>
            <a:r>
              <a:rPr lang="en-US" altLang="en-US" sz="1000" i="1" dirty="0">
                <a:ea typeface="Times" panose="02020603050405020304" pitchFamily="18" charset="0"/>
                <a:cs typeface="Times New Roman" panose="02020603050405020304" pitchFamily="18" charset="0"/>
              </a:rPr>
              <a:t>Dick Tracy, </a:t>
            </a:r>
            <a:r>
              <a:rPr lang="en-US" altLang="en-US" sz="1000" dirty="0" err="1">
                <a:ea typeface="Times" panose="02020603050405020304" pitchFamily="18" charset="0"/>
                <a:cs typeface="Times New Roman" panose="02020603050405020304" pitchFamily="18" charset="0"/>
              </a:rPr>
              <a:t>n.d.</a:t>
            </a:r>
            <a:br>
              <a:rPr lang="en-US" altLang="en-US" sz="1000" i="1" dirty="0">
                <a:ea typeface="Times" panose="02020603050405020304" pitchFamily="18" charset="0"/>
                <a:cs typeface="Times New Roman" panose="02020603050405020304" pitchFamily="18" charset="0"/>
              </a:rPr>
            </a:br>
            <a:r>
              <a:rPr lang="en-US" sz="1000" dirty="0"/>
              <a:t>The Andy Warhol Museum, Pittsburgh; Founding Collection, Contribution The Andy Warhol Foundation for the Visual Arts, Inc., © The Andy Warhol Foundation for the Visual Arts, Inc.,</a:t>
            </a:r>
            <a:r>
              <a:rPr lang="en-US" sz="1000" dirty="0">
                <a:cs typeface="Times" panose="02020603050405020304" pitchFamily="18" charset="0"/>
              </a:rPr>
              <a:t> </a:t>
            </a:r>
            <a:r>
              <a:rPr lang="en-US" altLang="en-US" sz="1000" dirty="0">
                <a:ea typeface="Times" panose="02020603050405020304" pitchFamily="18" charset="0"/>
                <a:cs typeface="Times" panose="02020603050405020304" pitchFamily="18" charset="0"/>
              </a:rPr>
              <a:t>1998.1.2302</a:t>
            </a:r>
          </a:p>
        </p:txBody>
      </p:sp>
      <p:sp>
        <p:nvSpPr>
          <p:cNvPr id="8" name="Footer Placeholder 7"/>
          <p:cNvSpPr>
            <a:spLocks noGrp="1"/>
          </p:cNvSpPr>
          <p:nvPr>
            <p:ph type="ftr" sz="quarter" idx="11"/>
          </p:nvPr>
        </p:nvSpPr>
        <p:spPr/>
        <p:txBody>
          <a:bodyPr/>
          <a:lstStyle/>
          <a:p>
            <a:r>
              <a:rPr lang="en-US"/>
              <a:t>© The Andy Warhol Museum, one of the four Carnegie Museums of Pittsburgh. All rights reserved.</a:t>
            </a:r>
          </a:p>
        </p:txBody>
      </p:sp>
      <p:pic>
        <p:nvPicPr>
          <p:cNvPr id="3" name="Picture 2" descr="This is a collage of two cartoon strips taped on white paper. The top cartoon reads “Dick Tracy” in white lettering and depicts a scene of two investigators wearing hats and trench coats kneeling over a woman in a white, strapless gown.  The bottom cartoon depicts a police officer in blue uniform standing in front of a red wall, talking to one of the investigators. The white bubble above them reads “when we wash the muck out of there, I believe we’ll find a trap door.” At the top of the collage, in red colored pencil are Warhol’s notes indicating the intended size of the artwork, using two arrows with a 9” in between. At the bottom left is the name Warhol written in the same red pencil. "/>
          <p:cNvPicPr>
            <a:picLocks noChangeAspect="1"/>
          </p:cNvPicPr>
          <p:nvPr/>
        </p:nvPicPr>
        <p:blipFill rotWithShape="1">
          <a:blip r:embed="rId3"/>
          <a:srcRect l="7143" t="8080" r="3149" b="1329"/>
          <a:stretch/>
        </p:blipFill>
        <p:spPr>
          <a:xfrm>
            <a:off x="838200" y="1071177"/>
            <a:ext cx="3486088" cy="4343400"/>
          </a:xfrm>
          <a:prstGeom prst="rect">
            <a:avLst/>
          </a:prstGeom>
        </p:spPr>
      </p:pic>
    </p:spTree>
    <p:extLst>
      <p:ext uri="{BB962C8B-B14F-4D97-AF65-F5344CB8AC3E}">
        <p14:creationId xmlns:p14="http://schemas.microsoft.com/office/powerpoint/2010/main" val="4042128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5393</TotalTime>
  <Words>2935</Words>
  <Application>Microsoft Office PowerPoint</Application>
  <PresentationFormat>Widescreen</PresentationFormat>
  <Paragraphs>199</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vt:lpstr>
      <vt:lpstr>Times New Roman</vt:lpstr>
      <vt:lpstr>Office Theme</vt:lpstr>
      <vt:lpstr>Pop Art</vt:lpstr>
      <vt:lpstr>The Pop idea, after all, was that anybody could do anything, so naturally we were all trying to do it all.</vt:lpstr>
      <vt:lpstr>PowerPoint Presentation</vt:lpstr>
      <vt:lpstr>New York City artists like Warhol and Roy Lichtenstein  popularized the Pop Art movement in America in the 1960s.</vt:lpstr>
      <vt:lpstr>PowerPoint Presentation</vt:lpstr>
      <vt:lpstr>Pop artists did images that anybody walking down Broadway could recognize in a split second…all the great modern things that the Abstract Expressionists tried so hard not to notice at all.</vt:lpstr>
      <vt:lpstr>PowerPoint Presentation</vt:lpstr>
      <vt:lpstr>PowerPoint Presentation</vt:lpstr>
      <vt:lpstr>PowerPoint Presentation</vt:lpstr>
      <vt:lpstr>PowerPoint Presentation</vt:lpstr>
      <vt:lpstr>PowerPoint Presentation</vt:lpstr>
      <vt:lpstr>PowerPoint Presentation</vt:lpstr>
      <vt:lpstr>Warhol appropriated (used without permission) images from magazines and newspapers, and press photos of the most  popular people of his time.</vt:lpstr>
      <vt:lpstr>He also used the repetition of media events. What effect does repeating an image over and over have on the viewer? </vt:lpstr>
      <vt:lpstr>PowerPoint Presentation</vt:lpstr>
      <vt:lpstr>Once you “got” Pop, you could never see a sign the same way again. And once you thought Pop, you could never see America the same way again. </vt:lpstr>
      <vt:lpstr>PowerPoint Presentation</vt:lpstr>
      <vt:lpstr>Pop Art continues to influence artists around the world today  such as Japanese artist Takashi Murakami.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Gonzalez, Desi</dc:creator>
  <cp:lastModifiedBy>Dezelon, Nicole</cp:lastModifiedBy>
  <cp:revision>184</cp:revision>
  <dcterms:created xsi:type="dcterms:W3CDTF">2017-08-07T14:36:40Z</dcterms:created>
  <dcterms:modified xsi:type="dcterms:W3CDTF">2017-10-02T15:24:36Z</dcterms:modified>
</cp:coreProperties>
</file>