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7" r:id="rId2"/>
    <p:sldId id="286" r:id="rId3"/>
    <p:sldId id="258" r:id="rId4"/>
    <p:sldId id="259" r:id="rId5"/>
    <p:sldId id="281" r:id="rId6"/>
    <p:sldId id="260" r:id="rId7"/>
    <p:sldId id="296" r:id="rId8"/>
    <p:sldId id="290" r:id="rId9"/>
    <p:sldId id="262" r:id="rId10"/>
    <p:sldId id="297" r:id="rId11"/>
    <p:sldId id="284" r:id="rId12"/>
    <p:sldId id="287" r:id="rId13"/>
    <p:sldId id="263" r:id="rId14"/>
    <p:sldId id="264" r:id="rId15"/>
    <p:sldId id="288" r:id="rId16"/>
    <p:sldId id="295" r:id="rId17"/>
    <p:sldId id="266" r:id="rId18"/>
    <p:sldId id="267" r:id="rId19"/>
    <p:sldId id="294" r:id="rId20"/>
    <p:sldId id="268" r:id="rId21"/>
    <p:sldId id="279" r:id="rId22"/>
    <p:sldId id="270" r:id="rId23"/>
    <p:sldId id="292" r:id="rId24"/>
    <p:sldId id="271" r:id="rId25"/>
    <p:sldId id="280" r:id="rId26"/>
    <p:sldId id="272" r:id="rId27"/>
    <p:sldId id="273" r:id="rId28"/>
    <p:sldId id="289" r:id="rId29"/>
    <p:sldId id="291" r:id="rId30"/>
    <p:sldId id="2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zelon, Nicole" initials="DN" lastIdx="19" clrIdx="0">
    <p:extLst/>
  </p:cmAuthor>
  <p:cmAuthor id="2" name="Linzer, Danielle" initials="LD" lastIdx="3" clrIdx="1">
    <p:extLst/>
  </p:cmAuthor>
  <p:cmAuthor id="3" name="Danielle Linzer" initials="" lastIdx="13" clrIdx="2"/>
  <p:cmAuthor id="4" name="Jessica Warchall" initials="JW" lastIdx="23" clrIdx="3">
    <p:extLst/>
  </p:cmAuthor>
  <p:cmAuthor id="5" name="Jessica Warchall" initials="JW [2]" lastIdx="1" clrIdx="4">
    <p:extLst/>
  </p:cmAuthor>
  <p:cmAuthor id="6" name="Jessica Warchall" initials="JW [3]" lastIdx="1" clrIdx="5">
    <p:extLst/>
  </p:cmAuthor>
  <p:cmAuthor id="7" name="Jessica Warchall" initials="JW [4]" lastIdx="1" clrIdx="6">
    <p:extLst/>
  </p:cmAuthor>
  <p:cmAuthor id="8" name="Jessica Warchall" initials="JW [5]" lastIdx="1" clrIdx="7">
    <p:extLst/>
  </p:cmAuthor>
  <p:cmAuthor id="9" name="Jessica Warchall" initials="JW [6]" lastIdx="1" clrIdx="8">
    <p:extLst/>
  </p:cmAuthor>
  <p:cmAuthor id="10" name="Jessica Warchall" initials="JW [7]" lastIdx="1" clrIdx="9">
    <p:extLst/>
  </p:cmAuthor>
  <p:cmAuthor id="11" name="Jessica Warchall" initials="JW [8]" lastIdx="1" clrIdx="10">
    <p:extLst/>
  </p:cmAuthor>
  <p:cmAuthor id="12" name="Jessica Warchall" initials="JW [9]" lastIdx="1" clrIdx="11">
    <p:extLst/>
  </p:cmAuthor>
  <p:cmAuthor id="13" name="Jessica Warchall" initials="JW [10]" lastIdx="1" clrIdx="12">
    <p:extLst/>
  </p:cmAuthor>
  <p:cmAuthor id="14" name="Jessica Warchall" initials="JW [11]" lastIdx="1" clrIdx="13">
    <p:extLst/>
  </p:cmAuthor>
  <p:cmAuthor id="15" name="Jessica Warchall" initials="JW [12]" lastIdx="1" clrIdx="14">
    <p:extLst/>
  </p:cmAuthor>
  <p:cmAuthor id="16" name="Jessica Warchall" initials="JW [13]" lastIdx="1" clrIdx="15">
    <p:extLst/>
  </p:cmAuthor>
  <p:cmAuthor id="17" name="Jessica Warchall" initials="JW [14]" lastIdx="1" clrIdx="16">
    <p:extLst/>
  </p:cmAuthor>
  <p:cmAuthor id="18" name="Jessica Warchall" initials="JW [15]" lastIdx="1" clrIdx="17">
    <p:extLst/>
  </p:cmAuthor>
  <p:cmAuthor id="19" name="Jessica Warchall" initials="JW [16]" lastIdx="1" clrIdx="18">
    <p:extLst/>
  </p:cmAuthor>
  <p:cmAuthor id="20" name="Jessica Warchall" initials="JW [17]" lastIdx="1" clrIdx="19">
    <p:extLst/>
  </p:cmAuthor>
  <p:cmAuthor id="21" name="Jessica Warchall" initials="JW [18]" lastIdx="1" clrIdx="20">
    <p:extLst/>
  </p:cmAuthor>
  <p:cmAuthor id="22" name="Jessica Warchall" initials="JW [19]" lastIdx="1" clrIdx="21">
    <p:extLst/>
  </p:cmAuthor>
  <p:cmAuthor id="23" name="Jessica Warchall" initials="JW [20]" lastIdx="1" clrIdx="22">
    <p:extLst/>
  </p:cmAuthor>
  <p:cmAuthor id="24" name="Jessica Warchall" initials="JW [21]" lastIdx="1" clrIdx="23">
    <p:extLst/>
  </p:cmAuthor>
  <p:cmAuthor id="25" name="Jessica Warchall" initials="JW [22]" lastIdx="1" clrIdx="24">
    <p:extLst/>
  </p:cmAuthor>
  <p:cmAuthor id="26" name="Jessica Warchall" initials="JW [23]" lastIdx="1" clrIdx="25">
    <p:extLst/>
  </p:cmAuthor>
  <p:cmAuthor id="27" name="Jessica Warchall" initials="JW [24]" lastIdx="1" clrIdx="26">
    <p:extLst/>
  </p:cmAuthor>
  <p:cmAuthor id="28" name="Jessica Warchall" initials="JW [25]" lastIdx="1" clrIdx="27">
    <p:extLst/>
  </p:cmAuthor>
  <p:cmAuthor id="29" name="Jessica Warchall" initials="JW [26]" lastIdx="1" clrIdx="28">
    <p:extLst/>
  </p:cmAuthor>
  <p:cmAuthor id="30" name="Jessica Warchall" initials="JW [27]" lastIdx="1" clrIdx="29">
    <p:extLst/>
  </p:cmAuthor>
  <p:cmAuthor id="31" name="Jessica Warchall" initials="JW [28]" lastIdx="1" clrIdx="30">
    <p:extLst/>
  </p:cmAuthor>
  <p:cmAuthor id="32" name="Jessica Warchall" initials="JW [29]" lastIdx="1" clrIdx="31">
    <p:extLst/>
  </p:cmAuthor>
  <p:cmAuthor id="33" name="Jessica Warchall" initials="JW [30]" lastIdx="1" clrIdx="32">
    <p:extLst/>
  </p:cmAuthor>
  <p:cmAuthor id="34" name="Jessica Warchall" initials="JW [31]" lastIdx="1" clrIdx="33">
    <p:extLst/>
  </p:cmAuthor>
  <p:cmAuthor id="35" name="Jessica Warchall" initials="JW [32]" lastIdx="1" clrIdx="34">
    <p:extLst/>
  </p:cmAuthor>
  <p:cmAuthor id="36" name="Jessica Warchall" initials="JW [33]" lastIdx="1" clrIdx="35">
    <p:extLst/>
  </p:cmAuthor>
  <p:cmAuthor id="37" name="Jessica Warchall" initials="JW [34]" lastIdx="1" clrIdx="36">
    <p:extLst/>
  </p:cmAuthor>
  <p:cmAuthor id="38" name="Jessica Warchall" initials="JW [35]" lastIdx="1" clrIdx="37">
    <p:extLst/>
  </p:cmAuthor>
  <p:cmAuthor id="39" name="Jessica Warchall" initials="JW [36]" lastIdx="1" clrIdx="38">
    <p:extLst/>
  </p:cmAuthor>
  <p:cmAuthor id="40" name="Jessica Warchall" initials="JW [37]" lastIdx="1" clrIdx="39">
    <p:extLst/>
  </p:cmAuthor>
  <p:cmAuthor id="41" name="Jessica Warchall" initials="JW [38]" lastIdx="1" clrIdx="40">
    <p:extLst/>
  </p:cmAuthor>
  <p:cmAuthor id="42" name="Jessica Warchall" initials="JW [39]" lastIdx="1" clrIdx="41">
    <p:extLst/>
  </p:cmAuthor>
  <p:cmAuthor id="43" name="Jessica Warchall" initials="JW [40]" lastIdx="1" clrIdx="42">
    <p:extLst/>
  </p:cmAuthor>
  <p:cmAuthor id="44" name="Jessica Warchall" initials="JW [41]" lastIdx="1" clrIdx="43">
    <p:extLst/>
  </p:cmAuthor>
  <p:cmAuthor id="45" name="Jessica Warchall" initials="JW [42]" lastIdx="1" clrIdx="44">
    <p:extLst/>
  </p:cmAuthor>
  <p:cmAuthor id="46" name="Jessica Warchall" initials="JW [43]" lastIdx="1" clrIdx="45">
    <p:extLst/>
  </p:cmAuthor>
  <p:cmAuthor id="47" name="Jessica Warchall" initials="JW [44]" lastIdx="1" clrIdx="46">
    <p:extLst/>
  </p:cmAuthor>
  <p:cmAuthor id="48" name="Jessica Warchall" initials="JW [45]" lastIdx="1" clrIdx="47">
    <p:extLst/>
  </p:cmAuthor>
  <p:cmAuthor id="49" name="Jessica Warchall" initials="JW [46]" lastIdx="1" clrIdx="48">
    <p:extLst/>
  </p:cmAuthor>
  <p:cmAuthor id="50" name="Jessica Warchall" initials="JW [47]" lastIdx="1" clrIdx="49">
    <p:extLst/>
  </p:cmAuthor>
  <p:cmAuthor id="51" name="Jessica Warchall" initials="JW [48]" lastIdx="1" clrIdx="50">
    <p:extLst/>
  </p:cmAuthor>
  <p:cmAuthor id="52" name="Jessica Warchall" initials="JW [49]" lastIdx="1" clrIdx="51">
    <p:extLst/>
  </p:cmAuthor>
  <p:cmAuthor id="53" name="Jessica Warchall" initials="JW [50]" lastIdx="1" clrIdx="52">
    <p:extLst/>
  </p:cmAuthor>
  <p:cmAuthor id="54" name="Jessica Warchall" initials="JW [51]" lastIdx="1" clrIdx="53">
    <p:extLst/>
  </p:cmAuthor>
  <p:cmAuthor id="55" name="Jessica Warchall" initials="JW [52]" lastIdx="1" clrIdx="54">
    <p:extLst/>
  </p:cmAuthor>
  <p:cmAuthor id="56" name="Jessica Warchall" initials="JW [53]" lastIdx="1" clrIdx="55">
    <p:extLst/>
  </p:cmAuthor>
  <p:cmAuthor id="57" name="Jessica Warchall" initials="JW [54]" lastIdx="1" clrIdx="56">
    <p:extLst/>
  </p:cmAuthor>
  <p:cmAuthor id="58" name="Jessica Warchall" initials="JW [55]" lastIdx="1" clrIdx="57">
    <p:extLst/>
  </p:cmAuthor>
  <p:cmAuthor id="59" name="Jessica Warchall" initials="JW [56]" lastIdx="1" clrIdx="58">
    <p:extLst/>
  </p:cmAuthor>
  <p:cmAuthor id="60" name="Jessica Warchall" initials="JW [57]" lastIdx="1" clrIdx="59">
    <p:extLst/>
  </p:cmAuthor>
  <p:cmAuthor id="61" name="Jessica Warchall" initials="JW [58]" lastIdx="1" clrIdx="60">
    <p:extLst/>
  </p:cmAuthor>
  <p:cmAuthor id="62" name="Jessica Warchall" initials="JW [59]" lastIdx="1" clrIdx="61">
    <p:extLst/>
  </p:cmAuthor>
  <p:cmAuthor id="63" name="Jessica Warchall" initials="JW [60]" lastIdx="1" clrIdx="62">
    <p:extLst/>
  </p:cmAuthor>
  <p:cmAuthor id="64" name="Jessica Warchall" initials="JW [61]" lastIdx="1" clrIdx="63">
    <p:extLst/>
  </p:cmAuthor>
  <p:cmAuthor id="65" name="Jessica Warchall" initials="JW [62]" lastIdx="1" clrIdx="64">
    <p:extLst/>
  </p:cmAuthor>
  <p:cmAuthor id="66" name="Jessica Warchall" initials="JW [63]" lastIdx="1" clrIdx="65">
    <p:extLst/>
  </p:cmAuthor>
  <p:cmAuthor id="67" name="Jessica Warchall" initials="JW [64]" lastIdx="1" clrIdx="66">
    <p:extLst/>
  </p:cmAuthor>
  <p:cmAuthor id="68" name="Jessica Warchall" initials="JW [65]" lastIdx="1" clrIdx="67">
    <p:extLst/>
  </p:cmAuthor>
  <p:cmAuthor id="69" name="Jessica Warchall" initials="JW [66]" lastIdx="1" clrIdx="68">
    <p:extLst/>
  </p:cmAuthor>
  <p:cmAuthor id="70" name="Jessica Warchall" initials="JW [67]" lastIdx="1" clrIdx="69">
    <p:extLst/>
  </p:cmAuthor>
  <p:cmAuthor id="71" name="Jessica Warchall" initials="JW [68]" lastIdx="1" clrIdx="70">
    <p:extLst/>
  </p:cmAuthor>
  <p:cmAuthor id="72" name="Jessica Warchall" initials="JW [69]" lastIdx="1" clrIdx="71">
    <p:extLst/>
  </p:cmAuthor>
  <p:cmAuthor id="73" name="Jessica Warchall" initials="JW [70]" lastIdx="1" clrIdx="72">
    <p:extLst/>
  </p:cmAuthor>
  <p:cmAuthor id="74" name="Jessica Warchall" initials="JW [71]" lastIdx="1" clrIdx="73">
    <p:extLst/>
  </p:cmAuthor>
  <p:cmAuthor id="75" name="Jessica Warchall" initials="JW [72]" lastIdx="1" clrIdx="74">
    <p:extLst/>
  </p:cmAuthor>
  <p:cmAuthor id="76" name="Jessica Warchall" initials="JW [73]" lastIdx="1" clrIdx="75">
    <p:extLst/>
  </p:cmAuthor>
  <p:cmAuthor id="77" name="Jessica Warchall" initials="JW [74]" lastIdx="1" clrIdx="76">
    <p:extLst/>
  </p:cmAuthor>
  <p:cmAuthor id="78" name="Jessica Warchall" initials="JW [75]" lastIdx="1" clrIdx="77">
    <p:extLst/>
  </p:cmAuthor>
  <p:cmAuthor id="79" name="Jessica Warchall" initials="JW [76]" lastIdx="1" clrIdx="78">
    <p:extLst/>
  </p:cmAuthor>
  <p:cmAuthor id="80" name="Jessica Warchall" initials="JW [77]" lastIdx="1" clrIdx="79">
    <p:extLst/>
  </p:cmAuthor>
  <p:cmAuthor id="81" name="Jessica Warchall" initials="JW [78]" lastIdx="1" clrIdx="80">
    <p:extLst/>
  </p:cmAuthor>
  <p:cmAuthor id="82" name="Jessica Warchall" initials="JW [79]" lastIdx="1" clrIdx="81">
    <p:extLst/>
  </p:cmAuthor>
  <p:cmAuthor id="83" name="Jessica Warchall" initials="JW [80]" lastIdx="1" clrIdx="82">
    <p:extLst/>
  </p:cmAuthor>
  <p:cmAuthor id="84" name="Jessica Warchall" initials="JW [81]" lastIdx="1" clrIdx="83">
    <p:extLst/>
  </p:cmAuthor>
  <p:cmAuthor id="85" name="Jessica Warchall" initials="JW [82]" lastIdx="1" clrIdx="84">
    <p:extLst/>
  </p:cmAuthor>
  <p:cmAuthor id="86" name="Jessica Warchall" initials="JW [83]" lastIdx="1" clrIdx="85">
    <p:extLst/>
  </p:cmAuthor>
  <p:cmAuthor id="87" name="Jessica Warchall" initials="JW [84]" lastIdx="1" clrIdx="86">
    <p:extLst/>
  </p:cmAuthor>
  <p:cmAuthor id="88" name="Jessica Warchall" initials="JW [85]" lastIdx="1" clrIdx="87">
    <p:extLst/>
  </p:cmAuthor>
  <p:cmAuthor id="89" name="Jessica Warchall" initials="JW [86]" lastIdx="1" clrIdx="88">
    <p:extLst/>
  </p:cmAuthor>
  <p:cmAuthor id="90" name="Jessica Warchall" initials="JW [87]" lastIdx="1" clrIdx="89">
    <p:extLst/>
  </p:cmAuthor>
  <p:cmAuthor id="91" name="Jessica Warchall" initials="JW [88]" lastIdx="1" clrIdx="90">
    <p:extLst/>
  </p:cmAuthor>
  <p:cmAuthor id="92" name="Jessica Warchall" initials="JW [89]" lastIdx="1" clrIdx="91">
    <p:extLst/>
  </p:cmAuthor>
  <p:cmAuthor id="93" name="Jessica Warchall" initials="JW [90]" lastIdx="1" clrIdx="92">
    <p:extLst/>
  </p:cmAuthor>
  <p:cmAuthor id="94" name="Jessica Warchall" initials="JW [91]" lastIdx="1" clrIdx="93">
    <p:extLst/>
  </p:cmAuthor>
  <p:cmAuthor id="95" name="Jessica Warchall" initials="JW [92]" lastIdx="1" clrIdx="94">
    <p:extLst/>
  </p:cmAuthor>
  <p:cmAuthor id="96" name="Jessica Warchall" initials="JW [93]" lastIdx="1" clrIdx="95">
    <p:extLst/>
  </p:cmAuthor>
  <p:cmAuthor id="97" name="Jessica Warchall" initials="JW [94]" lastIdx="1" clrIdx="96">
    <p:extLst/>
  </p:cmAuthor>
  <p:cmAuthor id="98" name="Jessica Warchall" initials="JW [95]" lastIdx="1" clrIdx="97">
    <p:extLst/>
  </p:cmAuthor>
  <p:cmAuthor id="99" name="Jessica Warchall" initials="JW [96]" lastIdx="1" clrIdx="98">
    <p:extLst/>
  </p:cmAuthor>
  <p:cmAuthor id="100" name="Gonzalez, Desi" initials="GD" lastIdx="1" clrIdx="99">
    <p:extLst/>
  </p:cmAuthor>
  <p:cmAuthor id="101" name="Gonzalez, Desi" initials="GD [2]" lastIdx="1" clrIdx="10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10" autoAdjust="0"/>
    <p:restoredTop sz="64744" autoAdjust="0"/>
  </p:normalViewPr>
  <p:slideViewPr>
    <p:cSldViewPr snapToGrid="0">
      <p:cViewPr varScale="1">
        <p:scale>
          <a:sx n="67" d="100"/>
          <a:sy n="67" d="100"/>
        </p:scale>
        <p:origin x="1184"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9" d="100"/>
          <a:sy n="69" d="100"/>
        </p:scale>
        <p:origin x="2532" y="48"/>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commentAuthors" Target="commentAuthors.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BDBEB5-4B0E-4C10-B0E5-C0421243FF62}" type="datetimeFigureOut">
              <a:rPr lang="en-US" smtClean="0"/>
              <a:t>11/13/17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FFAF48-F87A-4392-A50B-41E5DA71171D}" type="slidenum">
              <a:rPr lang="en-US" smtClean="0"/>
              <a:t>‹#›</a:t>
            </a:fld>
            <a:endParaRPr lang="en-US"/>
          </a:p>
        </p:txBody>
      </p:sp>
    </p:spTree>
    <p:extLst>
      <p:ext uri="{BB962C8B-B14F-4D97-AF65-F5344CB8AC3E}">
        <p14:creationId xmlns:p14="http://schemas.microsoft.com/office/powerpoint/2010/main" val="2968591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collection.cmoa.org/CollectionDetail.aspx?item=1012422"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imeo.com/92583299" TargetMode="External"/><Relationship Id="rId4" Type="http://schemas.openxmlformats.org/officeDocument/2006/relationships/hyperlink" Target="https://www.youtube.com/watch?v=ISvbsZEM1Ww" TargetMode="External"/><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earthcam.com/" TargetMode="External"/><Relationship Id="rId4" Type="http://schemas.openxmlformats.org/officeDocument/2006/relationships/hyperlink" Target="http://www.earthcam.com/usa/pennsylvania/pittsburgh/warhol/?cam=warhol_churchcam" TargetMode="External"/><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862607-613E-264C-807E-3B86869BBCE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12519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a:t>
            </a:r>
          </a:p>
          <a:p>
            <a:endParaRPr lang="en-US" dirty="0"/>
          </a:p>
          <a:p>
            <a:r>
              <a:rPr lang="en-US" sz="1200" b="0" i="0" kern="1200" dirty="0">
                <a:solidFill>
                  <a:schemeClr val="tx1"/>
                </a:solidFill>
                <a:effectLst/>
                <a:latin typeface="+mn-lt"/>
                <a:ea typeface="+mn-ea"/>
                <a:cs typeface="+mn-cs"/>
              </a:rPr>
              <a:t>Warhol’s father, Andrej Warhola, died from jaundiced liver in 1942. Warhol’s mother,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Julia </a:t>
            </a:r>
            <a:r>
              <a:rPr lang="en-US" sz="1200" b="0" i="0" kern="1200" dirty="0" err="1">
                <a:solidFill>
                  <a:schemeClr val="tx1"/>
                </a:solidFill>
                <a:effectLst/>
                <a:latin typeface="+mn-lt"/>
                <a:ea typeface="+mn-ea"/>
                <a:cs typeface="+mn-cs"/>
              </a:rPr>
              <a:t>Warhola</a:t>
            </a:r>
            <a:r>
              <a:rPr lang="en-US" sz="1200" b="0" i="0" kern="1200" dirty="0">
                <a:solidFill>
                  <a:schemeClr val="tx1"/>
                </a:solidFill>
                <a:effectLst/>
                <a:latin typeface="+mn-lt"/>
                <a:ea typeface="+mn-ea"/>
                <a:cs typeface="+mn-cs"/>
              </a:rPr>
              <a:t>, claimed that her husband’s liver infection was due to drinking “poison” water at a construction site in Virginia where he worked</a:t>
            </a:r>
            <a:r>
              <a:rPr lang="en-US" sz="1200" b="0" i="0" kern="1200" baseline="0" dirty="0">
                <a:solidFill>
                  <a:schemeClr val="tx1"/>
                </a:solidFill>
                <a:effectLst/>
                <a:latin typeface="+mn-lt"/>
                <a:ea typeface="+mn-ea"/>
                <a:cs typeface="+mn-cs"/>
              </a:rPr>
              <a:t> on various jobs</a:t>
            </a:r>
            <a:r>
              <a:rPr lang="en-US" sz="1200" b="0" i="0" kern="1200" dirty="0">
                <a:solidFill>
                  <a:schemeClr val="tx1"/>
                </a:solidFill>
                <a:effectLst/>
                <a:latin typeface="+mn-lt"/>
                <a:ea typeface="+mn-ea"/>
                <a:cs typeface="+mn-cs"/>
              </a:rPr>
              <a:t>. Warhol did not attend his father’s funeral. According to Warhol’s brother Paul, his mother was afraid that the funeral might lead to a return of Andy’s “nervous condition.” As an attempt to avoid his father’s funeral, young Warhol hid under a bed upstairs during the wake and refused to come down to see his father.</a:t>
            </a:r>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11</a:t>
            </a:fld>
            <a:endParaRPr lang="en-US"/>
          </a:p>
        </p:txBody>
      </p:sp>
    </p:spTree>
    <p:extLst>
      <p:ext uri="{BB962C8B-B14F-4D97-AF65-F5344CB8AC3E}">
        <p14:creationId xmlns:p14="http://schemas.microsoft.com/office/powerpoint/2010/main" val="4265686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dirty="0"/>
              <a:t>Additional information:</a:t>
            </a:r>
          </a:p>
          <a:p>
            <a:endParaRPr lang="en-US" sz="1200" u="none" dirty="0"/>
          </a:p>
          <a:p>
            <a:r>
              <a:rPr lang="en-US" u="sng" dirty="0"/>
              <a:t>Andy Warhol, </a:t>
            </a:r>
            <a:r>
              <a:rPr lang="en-US" i="1" u="sng" dirty="0"/>
              <a:t>Nosepicker I: Why Pick on Me (originally titled The Lord Gave Me My Face but I Can Pick My Own Nose)</a:t>
            </a:r>
            <a:r>
              <a:rPr lang="en-US" u="sng" dirty="0"/>
              <a:t>, 1948</a:t>
            </a:r>
          </a:p>
          <a:p>
            <a:r>
              <a:rPr lang="en-US" sz="1200" kern="1200" dirty="0">
                <a:solidFill>
                  <a:schemeClr val="tx1"/>
                </a:solidFill>
                <a:effectLst/>
                <a:latin typeface="+mn-lt"/>
                <a:ea typeface="+mn-ea"/>
                <a:cs typeface="+mn-cs"/>
              </a:rPr>
              <a:t>“This painting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was completed while Andy Warhol was a student at Carnegie Tech. It's a really lovely example of some of his early college work. Some see this work as a self-portrait in some way. At this point in Warhol's biography, also in his first decade in New York, he speaks very openly about disliking his nose. He eventually has a form of plastic surgery in the 1950s on his nose, but he's never really happy with it. This painting is a moment of Warhol in his young career as a student with a certain amount of irreverence for the art establishment, and the teaching that was going on at Carnegie Tech, where he is sort of ‘picking his nose’ at the establishment.”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Jessica Beck, Milton Fine Curator of Art, Out Loud audio guide, The Andy Warhol Museum,</a:t>
            </a:r>
            <a:r>
              <a:rPr lang="en-US" sz="1200" kern="1200" baseline="0" dirty="0">
                <a:solidFill>
                  <a:schemeClr val="tx1"/>
                </a:solidFill>
                <a:effectLst/>
                <a:latin typeface="+mn-lt"/>
                <a:ea typeface="+mn-ea"/>
                <a:cs typeface="+mn-cs"/>
              </a:rPr>
              <a:t> 2016</a:t>
            </a:r>
            <a:endParaRPr lang="en-US" sz="1200" u="sng" dirty="0"/>
          </a:p>
        </p:txBody>
      </p:sp>
      <p:sp>
        <p:nvSpPr>
          <p:cNvPr id="4" name="Slide Number Placeholder 3"/>
          <p:cNvSpPr>
            <a:spLocks noGrp="1"/>
          </p:cNvSpPr>
          <p:nvPr>
            <p:ph type="sldNum" sz="quarter" idx="10"/>
          </p:nvPr>
        </p:nvSpPr>
        <p:spPr/>
        <p:txBody>
          <a:bodyPr/>
          <a:lstStyle/>
          <a:p>
            <a:fld id="{29FFAF48-F87A-4392-A50B-41E5DA71171D}" type="slidenum">
              <a:rPr lang="en-US" smtClean="0"/>
              <a:t>12</a:t>
            </a:fld>
            <a:endParaRPr lang="en-US"/>
          </a:p>
        </p:txBody>
      </p:sp>
    </p:spTree>
    <p:extLst>
      <p:ext uri="{BB962C8B-B14F-4D97-AF65-F5344CB8AC3E}">
        <p14:creationId xmlns:p14="http://schemas.microsoft.com/office/powerpoint/2010/main" val="502840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Andy Warhol, </a:t>
            </a:r>
            <a:r>
              <a:rPr lang="en-US" sz="1200" i="1" u="sng" dirty="0"/>
              <a:t>Three Figures in Back of Produce Truck</a:t>
            </a:r>
            <a:r>
              <a:rPr lang="en-US" sz="1200" u="sng" dirty="0"/>
              <a:t>, 1946-1947: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drawing </a:t>
            </a:r>
            <a:r>
              <a:rPr lang="en-US" sz="1200" i="1" kern="1200" dirty="0">
                <a:solidFill>
                  <a:schemeClr val="tx1"/>
                </a:solidFill>
                <a:effectLst/>
                <a:latin typeface="+mn-lt"/>
                <a:ea typeface="+mn-ea"/>
                <a:cs typeface="+mn-cs"/>
              </a:rPr>
              <a:t>Three Figures in Back of a Produce Truck</a:t>
            </a:r>
            <a:r>
              <a:rPr lang="en-US" sz="1200" kern="1200" dirty="0">
                <a:solidFill>
                  <a:schemeClr val="tx1"/>
                </a:solidFill>
                <a:effectLst/>
                <a:latin typeface="+mn-lt"/>
                <a:ea typeface="+mn-ea"/>
                <a:cs typeface="+mn-cs"/>
              </a:rPr>
              <a:t>, there</a:t>
            </a:r>
            <a:r>
              <a:rPr lang="en-US" sz="1200" kern="1200" baseline="0" dirty="0">
                <a:solidFill>
                  <a:schemeClr val="tx1"/>
                </a:solidFill>
                <a:effectLst/>
                <a:latin typeface="+mn-lt"/>
                <a:ea typeface="+mn-ea"/>
                <a:cs typeface="+mn-cs"/>
              </a:rPr>
              <a:t> is a</a:t>
            </a:r>
            <a:r>
              <a:rPr lang="en-US" sz="1200" kern="1200" dirty="0">
                <a:solidFill>
                  <a:schemeClr val="tx1"/>
                </a:solidFill>
                <a:effectLst/>
                <a:latin typeface="+mn-lt"/>
                <a:ea typeface="+mn-ea"/>
                <a:cs typeface="+mn-cs"/>
              </a:rPr>
              <a:t> woman with a young male, possibly a son as she’s shopping at Paul </a:t>
            </a:r>
            <a:r>
              <a:rPr lang="en-US" sz="1200" kern="1200" dirty="0" err="1">
                <a:solidFill>
                  <a:schemeClr val="tx1"/>
                </a:solidFill>
                <a:effectLst/>
                <a:latin typeface="+mn-lt"/>
                <a:ea typeface="+mn-ea"/>
                <a:cs typeface="+mn-cs"/>
              </a:rPr>
              <a:t>Warhola’s</a:t>
            </a:r>
            <a:r>
              <a:rPr lang="en-US" sz="1200" kern="1200" dirty="0">
                <a:solidFill>
                  <a:schemeClr val="tx1"/>
                </a:solidFill>
                <a:effectLst/>
                <a:latin typeface="+mn-lt"/>
                <a:ea typeface="+mn-ea"/>
                <a:cs typeface="+mn-cs"/>
              </a:rPr>
              <a:t> produce truck. What makes this drawing so special is the introduction of watercolor and color ink. This process predates the blotted line process that Warhol becomes</a:t>
            </a:r>
            <a:r>
              <a:rPr lang="en-US" sz="1200" kern="1200" baseline="0" dirty="0">
                <a:solidFill>
                  <a:schemeClr val="tx1"/>
                </a:solidFill>
                <a:effectLst/>
                <a:latin typeface="+mn-lt"/>
                <a:ea typeface="+mn-ea"/>
                <a:cs typeface="+mn-cs"/>
              </a:rPr>
              <a:t> famous for during his later commercial work.” </a:t>
            </a:r>
            <a:r>
              <a:rPr lang="en-US" sz="1200" kern="1200" dirty="0">
                <a:solidFill>
                  <a:schemeClr val="tx1"/>
                </a:solidFill>
                <a:effectLst/>
                <a:latin typeface="+mn-lt"/>
                <a:ea typeface="+mn-ea"/>
                <a:cs typeface="+mn-cs"/>
              </a:rPr>
              <a:t>Jose Carlos</a:t>
            </a:r>
            <a:r>
              <a:rPr lang="en-US" sz="1200" kern="1200" baseline="0" dirty="0">
                <a:solidFill>
                  <a:schemeClr val="tx1"/>
                </a:solidFill>
                <a:effectLst/>
                <a:latin typeface="+mn-lt"/>
                <a:ea typeface="+mn-ea"/>
                <a:cs typeface="+mn-cs"/>
              </a:rPr>
              <a:t> Diaz</a:t>
            </a:r>
            <a:r>
              <a:rPr lang="en-US" sz="1200" kern="1200" dirty="0">
                <a:solidFill>
                  <a:schemeClr val="tx1"/>
                </a:solidFill>
                <a:effectLst/>
                <a:latin typeface="+mn-lt"/>
                <a:ea typeface="+mn-ea"/>
                <a:cs typeface="+mn-cs"/>
              </a:rPr>
              <a:t>, Chief Curator, Out Loud audio guide, The Andy Warhol Museum,</a:t>
            </a:r>
            <a:r>
              <a:rPr lang="en-US" sz="1200" kern="1200" baseline="0" dirty="0">
                <a:solidFill>
                  <a:schemeClr val="tx1"/>
                </a:solidFill>
                <a:effectLst/>
                <a:latin typeface="+mn-lt"/>
                <a:ea typeface="+mn-ea"/>
                <a:cs typeface="+mn-cs"/>
              </a:rPr>
              <a:t> 2017</a:t>
            </a:r>
          </a:p>
          <a:p>
            <a:endParaRPr lang="en-US" sz="1200" u="non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Warhol’s professors Robert </a:t>
            </a:r>
            <a:r>
              <a:rPr lang="en-US" sz="1200" kern="1200" dirty="0" err="1">
                <a:solidFill>
                  <a:schemeClr val="tx1"/>
                </a:solidFill>
                <a:effectLst/>
                <a:latin typeface="+mn-lt"/>
                <a:ea typeface="+mn-ea"/>
                <a:cs typeface="+mn-cs"/>
              </a:rPr>
              <a:t>Lepper</a:t>
            </a:r>
            <a:r>
              <a:rPr lang="en-US" sz="1200" kern="1200" dirty="0">
                <a:solidFill>
                  <a:schemeClr val="tx1"/>
                </a:solidFill>
                <a:effectLst/>
                <a:latin typeface="+mn-lt"/>
                <a:ea typeface="+mn-ea"/>
                <a:cs typeface="+mn-cs"/>
              </a:rPr>
              <a:t>, recalled Warhol as "a small thin boy who had a great talent for avoiding personal contact. He began his third year, when I met him for the first time, with a bad reputation." </a:t>
            </a:r>
            <a:r>
              <a:rPr lang="en-US" sz="1200" kern="1200" dirty="0" err="1">
                <a:solidFill>
                  <a:schemeClr val="tx1"/>
                </a:solidFill>
                <a:effectLst/>
                <a:latin typeface="+mn-lt"/>
                <a:ea typeface="+mn-ea"/>
                <a:cs typeface="+mn-cs"/>
              </a:rPr>
              <a:t>Lepper</a:t>
            </a:r>
            <a:r>
              <a:rPr lang="en-US" sz="1200" kern="1200" dirty="0">
                <a:solidFill>
                  <a:schemeClr val="tx1"/>
                </a:solidFill>
                <a:effectLst/>
                <a:latin typeface="+mn-lt"/>
                <a:ea typeface="+mn-ea"/>
                <a:cs typeface="+mn-cs"/>
              </a:rPr>
              <a:t>, however, became one of Warhol's defenders: “At that time, it was customary for the works of the students from the semester to be taken before the entire faculty and judged. The jury was composed of ten or twelve faculty members who agreed on the grades. After one of these judging sessions it became apparent that there would be problems because of a certain Andrew Warhola. Several jurors were of the opinion that Andy could not draw. He was therefore a candidate for expulsion</a:t>
            </a:r>
            <a:r>
              <a:rPr lang="is-IS" sz="1200" kern="1200" dirty="0">
                <a:solidFill>
                  <a:schemeClr val="tx1"/>
                </a:solidFill>
                <a:effectLst/>
                <a:latin typeface="+mn-lt"/>
                <a:ea typeface="+mn-ea"/>
                <a:cs typeface="+mn-cs"/>
              </a:rPr>
              <a:t>.</a:t>
            </a:r>
            <a:r>
              <a:rPr lang="is-I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After many quarrels it came to a close victory for his supporters. In the third year I was one of those who defended him.” Warhol, in fact, did outstanding work for </a:t>
            </a:r>
            <a:r>
              <a:rPr lang="en-US" sz="1200" kern="1200" dirty="0" err="1">
                <a:solidFill>
                  <a:schemeClr val="tx1"/>
                </a:solidFill>
                <a:effectLst/>
                <a:latin typeface="+mn-lt"/>
                <a:ea typeface="+mn-ea"/>
                <a:cs typeface="+mn-cs"/>
              </a:rPr>
              <a:t>Lepper's</a:t>
            </a:r>
            <a:r>
              <a:rPr lang="en-US" sz="1200" kern="1200" dirty="0">
                <a:solidFill>
                  <a:schemeClr val="tx1"/>
                </a:solidFill>
                <a:effectLst/>
                <a:latin typeface="+mn-lt"/>
                <a:ea typeface="+mn-ea"/>
                <a:cs typeface="+mn-cs"/>
              </a:rPr>
              <a:t> classes, and several of his drawings were selected to hang in the corridors of the university. </a:t>
            </a:r>
            <a:r>
              <a:rPr lang="en-US" sz="1200" u="sng" kern="1200" dirty="0">
                <a:solidFill>
                  <a:schemeClr val="tx1"/>
                </a:solidFill>
                <a:effectLst/>
                <a:latin typeface="+mn-lt"/>
                <a:ea typeface="+mn-ea"/>
                <a:cs typeface="+mn-cs"/>
                <a:hlinkClick r:id="rId3"/>
              </a:rPr>
              <a:t>http://collection.cmoa.org/CollectionDetail.aspx?item=1012422</a:t>
            </a:r>
            <a:r>
              <a:rPr lang="en-US" sz="1200" kern="1200" dirty="0">
                <a:solidFill>
                  <a:schemeClr val="tx1"/>
                </a:solidFill>
                <a:effectLst/>
                <a:latin typeface="+mn-lt"/>
                <a:ea typeface="+mn-ea"/>
                <a:cs typeface="+mn-cs"/>
              </a:rPr>
              <a:t> </a:t>
            </a:r>
          </a:p>
          <a:p>
            <a:endParaRPr lang="en-US" sz="1200" u="none" dirty="0"/>
          </a:p>
        </p:txBody>
      </p:sp>
      <p:sp>
        <p:nvSpPr>
          <p:cNvPr id="4" name="Slide Number Placeholder 3"/>
          <p:cNvSpPr>
            <a:spLocks noGrp="1"/>
          </p:cNvSpPr>
          <p:nvPr>
            <p:ph type="sldNum" sz="quarter" idx="10"/>
          </p:nvPr>
        </p:nvSpPr>
        <p:spPr/>
        <p:txBody>
          <a:bodyPr/>
          <a:lstStyle/>
          <a:p>
            <a:fld id="{29FFAF48-F87A-4392-A50B-41E5DA71171D}" type="slidenum">
              <a:rPr lang="en-US" smtClean="0"/>
              <a:t>13</a:t>
            </a:fld>
            <a:endParaRPr lang="en-US"/>
          </a:p>
        </p:txBody>
      </p:sp>
    </p:spTree>
    <p:extLst>
      <p:ext uri="{BB962C8B-B14F-4D97-AF65-F5344CB8AC3E}">
        <p14:creationId xmlns:p14="http://schemas.microsoft.com/office/powerpoint/2010/main" val="366615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Additional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i="1" u="sng" dirty="0"/>
              <a:t>Andy Warhol</a:t>
            </a:r>
            <a:r>
              <a:rPr lang="en-US" u="sng" dirty="0"/>
              <a:t>, 1950s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1950s photograph of Warhol in</a:t>
            </a:r>
            <a:r>
              <a:rPr lang="en-US" sz="1200" kern="1200" baseline="0" dirty="0">
                <a:solidFill>
                  <a:schemeClr val="tx1"/>
                </a:solidFill>
                <a:effectLst/>
                <a:latin typeface="+mn-lt"/>
                <a:ea typeface="+mn-ea"/>
                <a:cs typeface="+mn-cs"/>
              </a:rPr>
              <a:t> New York </a:t>
            </a:r>
            <a:r>
              <a:rPr lang="en-US" sz="1200" kern="1200" dirty="0">
                <a:solidFill>
                  <a:schemeClr val="tx1"/>
                </a:solidFill>
                <a:effectLst/>
                <a:latin typeface="+mn-lt"/>
                <a:ea typeface="+mn-ea"/>
                <a:cs typeface="+mn-cs"/>
              </a:rPr>
              <a:t>is a prime example of a fertile time for him.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 graduated from Carnegie Mellon in Pittsburgh, in 1949, with Philip Pearlstein, who is now a prominent painter in his own right. Philip and Warhol moved to New York together, and they both sought out careers in commercial design, mostly to pay the bills and to pay their rent.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Warhol was exceptionally talented as a commercial illustrator. He figured out a way to speak to editors, and found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success early on in his career with illustration, most notably with </a:t>
            </a:r>
            <a:r>
              <a:rPr lang="en-US" sz="1200" i="1" kern="1200" dirty="0">
                <a:solidFill>
                  <a:schemeClr val="tx1"/>
                </a:solidFill>
                <a:effectLst/>
                <a:latin typeface="+mn-lt"/>
                <a:ea typeface="+mn-ea"/>
                <a:cs typeface="+mn-cs"/>
              </a:rPr>
              <a:t>Glamour</a:t>
            </a:r>
            <a:r>
              <a:rPr lang="en-US" sz="1200" kern="1200" dirty="0">
                <a:solidFill>
                  <a:schemeClr val="tx1"/>
                </a:solidFill>
                <a:effectLst/>
                <a:latin typeface="+mn-lt"/>
                <a:ea typeface="+mn-ea"/>
                <a:cs typeface="+mn-cs"/>
              </a:rPr>
              <a:t> magazine. He illustrated a story called "What is Success?" </a:t>
            </a:r>
          </a:p>
          <a:p>
            <a:r>
              <a:rPr lang="en-US" sz="1200" kern="1200" dirty="0">
                <a:solidFill>
                  <a:schemeClr val="tx1"/>
                </a:solidFill>
                <a:effectLst/>
                <a:latin typeface="+mn-lt"/>
                <a:ea typeface="+mn-ea"/>
                <a:cs typeface="+mn-cs"/>
              </a:rPr>
              <a:t>One of the pages of the stories was "Success is a Job in New York," which sums up Warhol's first decade in Manhattan.</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a:t>Warhol’s blotted</a:t>
            </a:r>
            <a:r>
              <a:rPr lang="en-US" u="sng" baseline="0" dirty="0"/>
              <a:t> line technique:</a:t>
            </a:r>
            <a:endParaRPr lang="en-US" u="sng"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Warhol</a:t>
            </a:r>
            <a:r>
              <a:rPr lang="en-US" sz="1200" b="0" i="0" kern="1200" baseline="0" dirty="0">
                <a:solidFill>
                  <a:schemeClr val="tx1"/>
                </a:solidFill>
                <a:effectLst/>
                <a:latin typeface="+mn-lt"/>
                <a:ea typeface="+mn-ea"/>
                <a:cs typeface="+mn-cs"/>
              </a:rPr>
              <a:t> created a </a:t>
            </a:r>
            <a:r>
              <a:rPr lang="en-US" sz="1200" b="0" i="0" kern="1200" dirty="0">
                <a:solidFill>
                  <a:schemeClr val="tx1"/>
                </a:solidFill>
                <a:effectLst/>
                <a:latin typeface="+mn-lt"/>
                <a:ea typeface="+mn-ea"/>
                <a:cs typeface="+mn-cs"/>
              </a:rPr>
              <a:t>blotted line technique that he often used in his commercial work during the 1950s. This technique combines drawing with basic printmaking and enabled Warhol to create a variety of illustrations along a similar theme.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View a demonstration of the blotted line technique here: https://www.youtube.com/watch?v=85Hb0c2IAyk&amp;feature=youtu.be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14</a:t>
            </a:fld>
            <a:endParaRPr lang="en-US"/>
          </a:p>
        </p:txBody>
      </p:sp>
    </p:spTree>
    <p:extLst>
      <p:ext uri="{BB962C8B-B14F-4D97-AF65-F5344CB8AC3E}">
        <p14:creationId xmlns:p14="http://schemas.microsoft.com/office/powerpoint/2010/main" val="1985648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Additional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Andy Warhol, </a:t>
            </a:r>
            <a:r>
              <a:rPr lang="en-US" i="1" u="sng" dirty="0"/>
              <a:t>A coloring book / drawings by Andy Warhol</a:t>
            </a:r>
            <a:r>
              <a:rPr lang="en-US" u="sng" dirty="0"/>
              <a:t>, 1961</a:t>
            </a:r>
            <a:r>
              <a:rPr lang="en-US" sz="1000" dirty="0"/>
              <a:t/>
            </a:r>
            <a:br>
              <a:rPr lang="en-US" sz="1000" dirty="0"/>
            </a:br>
            <a:r>
              <a:rPr lang="en-US" sz="1000" dirty="0"/>
              <a:t>This was an </a:t>
            </a:r>
            <a:r>
              <a:rPr lang="en-US" dirty="0"/>
              <a:t>adaption of a coloring book first published in 1961 and designed by Andy Warhol, entitled </a:t>
            </a:r>
            <a:r>
              <a:rPr lang="en-US" i="1" dirty="0"/>
              <a:t>'The Wonderful World of Fleming-</a:t>
            </a:r>
            <a:r>
              <a:rPr lang="en-US" i="1" dirty="0" err="1"/>
              <a:t>Joffe</a:t>
            </a:r>
            <a:r>
              <a:rPr lang="en-US" i="1" dirty="0"/>
              <a:t>,' </a:t>
            </a:r>
            <a:r>
              <a:rPr lang="en-US" dirty="0"/>
              <a:t>Copyright 1961. </a:t>
            </a:r>
            <a:r>
              <a:rPr lang="en-US" sz="1200" kern="1200" baseline="0" dirty="0">
                <a:solidFill>
                  <a:schemeClr val="tx1"/>
                </a:solidFill>
                <a:effectLst/>
                <a:latin typeface="+mn-lt"/>
                <a:ea typeface="+mn-ea"/>
                <a:cs typeface="+mn-cs"/>
              </a:rPr>
              <a:t>On t</a:t>
            </a:r>
            <a:r>
              <a:rPr lang="en-US" sz="1200" kern="1200" dirty="0">
                <a:solidFill>
                  <a:schemeClr val="tx1"/>
                </a:solidFill>
                <a:effectLst/>
                <a:latin typeface="+mn-lt"/>
                <a:ea typeface="+mn-ea"/>
                <a:cs typeface="+mn-cs"/>
              </a:rPr>
              <a:t>he inside are images of animals and reptiles originally produced for Fleming-</a:t>
            </a:r>
            <a:r>
              <a:rPr lang="en-US" sz="1200" kern="1200" dirty="0" err="1">
                <a:solidFill>
                  <a:schemeClr val="tx1"/>
                </a:solidFill>
                <a:effectLst/>
                <a:latin typeface="+mn-lt"/>
                <a:ea typeface="+mn-ea"/>
                <a:cs typeface="+mn-cs"/>
              </a:rPr>
              <a:t>Joffe</a:t>
            </a:r>
            <a:r>
              <a:rPr lang="en-US" sz="1200" kern="1200" dirty="0">
                <a:solidFill>
                  <a:schemeClr val="tx1"/>
                </a:solidFill>
                <a:effectLst/>
                <a:latin typeface="+mn-lt"/>
                <a:ea typeface="+mn-ea"/>
                <a:cs typeface="+mn-cs"/>
              </a:rPr>
              <a:t>, Ltd. The</a:t>
            </a:r>
            <a:r>
              <a:rPr lang="en-US" sz="1200" kern="1200" baseline="0" dirty="0">
                <a:solidFill>
                  <a:schemeClr val="tx1"/>
                </a:solidFill>
                <a:effectLst/>
                <a:latin typeface="+mn-lt"/>
                <a:ea typeface="+mn-ea"/>
                <a:cs typeface="+mn-cs"/>
              </a:rPr>
              <a:t> b</a:t>
            </a:r>
            <a:r>
              <a:rPr lang="en-US" sz="1200" kern="1200" dirty="0">
                <a:solidFill>
                  <a:schemeClr val="tx1"/>
                </a:solidFill>
                <a:effectLst/>
                <a:latin typeface="+mn-lt"/>
                <a:ea typeface="+mn-ea"/>
                <a:cs typeface="+mn-cs"/>
              </a:rPr>
              <a:t>ack cover of the book has a drawing of a large, blue crocodile and two winged fairies.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Watch</a:t>
            </a:r>
            <a:r>
              <a:rPr lang="en-US" sz="1200" kern="1200" baseline="0" dirty="0">
                <a:solidFill>
                  <a:schemeClr val="tx1"/>
                </a:solidFill>
                <a:effectLst/>
                <a:latin typeface="+mn-lt"/>
                <a:ea typeface="+mn-ea"/>
                <a:cs typeface="+mn-cs"/>
              </a:rPr>
              <a:t> Warhol’s rubber stamping technique here: https://www.youtube.com/watch?v=TthaqYYQU7w&amp;list=PL_CXyOtx7w0rZEwhrVllkNK8lUTDP9oLi&amp;index=2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15</a:t>
            </a:fld>
            <a:endParaRPr lang="en-US"/>
          </a:p>
        </p:txBody>
      </p:sp>
    </p:spTree>
    <p:extLst>
      <p:ext uri="{BB962C8B-B14F-4D97-AF65-F5344CB8AC3E}">
        <p14:creationId xmlns:p14="http://schemas.microsoft.com/office/powerpoint/2010/main" val="736999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16</a:t>
            </a:fld>
            <a:endParaRPr lang="en-US"/>
          </a:p>
        </p:txBody>
      </p:sp>
    </p:spTree>
    <p:extLst>
      <p:ext uri="{BB962C8B-B14F-4D97-AF65-F5344CB8AC3E}">
        <p14:creationId xmlns:p14="http://schemas.microsoft.com/office/powerpoint/2010/main" val="1369670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a:t>
            </a:r>
          </a:p>
          <a:p>
            <a:endParaRPr lang="en-US" dirty="0"/>
          </a:p>
          <a:p>
            <a:r>
              <a:rPr lang="en-US" sz="1200" u="sng" dirty="0"/>
              <a:t>Andy Warhol, </a:t>
            </a:r>
            <a:r>
              <a:rPr lang="en-US" sz="1200" i="1" u="sng" dirty="0"/>
              <a:t>Coca-Cola [2]</a:t>
            </a:r>
            <a:r>
              <a:rPr lang="en-US" sz="1200" u="sng" dirty="0"/>
              <a:t>, 1961:</a:t>
            </a:r>
          </a:p>
          <a:p>
            <a:r>
              <a:rPr lang="en-US" sz="1200" b="0" i="0" kern="1200" dirty="0">
                <a:solidFill>
                  <a:schemeClr val="tx1"/>
                </a:solidFill>
                <a:effectLst/>
                <a:latin typeface="+mn-lt"/>
                <a:ea typeface="+mn-ea"/>
                <a:cs typeface="+mn-cs"/>
              </a:rPr>
              <a:t>In 1961, Warhol created his first pop paintings, which were based on comics and ads. Warhol’s 1961 </a:t>
            </a:r>
            <a:r>
              <a:rPr lang="en-US" sz="1200" b="0" i="1" kern="1200" dirty="0">
                <a:solidFill>
                  <a:schemeClr val="tx1"/>
                </a:solidFill>
                <a:effectLst/>
                <a:latin typeface="+mn-lt"/>
                <a:ea typeface="+mn-ea"/>
                <a:cs typeface="+mn-cs"/>
              </a:rPr>
              <a:t>Coca-Cola [2]</a:t>
            </a:r>
            <a:r>
              <a:rPr lang="en-US" sz="1200" b="0" i="0" kern="1200" dirty="0">
                <a:solidFill>
                  <a:schemeClr val="tx1"/>
                </a:solidFill>
                <a:effectLst/>
                <a:latin typeface="+mn-lt"/>
                <a:ea typeface="+mn-ea"/>
                <a:cs typeface="+mn-cs"/>
              </a:rPr>
              <a:t> is a pivotal piece in his career, evidence that his transition from hand-painted works to silkscreens did not happen suddenly. The black and gray composition first sketched then hand painted is a blend of both pop and abstraction, which he turned away from at the beginning of his career before experimenting with it again in the 1980s.</a:t>
            </a:r>
            <a:endParaRPr lang="en-US" u="sng" dirty="0"/>
          </a:p>
          <a:p>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17</a:t>
            </a:fld>
            <a:endParaRPr lang="en-US"/>
          </a:p>
        </p:txBody>
      </p:sp>
    </p:spTree>
    <p:extLst>
      <p:ext uri="{BB962C8B-B14F-4D97-AF65-F5344CB8AC3E}">
        <p14:creationId xmlns:p14="http://schemas.microsoft.com/office/powerpoint/2010/main" val="736925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a:t>
            </a:r>
          </a:p>
          <a:p>
            <a:endParaRPr lang="en-US" dirty="0"/>
          </a:p>
          <a:p>
            <a:r>
              <a:rPr lang="en-US" sz="1200" u="sng" dirty="0">
                <a:solidFill>
                  <a:srgbClr val="000000"/>
                </a:solidFill>
                <a:latin typeface="Arial" panose="020B0604020202020204" pitchFamily="34" charset="0"/>
                <a:cs typeface="Arial" panose="020B0604020202020204" pitchFamily="34" charset="0"/>
              </a:rPr>
              <a:t>Andy Warhol</a:t>
            </a:r>
            <a:r>
              <a:rPr lang="en-US" sz="1200" i="1" u="sng" dirty="0">
                <a:solidFill>
                  <a:srgbClr val="000000"/>
                </a:solidFill>
                <a:latin typeface="Arial" panose="020B0604020202020204" pitchFamily="34" charset="0"/>
                <a:cs typeface="Arial" panose="020B0604020202020204" pitchFamily="34" charset="0"/>
              </a:rPr>
              <a:t>, Silver Liz [Ferus Type]</a:t>
            </a:r>
            <a:r>
              <a:rPr lang="en-US" sz="1200" u="sng" dirty="0">
                <a:solidFill>
                  <a:srgbClr val="000000"/>
                </a:solidFill>
                <a:latin typeface="Arial" panose="020B0604020202020204" pitchFamily="34" charset="0"/>
                <a:cs typeface="Arial" panose="020B0604020202020204" pitchFamily="34" charset="0"/>
              </a:rPr>
              <a:t>, 1963:</a:t>
            </a:r>
          </a:p>
          <a:p>
            <a:r>
              <a:rPr lang="en-US" dirty="0"/>
              <a:t>Warhol was drawn to the glamorous worlds of Hollywood, fashion, and celebrity. His interest in pop culture manifested itself early on in his childhood collection of autographed celebrity photographs. Warhol bought and read teen magazines and tabloids to stay current on what was pop, even into adulthood. He carried this interest into his artwork, creating iconic paintings of mega-stars such as Elvis Presley, Marilyn Monroe, and Elizabeth Taylor. Warhol appropriated images for his portraits from magazines, newspapers, or directly from publicity photographs.</a:t>
            </a:r>
          </a:p>
          <a:p>
            <a:endParaRPr lang="en-US" dirty="0"/>
          </a:p>
          <a:p>
            <a:r>
              <a:rPr lang="en-US" dirty="0"/>
              <a:t>Watch Warhol’s photographic silkscreen</a:t>
            </a:r>
            <a:r>
              <a:rPr lang="en-US" baseline="0" dirty="0"/>
              <a:t> printing technique here: https://www.youtube.com/watch?v=jNM04-mhMgo&amp;list=PL_CXyOtx7w0rZEwhrVllkNK8lUTDP9oLi</a:t>
            </a:r>
            <a:endParaRPr lang="en-US" dirty="0"/>
          </a:p>
          <a:p>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18</a:t>
            </a:fld>
            <a:endParaRPr lang="en-US"/>
          </a:p>
        </p:txBody>
      </p:sp>
    </p:spTree>
    <p:extLst>
      <p:ext uri="{BB962C8B-B14F-4D97-AF65-F5344CB8AC3E}">
        <p14:creationId xmlns:p14="http://schemas.microsoft.com/office/powerpoint/2010/main" val="1970926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19</a:t>
            </a:fld>
            <a:endParaRPr lang="en-US"/>
          </a:p>
        </p:txBody>
      </p:sp>
    </p:spTree>
    <p:extLst>
      <p:ext uri="{BB962C8B-B14F-4D97-AF65-F5344CB8AC3E}">
        <p14:creationId xmlns:p14="http://schemas.microsoft.com/office/powerpoint/2010/main" val="3404972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20</a:t>
            </a:fld>
            <a:endParaRPr lang="en-US"/>
          </a:p>
        </p:txBody>
      </p:sp>
    </p:spTree>
    <p:extLst>
      <p:ext uri="{BB962C8B-B14F-4D97-AF65-F5344CB8AC3E}">
        <p14:creationId xmlns:p14="http://schemas.microsoft.com/office/powerpoint/2010/main" val="1943824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baseline="0" dirty="0"/>
              <a:t>Additional information:</a:t>
            </a:r>
          </a:p>
          <a:p>
            <a:endParaRPr lang="en-US" u="sng" baseline="0" dirty="0"/>
          </a:p>
          <a:p>
            <a:r>
              <a:rPr lang="en-US" u="sng" baseline="0" dirty="0"/>
              <a:t>Carpatho-Rusyn: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There is still much debate by scholars regarding the origins and early history of the Slavic people. What is agreed upon is that Slavic people have lived in the Carpathian region as early as the sixth century AD. </a:t>
            </a:r>
            <a:endParaRPr lang="en-US" sz="1200" b="0" i="0" u="sng"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kern="1200" baseline="0" dirty="0">
                <a:solidFill>
                  <a:schemeClr val="tx1"/>
                </a:solidFill>
                <a:effectLst/>
                <a:latin typeface="+mn-lt"/>
                <a:ea typeface="+mn-ea"/>
                <a:cs typeface="+mn-cs"/>
              </a:rPr>
              <a:t>For more information visit the Carpatho-Rusyn Society’s website:</a:t>
            </a:r>
            <a:r>
              <a:rPr lang="en-US" sz="1200" b="0" i="0" u="sng" kern="1200" baseline="0" dirty="0">
                <a:solidFill>
                  <a:schemeClr val="tx1"/>
                </a:solidFill>
                <a:effectLst/>
                <a:latin typeface="+mn-lt"/>
                <a:ea typeface="+mn-ea"/>
                <a:cs typeface="+mn-cs"/>
              </a:rPr>
              <a:t> http://www.carpathorusynsociety.org/</a:t>
            </a:r>
          </a:p>
          <a:p>
            <a:pPr marL="0" indent="0">
              <a:buFont typeface="Arial" panose="020B0604020202020204" pitchFamily="34" charset="0"/>
              <a:buNone/>
            </a:pPr>
            <a:endParaRPr lang="en-US" u="sng" baseline="0" dirty="0"/>
          </a:p>
        </p:txBody>
      </p:sp>
      <p:sp>
        <p:nvSpPr>
          <p:cNvPr id="4" name="Slide Number Placeholder 3"/>
          <p:cNvSpPr>
            <a:spLocks noGrp="1"/>
          </p:cNvSpPr>
          <p:nvPr>
            <p:ph type="sldNum" sz="quarter" idx="10"/>
          </p:nvPr>
        </p:nvSpPr>
        <p:spPr/>
        <p:txBody>
          <a:bodyPr/>
          <a:lstStyle/>
          <a:p>
            <a:fld id="{29FFAF48-F87A-4392-A50B-41E5DA71171D}" type="slidenum">
              <a:rPr lang="en-US" smtClean="0"/>
              <a:t>3</a:t>
            </a:fld>
            <a:endParaRPr lang="en-US"/>
          </a:p>
        </p:txBody>
      </p:sp>
    </p:spTree>
    <p:extLst>
      <p:ext uri="{BB962C8B-B14F-4D97-AF65-F5344CB8AC3E}">
        <p14:creationId xmlns:p14="http://schemas.microsoft.com/office/powerpoint/2010/main" val="528781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a:t>
            </a:r>
          </a:p>
          <a:p>
            <a:endParaRPr lang="en-US" dirty="0"/>
          </a:p>
          <a:p>
            <a:r>
              <a:rPr lang="en-US" sz="1200" u="sng" dirty="0"/>
              <a:t>Andy Warhol, </a:t>
            </a:r>
            <a:r>
              <a:rPr lang="en-US" sz="1200" i="1" u="sng" dirty="0"/>
              <a:t>Screen Test: Jane </a:t>
            </a:r>
            <a:r>
              <a:rPr lang="en-US" sz="1200" i="1" u="sng" dirty="0" err="1"/>
              <a:t>Holzer</a:t>
            </a:r>
            <a:r>
              <a:rPr lang="en-US" sz="1200" i="1" u="sng" dirty="0"/>
              <a:t> </a:t>
            </a:r>
            <a:r>
              <a:rPr lang="en-US" sz="1200" u="sng" dirty="0"/>
              <a:t>[ST141], 1964</a:t>
            </a:r>
          </a:p>
          <a:p>
            <a:r>
              <a:rPr lang="en-US" dirty="0"/>
              <a:t>Warhol’s </a:t>
            </a:r>
            <a:r>
              <a:rPr lang="en-US" i="1" dirty="0"/>
              <a:t>Screen Tests </a:t>
            </a:r>
            <a:r>
              <a:rPr lang="en-US" dirty="0"/>
              <a:t>are revealing portraits of hundreds of different individuals, shot between 1963 and 1966. When asked to pose, subjects were lit and filmed by Warhol’s stationary 16mm Bolex camera on silent, black-and-white, 100-foot rolls of film. Each </a:t>
            </a:r>
            <a:r>
              <a:rPr lang="en-US" i="1" dirty="0"/>
              <a:t>Screen Test </a:t>
            </a:r>
            <a:r>
              <a:rPr lang="en-US" dirty="0"/>
              <a:t>is exactly the same length, lasting only as long as the roll of film. The standard formula of subject and camera remaining almost motionless for the duration of the film, results in a “living portrait.” The films, projected in slow motion, last four minutes each. Outside of Warhol’s standardized process there are subtle lighting and focus variations in the </a:t>
            </a:r>
            <a:r>
              <a:rPr lang="en-US" i="1" dirty="0"/>
              <a:t>Screen Tests</a:t>
            </a:r>
            <a:r>
              <a:rPr lang="en-US" dirty="0"/>
              <a:t>. Jane </a:t>
            </a:r>
            <a:r>
              <a:rPr lang="en-US" dirty="0" err="1"/>
              <a:t>Holzer’s</a:t>
            </a:r>
            <a:r>
              <a:rPr lang="en-US" dirty="0"/>
              <a:t> is in soft focus and suffused with light, creating an ethereal, hypnotic effect. In addition, there are a number of </a:t>
            </a:r>
            <a:r>
              <a:rPr lang="en-US" i="1" dirty="0"/>
              <a:t>Screen Tests </a:t>
            </a:r>
            <a:r>
              <a:rPr lang="en-US" dirty="0"/>
              <a:t>that diverge from this format entirely, the sitter purposely moving, gesticulating, or using props. </a:t>
            </a:r>
          </a:p>
          <a:p>
            <a:endParaRPr lang="en-US" dirty="0"/>
          </a:p>
          <a:p>
            <a:r>
              <a:rPr lang="en-US" dirty="0"/>
              <a:t>These film portraits, referred to by the Hollywood term of “screen test,” were not created for the purpose of actually testing or auditioning actors. A traditional Hollywood screen test is a method used to judge whether an actor is suitable on film, and beyond that, if they are right for a specific character. Usually he or she is given a scene, a script, and instructions to perform in front of a camera. The director then watches the test to make a determination about the actor’s appearance and film qualities. In these short films, Warhol creates his own cache of “Superstars.” Superstars are actors interesting enough to carry a film on their own—not by playing a particular role but simply by being “themselves.” Some of the individual screen tests were selected for Warhol’s conceptual projects, such as </a:t>
            </a:r>
            <a:r>
              <a:rPr lang="en-US" i="1" dirty="0"/>
              <a:t>Thirteen Most Beautiful Women</a:t>
            </a:r>
            <a:r>
              <a:rPr lang="en-US" dirty="0"/>
              <a:t> and </a:t>
            </a:r>
            <a:r>
              <a:rPr lang="en-US" i="1" dirty="0"/>
              <a:t>Thirteen Most Beautiful Boys</a:t>
            </a:r>
            <a:r>
              <a:rPr lang="en-US" dirty="0"/>
              <a:t>. </a:t>
            </a:r>
            <a:r>
              <a:rPr lang="en-US" i="1" dirty="0"/>
              <a:t>Screen Tests </a:t>
            </a:r>
            <a:r>
              <a:rPr lang="en-US" dirty="0"/>
              <a:t>were also featured as part of the light show for his 1966 multi-media happenings, the Up-tight and the Exploding Plastic Inevitable. In these shows, The Velvet Underground and Nico per-formed their ear-splitting, urban-style drone music, accompanied by Superstar dancers bathed in colored lights in front of large projections of slides and Warhol’s films.</a:t>
            </a:r>
          </a:p>
        </p:txBody>
      </p:sp>
      <p:sp>
        <p:nvSpPr>
          <p:cNvPr id="4" name="Slide Number Placeholder 3"/>
          <p:cNvSpPr>
            <a:spLocks noGrp="1"/>
          </p:cNvSpPr>
          <p:nvPr>
            <p:ph type="sldNum" sz="quarter" idx="10"/>
          </p:nvPr>
        </p:nvSpPr>
        <p:spPr/>
        <p:txBody>
          <a:bodyPr/>
          <a:lstStyle/>
          <a:p>
            <a:fld id="{29FFAF48-F87A-4392-A50B-41E5DA71171D}" type="slidenum">
              <a:rPr lang="en-US" smtClean="0"/>
              <a:t>21</a:t>
            </a:fld>
            <a:endParaRPr lang="en-US"/>
          </a:p>
        </p:txBody>
      </p:sp>
    </p:spTree>
    <p:extLst>
      <p:ext uri="{BB962C8B-B14F-4D97-AF65-F5344CB8AC3E}">
        <p14:creationId xmlns:p14="http://schemas.microsoft.com/office/powerpoint/2010/main" val="550740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a:t>
            </a:r>
          </a:p>
          <a:p>
            <a:endParaRPr lang="en-US" dirty="0"/>
          </a:p>
          <a:p>
            <a:pPr marL="171450" indent="-171450">
              <a:buFont typeface="Arial" panose="020B0604020202020204" pitchFamily="34" charset="0"/>
              <a:buChar char="•"/>
            </a:pPr>
            <a:r>
              <a:rPr lang="en-US" dirty="0"/>
              <a:t>Warhol was pronounced clinically</a:t>
            </a:r>
            <a:r>
              <a:rPr lang="en-US" baseline="0" dirty="0"/>
              <a:t> dead </a:t>
            </a:r>
            <a:r>
              <a:rPr lang="en-US" sz="1200" b="0" i="0" kern="1200" dirty="0">
                <a:solidFill>
                  <a:schemeClr val="tx1"/>
                </a:solidFill>
                <a:effectLst/>
                <a:latin typeface="+mn-lt"/>
                <a:ea typeface="+mn-ea"/>
                <a:cs typeface="+mn-cs"/>
              </a:rPr>
              <a:t>for one and a half minutes before the</a:t>
            </a:r>
            <a:r>
              <a:rPr lang="en-US" sz="1200" b="0" i="0" kern="1200" baseline="0" dirty="0">
                <a:solidFill>
                  <a:schemeClr val="tx1"/>
                </a:solidFill>
                <a:effectLst/>
                <a:latin typeface="+mn-lt"/>
                <a:ea typeface="+mn-ea"/>
                <a:cs typeface="+mn-cs"/>
              </a:rPr>
              <a:t> doctors</a:t>
            </a:r>
            <a:r>
              <a:rPr lang="en-US" sz="1200" b="0" i="0" kern="1200" dirty="0">
                <a:solidFill>
                  <a:schemeClr val="tx1"/>
                </a:solidFill>
                <a:effectLst/>
                <a:latin typeface="+mn-lt"/>
                <a:ea typeface="+mn-ea"/>
                <a:cs typeface="+mn-cs"/>
              </a:rPr>
              <a:t> revived him. They operated for five and a half hours, removing his spleen. He</a:t>
            </a:r>
            <a:r>
              <a:rPr lang="en-US" sz="1200" b="0" i="0" kern="1200" baseline="0" dirty="0">
                <a:solidFill>
                  <a:schemeClr val="tx1"/>
                </a:solidFill>
                <a:effectLst/>
                <a:latin typeface="+mn-lt"/>
                <a:ea typeface="+mn-ea"/>
                <a:cs typeface="+mn-cs"/>
              </a:rPr>
              <a:t> was </a:t>
            </a:r>
            <a:r>
              <a:rPr lang="en-US" sz="1200" b="0" i="0" kern="1200" dirty="0">
                <a:solidFill>
                  <a:schemeClr val="tx1"/>
                </a:solidFill>
                <a:effectLst/>
                <a:latin typeface="+mn-lt"/>
                <a:ea typeface="+mn-ea"/>
                <a:cs typeface="+mn-cs"/>
              </a:rPr>
              <a:t>in critical condition, but survived.</a:t>
            </a:r>
            <a:endParaRPr lang="en-US" baseline="0" dirty="0"/>
          </a:p>
          <a:p>
            <a:endParaRPr lang="en-US" baseline="0" dirty="0"/>
          </a:p>
          <a:p>
            <a:r>
              <a:rPr lang="en-US" u="sng" baseline="0" dirty="0"/>
              <a:t>Valerie </a:t>
            </a:r>
            <a:r>
              <a:rPr lang="en-US" u="sng" baseline="0" dirty="0" err="1"/>
              <a:t>Solanas</a:t>
            </a:r>
            <a:r>
              <a:rPr lang="en-US" u="sng" baseline="0" dirty="0"/>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She</a:t>
            </a:r>
            <a:r>
              <a:rPr lang="en-US" sz="1200" b="0" i="0" kern="1200" baseline="0" dirty="0">
                <a:solidFill>
                  <a:schemeClr val="tx1"/>
                </a:solidFill>
                <a:effectLst/>
                <a:latin typeface="+mn-lt"/>
                <a:ea typeface="+mn-ea"/>
                <a:cs typeface="+mn-cs"/>
              </a:rPr>
              <a:t> was an </a:t>
            </a:r>
            <a:r>
              <a:rPr lang="en-US" baseline="0" dirty="0"/>
              <a:t>author of screenplays and essays as well as a </a:t>
            </a:r>
            <a:r>
              <a:rPr lang="en-US" sz="1200" b="0" i="0" kern="1200" dirty="0">
                <a:solidFill>
                  <a:schemeClr val="tx1"/>
                </a:solidFill>
                <a:effectLst/>
                <a:latin typeface="+mn-lt"/>
                <a:ea typeface="+mn-ea"/>
                <a:cs typeface="+mn-cs"/>
              </a:rPr>
              <a:t>women’s rights activist, who pushed feminism to radical new heights in 1967, when she founded the Society for Cutting Up Men (she was its only member) and self-published the </a:t>
            </a:r>
            <a:r>
              <a:rPr lang="en-US" sz="1200" b="0" i="1" kern="1200" dirty="0">
                <a:solidFill>
                  <a:schemeClr val="tx1"/>
                </a:solidFill>
                <a:effectLst/>
                <a:latin typeface="+mn-lt"/>
                <a:ea typeface="+mn-ea"/>
                <a:cs typeface="+mn-cs"/>
              </a:rPr>
              <a:t>SCUM Manifesto.</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baseline="0" dirty="0"/>
              <a:t>There are varying theories as to why she shot Warhol. One was that she was outraged by his rejection of a play she had written and hoped that he would produce. The other theory was that this was as a publicity stunt. She wanted media attention so that she could start a drastic women’s revolution which she hoped would result in the total elimination of the male gender.</a:t>
            </a:r>
          </a:p>
          <a:p>
            <a:pPr marL="171450" indent="-171450">
              <a:buFont typeface="Arial" panose="020B0604020202020204" pitchFamily="34" charset="0"/>
              <a:buChar char="•"/>
            </a:pPr>
            <a:r>
              <a:rPr lang="en-US" baseline="0" dirty="0" err="1"/>
              <a:t>Solanas</a:t>
            </a:r>
            <a:r>
              <a:rPr lang="en-US" baseline="0" dirty="0"/>
              <a:t> did appear in one of Warhol’s films but she did not identify as an actress. </a:t>
            </a:r>
          </a:p>
          <a:p>
            <a:pPr marL="171450" indent="-171450">
              <a:buFont typeface="Arial" panose="020B0604020202020204" pitchFamily="34" charset="0"/>
              <a:buChar char="•"/>
            </a:pPr>
            <a:r>
              <a:rPr lang="en-US" sz="1200" b="0" i="0" kern="1200" dirty="0" err="1">
                <a:solidFill>
                  <a:schemeClr val="tx1"/>
                </a:solidFill>
                <a:effectLst/>
                <a:latin typeface="+mn-lt"/>
                <a:ea typeface="+mn-ea"/>
                <a:cs typeface="+mn-cs"/>
              </a:rPr>
              <a:t>Solanas</a:t>
            </a:r>
            <a:r>
              <a:rPr lang="en-US" sz="1200" b="0" i="0" kern="1200" dirty="0">
                <a:solidFill>
                  <a:schemeClr val="tx1"/>
                </a:solidFill>
                <a:effectLst/>
                <a:latin typeface="+mn-lt"/>
                <a:ea typeface="+mn-ea"/>
                <a:cs typeface="+mn-cs"/>
              </a:rPr>
              <a:t> pleaded guilty to assault and was sentenced to three years in prison. She was later diagnosed with schizophrenia.</a:t>
            </a:r>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22</a:t>
            </a:fld>
            <a:endParaRPr lang="en-US"/>
          </a:p>
        </p:txBody>
      </p:sp>
    </p:spTree>
    <p:extLst>
      <p:ext uri="{BB962C8B-B14F-4D97-AF65-F5344CB8AC3E}">
        <p14:creationId xmlns:p14="http://schemas.microsoft.com/office/powerpoint/2010/main" val="3493255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23</a:t>
            </a:fld>
            <a:endParaRPr lang="en-US"/>
          </a:p>
        </p:txBody>
      </p:sp>
    </p:spTree>
    <p:extLst>
      <p:ext uri="{BB962C8B-B14F-4D97-AF65-F5344CB8AC3E}">
        <p14:creationId xmlns:p14="http://schemas.microsoft.com/office/powerpoint/2010/main" val="1555547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a:t>
            </a:r>
          </a:p>
          <a:p>
            <a:endParaRPr lang="en-US" dirty="0"/>
          </a:p>
          <a:p>
            <a:r>
              <a:rPr lang="en-US" u="sng" dirty="0"/>
              <a:t>Commissioned</a:t>
            </a:r>
            <a:r>
              <a:rPr lang="en-US" u="sng" baseline="0" dirty="0"/>
              <a:t> Portraits:</a:t>
            </a:r>
          </a:p>
          <a:p>
            <a:r>
              <a:rPr lang="en-US" dirty="0"/>
              <a:t>Warhol started painting portraits on commission in the early 1960s. These works developed into a significant aspect of his career and were a main source of income in the 1970s. Many of his subjects were well known in international social circles, the art world, and the entertainment industry at this time. Warhol began his commissioned portraits with a photo shoot using a Polaroid camera. The Polaroid afforded a very high contrast image that Warhol enlarged and transferred onto a silkscreen. Each portrait was “under painted” first. Warhol traced simple outlines of the photographic image onto the canvas and painted in shapes of color. Some portraits were painted in very slick, hard-edge styles whereas others had solid fields of color or more gestural brushwork. Once this initial painted layer was dry, he printed the photographic silkscreen image on top. </a:t>
            </a:r>
          </a:p>
        </p:txBody>
      </p:sp>
      <p:sp>
        <p:nvSpPr>
          <p:cNvPr id="4" name="Slide Number Placeholder 3"/>
          <p:cNvSpPr>
            <a:spLocks noGrp="1"/>
          </p:cNvSpPr>
          <p:nvPr>
            <p:ph type="sldNum" sz="quarter" idx="10"/>
          </p:nvPr>
        </p:nvSpPr>
        <p:spPr/>
        <p:txBody>
          <a:bodyPr/>
          <a:lstStyle/>
          <a:p>
            <a:fld id="{29FFAF48-F87A-4392-A50B-41E5DA71171D}" type="slidenum">
              <a:rPr lang="en-US" smtClean="0"/>
              <a:t>24</a:t>
            </a:fld>
            <a:endParaRPr lang="en-US"/>
          </a:p>
        </p:txBody>
      </p:sp>
    </p:spTree>
    <p:extLst>
      <p:ext uri="{BB962C8B-B14F-4D97-AF65-F5344CB8AC3E}">
        <p14:creationId xmlns:p14="http://schemas.microsoft.com/office/powerpoint/2010/main" val="906817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a:t>
            </a:r>
            <a:r>
              <a:rPr lang="en-US" sz="1200" b="0" i="1" u="none" strike="noStrike" kern="1200" dirty="0">
                <a:solidFill>
                  <a:schemeClr val="tx1"/>
                </a:solidFill>
                <a:effectLst/>
                <a:latin typeface="+mn-lt"/>
                <a:ea typeface="+mn-ea"/>
                <a:cs typeface="+mn-cs"/>
              </a:rPr>
              <a:t> Time Capsules</a:t>
            </a:r>
            <a:r>
              <a:rPr lang="en-US" sz="1200" b="0" i="0" u="none" strike="noStrike" kern="1200" dirty="0">
                <a:solidFill>
                  <a:schemeClr val="tx1"/>
                </a:solidFill>
                <a:effectLst/>
                <a:latin typeface="+mn-lt"/>
                <a:ea typeface="+mn-ea"/>
                <a:cs typeface="+mn-cs"/>
              </a:rPr>
              <a:t> is Warhol’s largest collecting project. He saved source material for his work and an enormous record of his daily life. Warhol started his </a:t>
            </a:r>
            <a:r>
              <a:rPr lang="en-US" sz="1200" b="0" i="1" u="none" strike="noStrike" kern="1200" dirty="0">
                <a:solidFill>
                  <a:schemeClr val="tx1"/>
                </a:solidFill>
                <a:effectLst/>
                <a:latin typeface="+mn-lt"/>
                <a:ea typeface="+mn-ea"/>
                <a:cs typeface="+mn-cs"/>
              </a:rPr>
              <a:t>Time Capsules</a:t>
            </a:r>
            <a:r>
              <a:rPr lang="en-US" sz="1200" b="0" i="0" u="none" strike="noStrike" kern="1200" dirty="0">
                <a:solidFill>
                  <a:schemeClr val="tx1"/>
                </a:solidFill>
                <a:effectLst/>
                <a:latin typeface="+mn-lt"/>
                <a:ea typeface="+mn-ea"/>
                <a:cs typeface="+mn-cs"/>
              </a:rPr>
              <a:t> in 1974 after relocating his studio. He recognized that cardboard boxes used in the move were an efficient method for dealing with all of his stuff. Warhol selected items from the daily flood of correspondence, magazines, newspapers, gifts, photographs, business records, and material that passed through his hands to put in an open cardboard box by his desk. Once the box was full, he sealed it with tape, marked it with a date and/or title, and put it in his archive.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masse, this material provides a unique view into Warhol’s private world, as well as a broad cultural backdrop illustrating the social and artistic scene during his lifetime. From the early 1970s, until his death in 1987, Warhol created 610 </a:t>
            </a:r>
            <a:r>
              <a:rPr lang="en-US" sz="1200" b="0" i="1" u="none" strike="noStrike" kern="1200" dirty="0">
                <a:solidFill>
                  <a:schemeClr val="tx1"/>
                </a:solidFill>
                <a:effectLst/>
                <a:latin typeface="+mn-lt"/>
                <a:ea typeface="+mn-ea"/>
                <a:cs typeface="+mn-cs"/>
              </a:rPr>
              <a:t>Time Capsules</a:t>
            </a:r>
            <a:r>
              <a:rPr lang="en-US" sz="1200" b="0" i="0" u="none" strike="noStrike" kern="1200" dirty="0">
                <a:solidFill>
                  <a:schemeClr val="tx1"/>
                </a:solidFill>
                <a:effectLst/>
                <a:latin typeface="+mn-lt"/>
                <a:ea typeface="+mn-ea"/>
                <a:cs typeface="+mn-cs"/>
              </a:rPr>
              <a:t>. Warhol’s </a:t>
            </a:r>
            <a:r>
              <a:rPr lang="en-US" sz="1200" b="0" i="1" u="none" strike="noStrike" kern="1200" dirty="0">
                <a:solidFill>
                  <a:schemeClr val="tx1"/>
                </a:solidFill>
                <a:effectLst/>
                <a:latin typeface="+mn-lt"/>
                <a:ea typeface="+mn-ea"/>
                <a:cs typeface="+mn-cs"/>
              </a:rPr>
              <a:t>Time Capsule</a:t>
            </a:r>
            <a:r>
              <a:rPr lang="en-US" sz="1200" b="0" i="0" u="none" strike="noStrike" kern="1200" dirty="0">
                <a:solidFill>
                  <a:schemeClr val="tx1"/>
                </a:solidFill>
                <a:effectLst/>
                <a:latin typeface="+mn-lt"/>
                <a:ea typeface="+mn-ea"/>
                <a:cs typeface="+mn-cs"/>
              </a:rPr>
              <a:t>s were almost completely unknown until his death. Although various studio assistants frequently handled the boxes over the years, few people recognized the enormous mass of material as anything other than “Andy’s stuff.” When The Andy Warhol Museum opened in 1994, the </a:t>
            </a:r>
            <a:r>
              <a:rPr lang="en-US" sz="1200" b="0" i="1" u="none" strike="noStrike" kern="1200" dirty="0">
                <a:solidFill>
                  <a:schemeClr val="tx1"/>
                </a:solidFill>
                <a:effectLst/>
                <a:latin typeface="+mn-lt"/>
                <a:ea typeface="+mn-ea"/>
                <a:cs typeface="+mn-cs"/>
              </a:rPr>
              <a:t>Time Capsules</a:t>
            </a:r>
            <a:r>
              <a:rPr lang="en-US" sz="1200" b="0" i="0" u="none" strike="noStrike" kern="1200" dirty="0">
                <a:solidFill>
                  <a:schemeClr val="tx1"/>
                </a:solidFill>
                <a:effectLst/>
                <a:latin typeface="+mn-lt"/>
                <a:ea typeface="+mn-ea"/>
                <a:cs typeface="+mn-cs"/>
              </a:rPr>
              <a:t> became accessible to curators, scholars, and the general public, revealing new and important information about Warhol’s life and expanding the public’s understanding of his work and practice.</a:t>
            </a:r>
            <a:endParaRPr lang="en-US" b="0" dirty="0">
              <a:effectLst/>
            </a:endParaRPr>
          </a:p>
        </p:txBody>
      </p:sp>
      <p:sp>
        <p:nvSpPr>
          <p:cNvPr id="4" name="Slide Number Placeholder 3"/>
          <p:cNvSpPr>
            <a:spLocks noGrp="1"/>
          </p:cNvSpPr>
          <p:nvPr>
            <p:ph type="sldNum" sz="quarter" idx="10"/>
          </p:nvPr>
        </p:nvSpPr>
        <p:spPr/>
        <p:txBody>
          <a:bodyPr/>
          <a:lstStyle/>
          <a:p>
            <a:fld id="{29FFAF48-F87A-4392-A50B-41E5DA71171D}" type="slidenum">
              <a:rPr lang="en-US" smtClean="0"/>
              <a:t>25</a:t>
            </a:fld>
            <a:endParaRPr lang="en-US"/>
          </a:p>
        </p:txBody>
      </p:sp>
    </p:spTree>
    <p:extLst>
      <p:ext uri="{BB962C8B-B14F-4D97-AF65-F5344CB8AC3E}">
        <p14:creationId xmlns:p14="http://schemas.microsoft.com/office/powerpoint/2010/main" val="1953487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a:t>
            </a:r>
          </a:p>
          <a:p>
            <a:endParaRPr lang="en-US" dirty="0"/>
          </a:p>
          <a:p>
            <a:r>
              <a:rPr lang="en-US" sz="1200" u="sng" dirty="0"/>
              <a:t>Jean-Michel Basquiat, Andy Warhol, </a:t>
            </a:r>
            <a:r>
              <a:rPr lang="en-US" sz="1200" i="1" u="sng" dirty="0"/>
              <a:t>Collaboration</a:t>
            </a:r>
            <a:r>
              <a:rPr lang="en-US" sz="1200" u="sng" dirty="0"/>
              <a:t>, 1984-1985</a:t>
            </a:r>
            <a:endParaRPr lang="en-US" u="sng" dirty="0"/>
          </a:p>
          <a:p>
            <a:pPr>
              <a:lnSpc>
                <a:spcPct val="80000"/>
              </a:lnSpc>
            </a:pPr>
            <a:r>
              <a:rPr lang="en-US" altLang="en-US" sz="1200" dirty="0">
                <a:latin typeface="Times New Roman" panose="02020603050405020304" pitchFamily="18" charset="0"/>
              </a:rPr>
              <a:t>Basquiat was a graffiti artist who mixed words, symbols, and images from pop culture. He also combined mediums such as drawing, painting, and collage. Warhol used an opaque projector to trace corporate logos, newspaper text, and advertisements onto canvas.</a:t>
            </a:r>
            <a:r>
              <a:rPr lang="en-US" altLang="en-US" sz="1200" baseline="0" dirty="0">
                <a:latin typeface="Times New Roman" panose="02020603050405020304" pitchFamily="18" charset="0"/>
              </a:rPr>
              <a:t> </a:t>
            </a:r>
            <a:r>
              <a:rPr lang="en-US" altLang="en-US" sz="1200" dirty="0">
                <a:latin typeface="Times New Roman" panose="02020603050405020304" pitchFamily="18" charset="0"/>
              </a:rPr>
              <a:t>Basquiat would then paint onto these canvases using his freehand style of graffiti in between Warhol’s areas. Both artists’ styles are evident; Basquiat’s is gestural and expressive, while Warhol’s is more organized and slick.  </a:t>
            </a:r>
          </a:p>
          <a:p>
            <a:r>
              <a:rPr lang="en-US" dirty="0"/>
              <a:t>Warhol credited Basquiat with getting him to pick up a paintbrush again after twenty years of </a:t>
            </a:r>
            <a:r>
              <a:rPr lang="en-US" dirty="0" err="1"/>
              <a:t>silkscreening</a:t>
            </a:r>
            <a:r>
              <a:rPr lang="en-US" dirty="0"/>
              <a:t>.</a:t>
            </a:r>
          </a:p>
          <a:p>
            <a:endParaRPr lang="en-US" dirty="0"/>
          </a:p>
          <a:p>
            <a:r>
              <a:rPr lang="en-US" u="sng" dirty="0"/>
              <a:t>Warhol’s digital art and the Amiga computer: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Watch</a:t>
            </a:r>
            <a:r>
              <a:rPr lang="en-US" sz="1200" b="0" kern="1200" baseline="0" dirty="0">
                <a:solidFill>
                  <a:schemeClr val="tx1"/>
                </a:solidFill>
                <a:effectLst/>
                <a:latin typeface="+mn-lt"/>
                <a:ea typeface="+mn-ea"/>
                <a:cs typeface="+mn-cs"/>
              </a:rPr>
              <a:t> an eighteen</a:t>
            </a:r>
            <a:r>
              <a:rPr lang="en-US" sz="1200" b="0" kern="1200" dirty="0">
                <a:solidFill>
                  <a:schemeClr val="tx1"/>
                </a:solidFill>
                <a:effectLst/>
                <a:latin typeface="+mn-lt"/>
                <a:ea typeface="+mn-ea"/>
                <a:cs typeface="+mn-cs"/>
              </a:rPr>
              <a:t>-minute documentary produced by Carnegie Museum of Art </a:t>
            </a:r>
            <a:r>
              <a:rPr lang="en-US" sz="1200" b="0" i="0" kern="1200" dirty="0">
                <a:solidFill>
                  <a:schemeClr val="tx1"/>
                </a:solidFill>
                <a:effectLst/>
                <a:latin typeface="+mn-lt"/>
                <a:ea typeface="+mn-ea"/>
                <a:cs typeface="+mn-cs"/>
              </a:rPr>
              <a:t>in</a:t>
            </a:r>
            <a:r>
              <a:rPr lang="en-US" sz="1200" b="0" i="0" kern="1200" baseline="0" dirty="0">
                <a:solidFill>
                  <a:schemeClr val="tx1"/>
                </a:solidFill>
                <a:effectLst/>
                <a:latin typeface="+mn-lt"/>
                <a:ea typeface="+mn-ea"/>
                <a:cs typeface="+mn-cs"/>
              </a:rPr>
              <a:t> which</a:t>
            </a:r>
            <a:r>
              <a:rPr lang="en-US" sz="1200" b="0" i="0" kern="1200" dirty="0">
                <a:solidFill>
                  <a:schemeClr val="tx1"/>
                </a:solidFill>
                <a:effectLst/>
                <a:latin typeface="+mn-lt"/>
                <a:ea typeface="+mn-ea"/>
                <a:cs typeface="+mn-cs"/>
              </a:rPr>
              <a:t> a team of computer scientists, archivists, artists, and curators teamed up to unearth Warhol’s lost digital works</a:t>
            </a:r>
            <a:r>
              <a:rPr lang="en-US" sz="1200" b="0" kern="1200" dirty="0">
                <a:solidFill>
                  <a:schemeClr val="tx1"/>
                </a:solidFill>
                <a:effectLst/>
                <a:latin typeface="+mn-lt"/>
                <a:ea typeface="+mn-ea"/>
                <a:cs typeface="+mn-cs"/>
              </a:rPr>
              <a:t> as well as a 2-minute clip of Warhol’s involvement in the Amiga launch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kern="1200" dirty="0">
                <a:solidFill>
                  <a:schemeClr val="tx1"/>
                </a:solidFill>
                <a:effectLst/>
                <a:latin typeface="+mn-lt"/>
                <a:ea typeface="+mn-ea"/>
                <a:cs typeface="+mn-cs"/>
                <a:hlinkClick r:id="rId3"/>
              </a:rPr>
              <a:t>https://vimeo.com/92583299</a:t>
            </a:r>
            <a:r>
              <a:rPr lang="en-US"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kern="1200" dirty="0">
                <a:solidFill>
                  <a:schemeClr val="tx1"/>
                </a:solidFill>
                <a:effectLst/>
                <a:latin typeface="+mn-lt"/>
                <a:ea typeface="+mn-ea"/>
                <a:cs typeface="+mn-cs"/>
                <a:hlinkClick r:id="rId4"/>
              </a:rPr>
              <a:t>https://www.youtube.com/watch?v=ISvbsZEM1Ww</a:t>
            </a:r>
            <a:r>
              <a:rPr lang="en-US" sz="1200" b="0" kern="1200" dirty="0">
                <a:solidFill>
                  <a:schemeClr val="tx1"/>
                </a:solidFill>
                <a:effectLst/>
                <a:latin typeface="+mn-lt"/>
                <a:ea typeface="+mn-ea"/>
                <a:cs typeface="+mn-cs"/>
              </a:rPr>
              <a:t> </a:t>
            </a:r>
          </a:p>
          <a:p>
            <a:endParaRPr lang="en-US" dirty="0"/>
          </a:p>
          <a:p>
            <a:r>
              <a:rPr lang="en-US" dirty="0"/>
              <a:t> </a:t>
            </a:r>
          </a:p>
        </p:txBody>
      </p:sp>
      <p:sp>
        <p:nvSpPr>
          <p:cNvPr id="4" name="Slide Number Placeholder 3"/>
          <p:cNvSpPr>
            <a:spLocks noGrp="1"/>
          </p:cNvSpPr>
          <p:nvPr>
            <p:ph type="sldNum" sz="quarter" idx="10"/>
          </p:nvPr>
        </p:nvSpPr>
        <p:spPr/>
        <p:txBody>
          <a:bodyPr/>
          <a:lstStyle/>
          <a:p>
            <a:fld id="{29FFAF48-F87A-4392-A50B-41E5DA71171D}" type="slidenum">
              <a:rPr lang="en-US" smtClean="0"/>
              <a:t>26</a:t>
            </a:fld>
            <a:endParaRPr lang="en-US"/>
          </a:p>
        </p:txBody>
      </p:sp>
    </p:spTree>
    <p:extLst>
      <p:ext uri="{BB962C8B-B14F-4D97-AF65-F5344CB8AC3E}">
        <p14:creationId xmlns:p14="http://schemas.microsoft.com/office/powerpoint/2010/main" val="3213676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27</a:t>
            </a:fld>
            <a:endParaRPr lang="en-US"/>
          </a:p>
        </p:txBody>
      </p:sp>
    </p:spTree>
    <p:extLst>
      <p:ext uri="{BB962C8B-B14F-4D97-AF65-F5344CB8AC3E}">
        <p14:creationId xmlns:p14="http://schemas.microsoft.com/office/powerpoint/2010/main" val="115088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28</a:t>
            </a:fld>
            <a:endParaRPr lang="en-US"/>
          </a:p>
        </p:txBody>
      </p:sp>
    </p:spTree>
    <p:extLst>
      <p:ext uri="{BB962C8B-B14F-4D97-AF65-F5344CB8AC3E}">
        <p14:creationId xmlns:p14="http://schemas.microsoft.com/office/powerpoint/2010/main" val="3899393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a:t>
            </a:r>
          </a:p>
          <a:p>
            <a:endParaRPr lang="en-US" dirty="0"/>
          </a:p>
          <a:p>
            <a:r>
              <a:rPr lang="en-US" sz="1200" b="0" i="0" kern="1200" dirty="0">
                <a:solidFill>
                  <a:schemeClr val="tx1"/>
                </a:solidFill>
                <a:effectLst/>
                <a:latin typeface="+mn-lt"/>
                <a:ea typeface="+mn-ea"/>
                <a:cs typeface="+mn-cs"/>
              </a:rPr>
              <a:t>Warhol’s grave site is viewable twenty-four hours a day, seven days a week through the collaborative project between The Warhol and </a:t>
            </a:r>
            <a:r>
              <a:rPr lang="en-US" sz="1200" b="0" i="0" u="none" strike="noStrike" kern="1200" dirty="0">
                <a:solidFill>
                  <a:schemeClr val="tx1"/>
                </a:solidFill>
                <a:effectLst/>
                <a:latin typeface="+mn-lt"/>
                <a:ea typeface="+mn-ea"/>
                <a:cs typeface="+mn-cs"/>
                <a:hlinkClick r:id="rId3"/>
              </a:rPr>
              <a:t>EarthCam</a:t>
            </a:r>
            <a:r>
              <a:rPr lang="en-US" sz="1200" b="0" i="0" kern="1200" dirty="0">
                <a:solidFill>
                  <a:schemeClr val="tx1"/>
                </a:solidFill>
                <a:effectLst/>
                <a:latin typeface="+mn-lt"/>
                <a:ea typeface="+mn-ea"/>
                <a:cs typeface="+mn-cs"/>
              </a:rPr>
              <a:t> that we call </a:t>
            </a:r>
            <a:r>
              <a:rPr lang="en-US" sz="1200" b="0" i="1" kern="1200" dirty="0">
                <a:solidFill>
                  <a:schemeClr val="tx1"/>
                </a:solidFill>
                <a:effectLst/>
                <a:latin typeface="+mn-lt"/>
                <a:ea typeface="+mn-ea"/>
                <a:cs typeface="+mn-cs"/>
              </a:rPr>
              <a:t>Figment</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www.warhol.org</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andy</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warhols</a:t>
            </a:r>
            <a:r>
              <a:rPr lang="en-US" sz="1200" b="0" i="0" kern="1200" dirty="0">
                <a:solidFill>
                  <a:schemeClr val="tx1"/>
                </a:solidFill>
                <a:effectLst/>
                <a:latin typeface="+mn-lt"/>
                <a:ea typeface="+mn-ea"/>
                <a:cs typeface="+mn-cs"/>
              </a:rPr>
              <a:t>-life/figment/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Warhol’s funeral took place on February 27, 1987, at Holy Ghost Byzantine Catholic Church in Pittsburgh. Warhol is buried alongside his parents, Julia and Andrej Warhola, at St. John the Baptist Byzantine Catholic Cemetery. It is owned and operated by St. John the Baptist Church in Pittsburgh, a sister parish of St. John Chrysostom Byzantine Catholic Church, Warhol’s childhood church. EarthCam also has a </a:t>
            </a:r>
            <a:r>
              <a:rPr lang="en-US" sz="1200" b="0" i="0" u="none" strike="noStrike" kern="1200" dirty="0">
                <a:solidFill>
                  <a:schemeClr val="tx1"/>
                </a:solidFill>
                <a:effectLst/>
                <a:latin typeface="+mn-lt"/>
                <a:ea typeface="+mn-ea"/>
                <a:cs typeface="+mn-cs"/>
                <a:hlinkClick r:id="rId4"/>
              </a:rPr>
              <a:t>live webcam</a:t>
            </a:r>
            <a:r>
              <a:rPr lang="en-US" sz="1200" b="0" i="0" kern="1200" dirty="0">
                <a:solidFill>
                  <a:schemeClr val="tx1"/>
                </a:solidFill>
                <a:effectLst/>
                <a:latin typeface="+mn-lt"/>
                <a:ea typeface="+mn-ea"/>
                <a:cs typeface="+mn-cs"/>
              </a:rPr>
              <a:t> inside this church.</a:t>
            </a:r>
          </a:p>
          <a:p>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29</a:t>
            </a:fld>
            <a:endParaRPr lang="en-US"/>
          </a:p>
        </p:txBody>
      </p:sp>
    </p:spTree>
    <p:extLst>
      <p:ext uri="{BB962C8B-B14F-4D97-AF65-F5344CB8AC3E}">
        <p14:creationId xmlns:p14="http://schemas.microsoft.com/office/powerpoint/2010/main" val="414488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30</a:t>
            </a:fld>
            <a:endParaRPr lang="en-US"/>
          </a:p>
        </p:txBody>
      </p:sp>
    </p:spTree>
    <p:extLst>
      <p:ext uri="{BB962C8B-B14F-4D97-AF65-F5344CB8AC3E}">
        <p14:creationId xmlns:p14="http://schemas.microsoft.com/office/powerpoint/2010/main" val="346439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4</a:t>
            </a:fld>
            <a:endParaRPr lang="en-US"/>
          </a:p>
        </p:txBody>
      </p:sp>
    </p:spTree>
    <p:extLst>
      <p:ext uri="{BB962C8B-B14F-4D97-AF65-F5344CB8AC3E}">
        <p14:creationId xmlns:p14="http://schemas.microsoft.com/office/powerpoint/2010/main" val="357182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a:t>
            </a:r>
          </a:p>
          <a:p>
            <a:endParaRPr lang="en-US" dirty="0"/>
          </a:p>
          <a:p>
            <a:r>
              <a:rPr lang="en-US" sz="1200" b="0" i="0" u="sng" kern="1200" dirty="0">
                <a:solidFill>
                  <a:schemeClr val="tx1"/>
                </a:solidFill>
                <a:effectLst/>
                <a:latin typeface="+mn-lt"/>
                <a:ea typeface="+mn-ea"/>
                <a:cs typeface="+mn-cs"/>
              </a:rPr>
              <a:t>Warhol &amp; iconography:</a:t>
            </a:r>
          </a:p>
          <a:p>
            <a:pPr marL="171450" indent="-171450">
              <a:spcBef>
                <a:spcPts val="413"/>
              </a:spcBef>
              <a:buClr>
                <a:srgbClr val="000000"/>
              </a:buClr>
              <a:buSzPct val="125000"/>
              <a:buFont typeface="Arial" panose="020B0604020202020204" pitchFamily="34" charset="0"/>
              <a:buChar char="•"/>
            </a:pPr>
            <a:r>
              <a:rPr lang="en-US" altLang="en-US" sz="1200" dirty="0">
                <a:solidFill>
                  <a:srgbClr val="000000"/>
                </a:solidFill>
                <a:latin typeface="Arial" panose="020B0604020202020204" pitchFamily="34" charset="0"/>
                <a:cs typeface="Arial" panose="020B0604020202020204" pitchFamily="34" charset="0"/>
                <a:sym typeface="Arial" panose="020B0604020202020204" pitchFamily="34" charset="0"/>
              </a:rPr>
              <a:t>Christian Iconography was present in Warhol’s life from a very early age. As the son of </a:t>
            </a:r>
            <a:r>
              <a:rPr lang="en-US" altLang="en-US" sz="1200" dirty="0" err="1">
                <a:solidFill>
                  <a:srgbClr val="000000"/>
                </a:solidFill>
                <a:latin typeface="Arial" panose="020B0604020202020204" pitchFamily="34" charset="0"/>
                <a:cs typeface="Arial" panose="020B0604020202020204" pitchFamily="34" charset="0"/>
                <a:sym typeface="Arial" panose="020B0604020202020204" pitchFamily="34" charset="0"/>
              </a:rPr>
              <a:t>Carpatho-Rusyn</a:t>
            </a:r>
            <a:r>
              <a:rPr lang="en-US" altLang="en-US" sz="1200" dirty="0">
                <a:solidFill>
                  <a:srgbClr val="000000"/>
                </a:solidFill>
                <a:latin typeface="Arial" panose="020B0604020202020204" pitchFamily="34" charset="0"/>
                <a:cs typeface="Arial" panose="020B0604020202020204" pitchFamily="34" charset="0"/>
                <a:sym typeface="Arial" panose="020B0604020202020204" pitchFamily="34" charset="0"/>
              </a:rPr>
              <a:t> immigrants, Warhol observed the ancient Eastern</a:t>
            </a:r>
            <a:r>
              <a:rPr lang="en-US" altLang="en-US" sz="1200" baseline="0" dirty="0">
                <a:solidFill>
                  <a:srgbClr val="000000"/>
                </a:solidFill>
                <a:latin typeface="Arial" panose="020B0604020202020204" pitchFamily="34" charset="0"/>
                <a:cs typeface="Arial" panose="020B0604020202020204" pitchFamily="34" charset="0"/>
                <a:sym typeface="Arial" panose="020B0604020202020204" pitchFamily="34" charset="0"/>
              </a:rPr>
              <a:t> Orthodox </a:t>
            </a:r>
            <a:r>
              <a:rPr lang="en-US" altLang="en-US" sz="1200" dirty="0">
                <a:solidFill>
                  <a:srgbClr val="000000"/>
                </a:solidFill>
                <a:latin typeface="Arial" panose="020B0604020202020204" pitchFamily="34" charset="0"/>
                <a:cs typeface="Arial" panose="020B0604020202020204" pitchFamily="34" charset="0"/>
                <a:sym typeface="Arial" panose="020B0604020202020204" pitchFamily="34" charset="0"/>
              </a:rPr>
              <a:t>or Byzantine calendar, which set them apart from their Roman Catholic neighbors.</a:t>
            </a:r>
          </a:p>
          <a:p>
            <a:pPr marL="171450" marR="0" lvl="0" indent="-171450" algn="l" defTabSz="914400" rtl="0" eaLnBrk="1" fontAlgn="auto" latinLnBrk="0" hangingPunct="1">
              <a:lnSpc>
                <a:spcPct val="100000"/>
              </a:lnSpc>
              <a:spcBef>
                <a:spcPts val="413"/>
              </a:spcBef>
              <a:spcAft>
                <a:spcPts val="0"/>
              </a:spcAft>
              <a:buClr>
                <a:srgbClr val="000000"/>
              </a:buClr>
              <a:buSzPct val="125000"/>
              <a:buFont typeface="Arial" panose="020B0604020202020204" pitchFamily="34" charset="0"/>
              <a:buChar char="•"/>
              <a:tabLst/>
              <a:defRPr/>
            </a:pPr>
            <a:r>
              <a:rPr lang="en-US" sz="1200" b="0" i="0" kern="1200" dirty="0">
                <a:solidFill>
                  <a:schemeClr val="tx1"/>
                </a:solidFill>
                <a:effectLst/>
                <a:latin typeface="+mn-lt"/>
                <a:ea typeface="+mn-ea"/>
                <a:cs typeface="+mn-cs"/>
              </a:rPr>
              <a:t>In Eastern Christianity an iconostasis is a wall of icons and religious paintings, separating the nave from the sanctuary in a church.</a:t>
            </a:r>
            <a:endParaRPr lang="en-US" altLang="en-US" sz="12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171450" indent="-171450">
              <a:spcBef>
                <a:spcPts val="413"/>
              </a:spcBef>
              <a:buClr>
                <a:srgbClr val="000000"/>
              </a:buClr>
              <a:buSzPct val="125000"/>
              <a:buFont typeface="Arial" panose="020B0604020202020204" pitchFamily="34" charset="0"/>
              <a:buChar char="•"/>
            </a:pPr>
            <a:r>
              <a:rPr lang="en-US" altLang="en-US" sz="1200" u="none" dirty="0">
                <a:solidFill>
                  <a:srgbClr val="000000"/>
                </a:solidFill>
                <a:latin typeface="Arial" panose="020B0604020202020204" pitchFamily="34" charset="0"/>
                <a:cs typeface="Arial" panose="020B0604020202020204" pitchFamily="34" charset="0"/>
                <a:sym typeface="Arial" panose="020B0604020202020204" pitchFamily="34" charset="0"/>
              </a:rPr>
              <a:t>This</a:t>
            </a:r>
            <a:r>
              <a:rPr lang="en-US" altLang="en-US" sz="1200" u="none" baseline="0" dirty="0">
                <a:solidFill>
                  <a:srgbClr val="000000"/>
                </a:solidFill>
                <a:latin typeface="Arial" panose="020B0604020202020204" pitchFamily="34" charset="0"/>
                <a:cs typeface="Arial" panose="020B0604020202020204" pitchFamily="34" charset="0"/>
                <a:sym typeface="Arial" panose="020B0604020202020204" pitchFamily="34" charset="0"/>
              </a:rPr>
              <a:t> c</a:t>
            </a:r>
            <a:r>
              <a:rPr lang="en-US" altLang="en-US" sz="1200" u="none" dirty="0">
                <a:solidFill>
                  <a:srgbClr val="000000"/>
                </a:solidFill>
                <a:latin typeface="Arial" panose="020B0604020202020204" pitchFamily="34" charset="0"/>
                <a:cs typeface="Arial" panose="020B0604020202020204" pitchFamily="34" charset="0"/>
                <a:sym typeface="Arial" panose="020B0604020202020204" pitchFamily="34" charset="0"/>
              </a:rPr>
              <a:t>olorful </a:t>
            </a:r>
            <a:r>
              <a:rPr lang="en-US" altLang="en-US" sz="1200" i="0" u="none" dirty="0">
                <a:solidFill>
                  <a:srgbClr val="000000"/>
                </a:solidFill>
                <a:latin typeface="Arial" panose="020B0604020202020204" pitchFamily="34" charset="0"/>
                <a:cs typeface="Arial" panose="020B0604020202020204" pitchFamily="34" charset="0"/>
                <a:sym typeface="Arial" panose="020B0604020202020204" pitchFamily="34" charset="0"/>
              </a:rPr>
              <a:t>iconostasis screen </a:t>
            </a:r>
            <a:r>
              <a:rPr lang="en-US" altLang="en-US" sz="1200" dirty="0">
                <a:solidFill>
                  <a:srgbClr val="000000"/>
                </a:solidFill>
                <a:latin typeface="Arial" panose="020B0604020202020204" pitchFamily="34" charset="0"/>
                <a:cs typeface="Arial" panose="020B0604020202020204" pitchFamily="34" charset="0"/>
                <a:sym typeface="Arial" panose="020B0604020202020204" pitchFamily="34" charset="0"/>
              </a:rPr>
              <a:t>with multiple </a:t>
            </a:r>
            <a:r>
              <a:rPr lang="en-US" altLang="en-US" sz="1200" u="none" dirty="0">
                <a:solidFill>
                  <a:srgbClr val="000000"/>
                </a:solidFill>
                <a:latin typeface="Arial" panose="020B0604020202020204" pitchFamily="34" charset="0"/>
                <a:cs typeface="Arial" panose="020B0604020202020204" pitchFamily="34" charset="0"/>
                <a:sym typeface="Arial" panose="020B0604020202020204" pitchFamily="34" charset="0"/>
              </a:rPr>
              <a:t>devotional images, </a:t>
            </a:r>
            <a:r>
              <a:rPr lang="en-US" altLang="en-US" sz="1200" dirty="0">
                <a:solidFill>
                  <a:srgbClr val="000000"/>
                </a:solidFill>
                <a:latin typeface="Arial" panose="020B0604020202020204" pitchFamily="34" charset="0"/>
                <a:cs typeface="Arial" panose="020B0604020202020204" pitchFamily="34" charset="0"/>
                <a:sym typeface="Arial" panose="020B0604020202020204" pitchFamily="34" charset="0"/>
              </a:rPr>
              <a:t>along with the pomp and glitter of the processionals and the repetition of prayers and petitions, could have influenced Warhol’s obsessive reproduction and mass production of iconic/popular images</a:t>
            </a:r>
            <a:r>
              <a:rPr lang="en-US" altLang="en-US" sz="1200" baseline="0" dirty="0">
                <a:solidFill>
                  <a:srgbClr val="000000"/>
                </a:solidFill>
                <a:latin typeface="Arial" panose="020B0604020202020204" pitchFamily="34" charset="0"/>
                <a:cs typeface="Arial" panose="020B0604020202020204" pitchFamily="34" charset="0"/>
                <a:sym typeface="Arial" panose="020B0604020202020204" pitchFamily="34" charset="0"/>
              </a:rPr>
              <a:t> later in life.</a:t>
            </a:r>
            <a:endParaRPr lang="en-US" altLang="en-US" sz="12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13"/>
              </a:spcBef>
            </a:pPr>
            <a:endParaRPr lang="en-US" altLang="en-US" sz="1200" dirty="0">
              <a:solidFill>
                <a:srgbClr val="000000"/>
              </a:solidFill>
              <a:latin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0"/>
          </p:nvPr>
        </p:nvSpPr>
        <p:spPr/>
        <p:txBody>
          <a:bodyPr/>
          <a:lstStyle/>
          <a:p>
            <a:fld id="{29FFAF48-F87A-4392-A50B-41E5DA71171D}" type="slidenum">
              <a:rPr lang="en-US" smtClean="0"/>
              <a:t>5</a:t>
            </a:fld>
            <a:endParaRPr lang="en-US"/>
          </a:p>
        </p:txBody>
      </p:sp>
    </p:spTree>
    <p:extLst>
      <p:ext uri="{BB962C8B-B14F-4D97-AF65-F5344CB8AC3E}">
        <p14:creationId xmlns:p14="http://schemas.microsoft.com/office/powerpoint/2010/main" val="3583162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a:t>
            </a:r>
          </a:p>
          <a:p>
            <a:endParaRPr lang="en-US" dirty="0"/>
          </a:p>
          <a:p>
            <a:r>
              <a:rPr lang="en-US" u="sng" dirty="0"/>
              <a:t>Andy </a:t>
            </a:r>
            <a:r>
              <a:rPr lang="en-US" u="sng" dirty="0" err="1"/>
              <a:t>Warhola's</a:t>
            </a:r>
            <a:r>
              <a:rPr lang="en-US" u="sng" dirty="0"/>
              <a:t> childhood movie star scrapbook, ca. 1938–42</a:t>
            </a:r>
          </a:p>
          <a:p>
            <a:r>
              <a:rPr lang="en-US" dirty="0"/>
              <a:t>As a child, Warhol wrote to Hollywood studios for fan photos and enjoyed movie magazines, surrounding himself with celebrity images. This practice continued throughout his life, and he eventually accumulated a profusion of photographs, movie posters, and other memorabilia.</a:t>
            </a:r>
          </a:p>
          <a:p>
            <a:endParaRPr lang="en-US" dirty="0"/>
          </a:p>
          <a:p>
            <a:r>
              <a:rPr lang="en-US" dirty="0"/>
              <a:t>Warhol’s interest in celebrity and Hollywood stars was ignited while attending cinemas with his older brothers in gritty, industrial 1930s Pittsburgh. He reveled in the glamorous actors, elegant costumes, and sophisticated settings of movies from Hollywood’s golden era.</a:t>
            </a:r>
          </a:p>
          <a:p>
            <a:endParaRPr lang="en-US" dirty="0"/>
          </a:p>
          <a:p>
            <a:r>
              <a:rPr lang="en-US" u="sng" dirty="0"/>
              <a:t>The Great Depression of the 1930s</a:t>
            </a:r>
          </a:p>
          <a:p>
            <a:pPr marL="171450" indent="-171450">
              <a:buFontTx/>
              <a:buChar char="-"/>
            </a:pPr>
            <a:r>
              <a:rPr lang="en-US" sz="1200" b="0" i="0" u="none" kern="1200" dirty="0">
                <a:solidFill>
                  <a:schemeClr val="tx1"/>
                </a:solidFill>
                <a:effectLst/>
                <a:latin typeface="+mn-lt"/>
                <a:ea typeface="+mn-ea"/>
                <a:cs typeface="+mn-cs"/>
              </a:rPr>
              <a:t>The </a:t>
            </a:r>
            <a:r>
              <a:rPr lang="en-US" sz="1200" b="0" i="0" kern="1200" dirty="0">
                <a:solidFill>
                  <a:schemeClr val="tx1"/>
                </a:solidFill>
                <a:effectLst/>
                <a:latin typeface="+mn-lt"/>
                <a:ea typeface="+mn-ea"/>
                <a:cs typeface="+mn-cs"/>
              </a:rPr>
              <a:t>worst economic downturn in US history. It began in 1929 and</a:t>
            </a:r>
            <a:r>
              <a:rPr lang="en-US" sz="1200" b="0" i="0" kern="1200" baseline="0" dirty="0">
                <a:solidFill>
                  <a:schemeClr val="tx1"/>
                </a:solidFill>
                <a:effectLst/>
                <a:latin typeface="+mn-lt"/>
                <a:ea typeface="+mn-ea"/>
                <a:cs typeface="+mn-cs"/>
              </a:rPr>
              <a:t> lasted</a:t>
            </a:r>
            <a:r>
              <a:rPr lang="en-US" sz="1200" b="0" i="0" kern="1200" dirty="0">
                <a:solidFill>
                  <a:schemeClr val="tx1"/>
                </a:solidFill>
                <a:effectLst/>
                <a:latin typeface="+mn-lt"/>
                <a:ea typeface="+mn-ea"/>
                <a:cs typeface="+mn-cs"/>
              </a:rPr>
              <a:t> until</a:t>
            </a:r>
            <a:r>
              <a:rPr lang="en-US" sz="1200" b="0" i="0" kern="1200" baseline="0" dirty="0">
                <a:solidFill>
                  <a:schemeClr val="tx1"/>
                </a:solidFill>
                <a:effectLst/>
                <a:latin typeface="+mn-lt"/>
                <a:ea typeface="+mn-ea"/>
                <a:cs typeface="+mn-cs"/>
              </a:rPr>
              <a:t> 1941 throughout the world</a:t>
            </a:r>
            <a:r>
              <a:rPr lang="en-US" sz="1200" b="0" i="0" kern="1200" dirty="0">
                <a:solidFill>
                  <a:schemeClr val="tx1"/>
                </a:solidFill>
                <a:effectLst/>
                <a:latin typeface="+mn-lt"/>
                <a:ea typeface="+mn-ea"/>
                <a:cs typeface="+mn-cs"/>
              </a:rPr>
              <a:t>.</a:t>
            </a:r>
          </a:p>
          <a:p>
            <a:pPr marL="171450" indent="-171450">
              <a:buFontTx/>
              <a:buChar char="-"/>
            </a:pPr>
            <a:r>
              <a:rPr lang="en-US" sz="1200" b="0" i="0" kern="1200" dirty="0">
                <a:solidFill>
                  <a:schemeClr val="tx1"/>
                </a:solidFill>
                <a:effectLst/>
                <a:latin typeface="+mn-lt"/>
                <a:ea typeface="+mn-ea"/>
                <a:cs typeface="+mn-cs"/>
              </a:rPr>
              <a:t>The stock market crash of October 1929 signaled the beginning of the Great Depression. By 1933, unemployment was at 25 percent and more than 5,000 banks had gone out of business.</a:t>
            </a:r>
          </a:p>
          <a:p>
            <a:pPr marL="171450" indent="-171450">
              <a:buFontTx/>
              <a:buChar char="-"/>
            </a:pPr>
            <a:r>
              <a:rPr lang="en-US" sz="1200" b="0" i="0" u="none" kern="1200" dirty="0">
                <a:solidFill>
                  <a:schemeClr val="tx1"/>
                </a:solidFill>
                <a:effectLst/>
                <a:latin typeface="+mn-lt"/>
                <a:ea typeface="+mn-ea"/>
                <a:cs typeface="+mn-cs"/>
              </a:rPr>
              <a:t>Learn more about Pennsylvania</a:t>
            </a:r>
            <a:r>
              <a:rPr lang="en-US" sz="1200" b="0" i="0" u="none" kern="1200" baseline="0" dirty="0">
                <a:solidFill>
                  <a:schemeClr val="tx1"/>
                </a:solidFill>
                <a:effectLst/>
                <a:latin typeface="+mn-lt"/>
                <a:ea typeface="+mn-ea"/>
                <a:cs typeface="+mn-cs"/>
              </a:rPr>
              <a:t> and the Great Depression here: </a:t>
            </a:r>
            <a:r>
              <a:rPr lang="en-US" sz="1200" b="0" i="0" u="sng" kern="1200" baseline="0" dirty="0">
                <a:solidFill>
                  <a:schemeClr val="tx1"/>
                </a:solidFill>
                <a:effectLst/>
                <a:latin typeface="+mn-lt"/>
                <a:ea typeface="+mn-ea"/>
                <a:cs typeface="+mn-cs"/>
              </a:rPr>
              <a:t>http://explorepahistory.com/story.php?storyId=1-9-1B</a:t>
            </a:r>
            <a:endParaRPr lang="en-US" u="sng" dirty="0"/>
          </a:p>
        </p:txBody>
      </p:sp>
      <p:sp>
        <p:nvSpPr>
          <p:cNvPr id="4" name="Slide Number Placeholder 3"/>
          <p:cNvSpPr>
            <a:spLocks noGrp="1"/>
          </p:cNvSpPr>
          <p:nvPr>
            <p:ph type="sldNum" sz="quarter" idx="10"/>
          </p:nvPr>
        </p:nvSpPr>
        <p:spPr/>
        <p:txBody>
          <a:bodyPr/>
          <a:lstStyle/>
          <a:p>
            <a:fld id="{29FFAF48-F87A-4392-A50B-41E5DA71171D}" type="slidenum">
              <a:rPr lang="en-US" smtClean="0"/>
              <a:t>6</a:t>
            </a:fld>
            <a:endParaRPr lang="en-US"/>
          </a:p>
        </p:txBody>
      </p:sp>
    </p:spTree>
    <p:extLst>
      <p:ext uri="{BB962C8B-B14F-4D97-AF65-F5344CB8AC3E}">
        <p14:creationId xmlns:p14="http://schemas.microsoft.com/office/powerpoint/2010/main" val="2008158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7</a:t>
            </a:fld>
            <a:endParaRPr lang="en-US"/>
          </a:p>
        </p:txBody>
      </p:sp>
    </p:spTree>
    <p:extLst>
      <p:ext uri="{BB962C8B-B14F-4D97-AF65-F5344CB8AC3E}">
        <p14:creationId xmlns:p14="http://schemas.microsoft.com/office/powerpoint/2010/main" val="2012738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8</a:t>
            </a:fld>
            <a:endParaRPr lang="en-US"/>
          </a:p>
        </p:txBody>
      </p:sp>
    </p:spTree>
    <p:extLst>
      <p:ext uri="{BB962C8B-B14F-4D97-AF65-F5344CB8AC3E}">
        <p14:creationId xmlns:p14="http://schemas.microsoft.com/office/powerpoint/2010/main" val="4095138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Additional information:</a:t>
            </a:r>
          </a:p>
          <a:p>
            <a:endParaRPr lang="en-US" u="sng" dirty="0"/>
          </a:p>
          <a:p>
            <a:r>
              <a:rPr lang="en-US" u="sng" dirty="0"/>
              <a:t>Tam </a:t>
            </a:r>
            <a:r>
              <a:rPr lang="en-US" u="sng" dirty="0" err="1"/>
              <a:t>O’Shanter</a:t>
            </a:r>
            <a:r>
              <a:rPr lang="en-US" u="sng" dirty="0"/>
              <a:t>:</a:t>
            </a:r>
          </a:p>
          <a:p>
            <a:r>
              <a:rPr lang="en-US" sz="1200" b="0" i="0" kern="1200" dirty="0">
                <a:solidFill>
                  <a:schemeClr val="tx1"/>
                </a:solidFill>
                <a:effectLst/>
                <a:latin typeface="+mn-lt"/>
                <a:ea typeface="+mn-ea"/>
                <a:cs typeface="+mn-cs"/>
              </a:rPr>
              <a:t>A series of</a:t>
            </a:r>
            <a:r>
              <a:rPr lang="en-US" sz="1200" b="0" i="0" kern="1200" baseline="0" dirty="0">
                <a:solidFill>
                  <a:schemeClr val="tx1"/>
                </a:solidFill>
                <a:effectLst/>
                <a:latin typeface="+mn-lt"/>
                <a:ea typeface="+mn-ea"/>
                <a:cs typeface="+mn-cs"/>
              </a:rPr>
              <a:t> art classes</a:t>
            </a:r>
            <a:r>
              <a:rPr lang="en-US" sz="1200" b="0" i="0" kern="1200" dirty="0">
                <a:solidFill>
                  <a:schemeClr val="tx1"/>
                </a:solidFill>
                <a:effectLst/>
                <a:latin typeface="+mn-lt"/>
                <a:ea typeface="+mn-ea"/>
                <a:cs typeface="+mn-cs"/>
              </a:rPr>
              <a:t> for young people that the Carnegie Museum of Art has been holding since 1929. Artists Mel </a:t>
            </a:r>
            <a:r>
              <a:rPr lang="en-US" sz="1200" b="0" i="0" kern="1200" dirty="0" err="1">
                <a:solidFill>
                  <a:schemeClr val="tx1"/>
                </a:solidFill>
                <a:effectLst/>
                <a:latin typeface="+mn-lt"/>
                <a:ea typeface="+mn-ea"/>
                <a:cs typeface="+mn-cs"/>
              </a:rPr>
              <a:t>Bochner</a:t>
            </a:r>
            <a:r>
              <a:rPr lang="en-US" sz="1200" b="0" i="0" kern="1200" dirty="0">
                <a:solidFill>
                  <a:schemeClr val="tx1"/>
                </a:solidFill>
                <a:effectLst/>
                <a:latin typeface="+mn-lt"/>
                <a:ea typeface="+mn-ea"/>
                <a:cs typeface="+mn-cs"/>
              </a:rPr>
              <a:t>, Kathy Grove, </a:t>
            </a:r>
            <a:r>
              <a:rPr lang="en-US" sz="1200" b="0" i="0" u="none" strike="noStrike" kern="1200" dirty="0">
                <a:solidFill>
                  <a:schemeClr val="tx1"/>
                </a:solidFill>
                <a:effectLst/>
                <a:latin typeface="+mn-lt"/>
                <a:ea typeface="+mn-ea"/>
                <a:cs typeface="+mn-cs"/>
              </a:rPr>
              <a:t>Duane </a:t>
            </a:r>
            <a:r>
              <a:rPr lang="en-US" sz="1200" b="0" i="0" u="none" strike="noStrike" kern="1200" dirty="0" err="1">
                <a:solidFill>
                  <a:schemeClr val="tx1"/>
                </a:solidFill>
                <a:effectLst/>
                <a:latin typeface="+mn-lt"/>
                <a:ea typeface="+mn-ea"/>
                <a:cs typeface="+mn-cs"/>
              </a:rPr>
              <a:t>Michals</a:t>
            </a:r>
            <a:r>
              <a:rPr lang="en-US" sz="1200" b="0" i="0" kern="1200" dirty="0">
                <a:solidFill>
                  <a:schemeClr val="tx1"/>
                </a:solidFill>
                <a:effectLst/>
                <a:latin typeface="+mn-lt"/>
                <a:ea typeface="+mn-ea"/>
                <a:cs typeface="+mn-cs"/>
              </a:rPr>
              <a:t>, Philip Pearlstein, Raymond Saunders, </a:t>
            </a:r>
            <a:r>
              <a:rPr lang="en-US" sz="1200" b="0" i="0" u="none" strike="noStrike" kern="1200" dirty="0">
                <a:solidFill>
                  <a:schemeClr val="tx1"/>
                </a:solidFill>
                <a:effectLst/>
                <a:latin typeface="+mn-lt"/>
                <a:ea typeface="+mn-ea"/>
                <a:cs typeface="+mn-cs"/>
              </a:rPr>
              <a:t>Mozelle Thompson</a:t>
            </a:r>
            <a:r>
              <a:rPr lang="en-US" sz="1200" b="0" i="0" kern="1200" dirty="0">
                <a:solidFill>
                  <a:schemeClr val="tx1"/>
                </a:solidFill>
                <a:effectLst/>
                <a:latin typeface="+mn-lt"/>
                <a:ea typeface="+mn-ea"/>
                <a:cs typeface="+mn-cs"/>
              </a:rPr>
              <a:t>, and actor Jeff Goldblum are but a few alumni of the Tam </a:t>
            </a:r>
            <a:r>
              <a:rPr lang="en-US" sz="1200" b="0" i="0" kern="1200" dirty="0" err="1">
                <a:solidFill>
                  <a:schemeClr val="tx1"/>
                </a:solidFill>
                <a:effectLst/>
                <a:latin typeface="+mn-lt"/>
                <a:ea typeface="+mn-ea"/>
                <a:cs typeface="+mn-cs"/>
              </a:rPr>
              <a:t>O’Shanter</a:t>
            </a:r>
            <a:r>
              <a:rPr lang="en-US" sz="1200" b="0" i="0" kern="1200" dirty="0">
                <a:solidFill>
                  <a:schemeClr val="tx1"/>
                </a:solidFill>
                <a:effectLst/>
                <a:latin typeface="+mn-lt"/>
                <a:ea typeface="+mn-ea"/>
                <a:cs typeface="+mn-cs"/>
              </a:rPr>
              <a:t> art classes for children. A tam </a:t>
            </a:r>
            <a:r>
              <a:rPr lang="en-US" sz="1200" b="0" i="0" kern="1200" dirty="0" err="1">
                <a:solidFill>
                  <a:schemeClr val="tx1"/>
                </a:solidFill>
                <a:effectLst/>
                <a:latin typeface="+mn-lt"/>
                <a:ea typeface="+mn-ea"/>
                <a:cs typeface="+mn-cs"/>
              </a:rPr>
              <a:t>o’shanter</a:t>
            </a:r>
            <a:r>
              <a:rPr lang="en-US" sz="1200" b="0" i="0" kern="1200" dirty="0">
                <a:solidFill>
                  <a:schemeClr val="tx1"/>
                </a:solidFill>
                <a:effectLst/>
                <a:latin typeface="+mn-lt"/>
                <a:ea typeface="+mn-ea"/>
                <a:cs typeface="+mn-cs"/>
              </a:rPr>
              <a:t>, or tam, is a Scottish beret, oft adorned by a pom-pom. It </a:t>
            </a:r>
            <a:r>
              <a:rPr lang="en-US" sz="1200" b="0" i="0" kern="1200">
                <a:solidFill>
                  <a:schemeClr val="tx1"/>
                </a:solidFill>
                <a:effectLst/>
                <a:latin typeface="+mn-lt"/>
                <a:ea typeface="+mn-ea"/>
                <a:cs typeface="+mn-cs"/>
              </a:rPr>
              <a:t>also serves as an </a:t>
            </a:r>
            <a:r>
              <a:rPr lang="en-US" sz="1200" b="0" i="0" kern="1200" dirty="0">
                <a:solidFill>
                  <a:schemeClr val="tx1"/>
                </a:solidFill>
                <a:effectLst/>
                <a:latin typeface="+mn-lt"/>
                <a:ea typeface="+mn-ea"/>
                <a:cs typeface="+mn-cs"/>
              </a:rPr>
              <a:t>emblem of museum founder Andrew Carnegie’s emigrant heritage.</a:t>
            </a:r>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9</a:t>
            </a:fld>
            <a:endParaRPr lang="en-US"/>
          </a:p>
        </p:txBody>
      </p:sp>
    </p:spTree>
    <p:extLst>
      <p:ext uri="{BB962C8B-B14F-4D97-AF65-F5344CB8AC3E}">
        <p14:creationId xmlns:p14="http://schemas.microsoft.com/office/powerpoint/2010/main" val="1842049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FFAF48-F87A-4392-A50B-41E5DA71171D}" type="slidenum">
              <a:rPr lang="en-US" smtClean="0"/>
              <a:t>10</a:t>
            </a:fld>
            <a:endParaRPr lang="en-US"/>
          </a:p>
        </p:txBody>
      </p:sp>
    </p:spTree>
    <p:extLst>
      <p:ext uri="{BB962C8B-B14F-4D97-AF65-F5344CB8AC3E}">
        <p14:creationId xmlns:p14="http://schemas.microsoft.com/office/powerpoint/2010/main" val="565645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6966098" cy="365125"/>
          </a:xfrm>
        </p:spPr>
        <p:txBody>
          <a:bodyPr/>
          <a:lstStyle/>
          <a:p>
            <a:r>
              <a:rPr lang="en-US"/>
              <a:t>© The Andy Warhol Museum, on of the four Carnegie Museums of Pittsburgh. All rights reserved.</a:t>
            </a:r>
            <a:endParaRPr lang="en-US" dirty="0"/>
          </a:p>
        </p:txBody>
      </p:sp>
    </p:spTree>
    <p:extLst>
      <p:ext uri="{BB962C8B-B14F-4D97-AF65-F5344CB8AC3E}">
        <p14:creationId xmlns:p14="http://schemas.microsoft.com/office/powerpoint/2010/main" val="2926353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The Andy Warhol Museum, on of the four Carnegie Museums of Pittsburgh. All rights reserved.</a:t>
            </a:r>
          </a:p>
        </p:txBody>
      </p:sp>
      <p:sp>
        <p:nvSpPr>
          <p:cNvPr id="5" name="Footer Placeholder 4"/>
          <p:cNvSpPr>
            <a:spLocks noGrp="1"/>
          </p:cNvSpPr>
          <p:nvPr>
            <p:ph type="ftr" sz="quarter" idx="11"/>
          </p:nvPr>
        </p:nvSpPr>
        <p:spPr/>
        <p:txBody>
          <a:bodyPr/>
          <a:lstStyle/>
          <a:p>
            <a:r>
              <a:rPr lang="en-US"/>
              <a:t>© The Andy Warhol Museum, one of the four Carnegie Museums of Pittsburgh. All rights reserved.</a:t>
            </a:r>
          </a:p>
        </p:txBody>
      </p:sp>
      <p:sp>
        <p:nvSpPr>
          <p:cNvPr id="6" name="Slide Number Placeholder 5"/>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568488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The Andy Warhol Museum, on of the four Carnegie Museums of Pittsburgh. All rights reserved.</a:t>
            </a:r>
          </a:p>
        </p:txBody>
      </p:sp>
      <p:sp>
        <p:nvSpPr>
          <p:cNvPr id="5" name="Footer Placeholder 4"/>
          <p:cNvSpPr>
            <a:spLocks noGrp="1"/>
          </p:cNvSpPr>
          <p:nvPr>
            <p:ph type="ftr" sz="quarter" idx="11"/>
          </p:nvPr>
        </p:nvSpPr>
        <p:spPr/>
        <p:txBody>
          <a:bodyPr/>
          <a:lstStyle/>
          <a:p>
            <a:r>
              <a:rPr lang="en-US"/>
              <a:t>© The Andy Warhol Museum, one of the four Carnegie Museums of Pittsburgh. All rights reserved.</a:t>
            </a:r>
          </a:p>
        </p:txBody>
      </p:sp>
      <p:sp>
        <p:nvSpPr>
          <p:cNvPr id="6" name="Slide Number Placeholder 5"/>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133837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sz="1100"/>
            </a:lvl1pPr>
          </a:lstStyle>
          <a:p>
            <a:r>
              <a:rPr lang="en-US"/>
              <a:t>© The Andy Warhol Museum, one of the four Carnegie Museums of Pittsburgh. All rights reserved.</a:t>
            </a:r>
            <a:endParaRPr lang="en-US" dirty="0"/>
          </a:p>
        </p:txBody>
      </p:sp>
      <p:sp>
        <p:nvSpPr>
          <p:cNvPr id="6" name="Slide Number Placeholder 5"/>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2752880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normAutofit/>
          </a:bodyPr>
          <a:lstStyle>
            <a:lvl1pPr>
              <a:defRPr sz="4400" baseline="0"/>
            </a:lvl1pPr>
          </a:lstStyle>
          <a:p>
            <a:r>
              <a:rPr lang="en-US" dirty="0"/>
              <a:t>Quote block</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Attribution, source, date</a:t>
            </a:r>
          </a:p>
        </p:txBody>
      </p:sp>
      <p:sp>
        <p:nvSpPr>
          <p:cNvPr id="4" name="Date Placeholder 3"/>
          <p:cNvSpPr>
            <a:spLocks noGrp="1"/>
          </p:cNvSpPr>
          <p:nvPr>
            <p:ph type="dt" sz="half" idx="10"/>
          </p:nvPr>
        </p:nvSpPr>
        <p:spPr/>
        <p:txBody>
          <a:bodyPr/>
          <a:lstStyle/>
          <a:p>
            <a:r>
              <a:rPr lang="en-US"/>
              <a:t>© The Andy Warhol Museum, on of the four Carnegie Museums of Pittsburgh. All rights reserved.</a:t>
            </a:r>
          </a:p>
        </p:txBody>
      </p:sp>
      <p:sp>
        <p:nvSpPr>
          <p:cNvPr id="5" name="Footer Placeholder 4"/>
          <p:cNvSpPr>
            <a:spLocks noGrp="1"/>
          </p:cNvSpPr>
          <p:nvPr>
            <p:ph type="ftr" sz="quarter" idx="11"/>
          </p:nvPr>
        </p:nvSpPr>
        <p:spPr/>
        <p:txBody>
          <a:bodyPr/>
          <a:lstStyle/>
          <a:p>
            <a:r>
              <a:rPr lang="en-US"/>
              <a:t>© The Andy Warhol Museum, one of the four Carnegie Museums of Pittsburgh. All rights reserved.</a:t>
            </a:r>
          </a:p>
        </p:txBody>
      </p:sp>
      <p:sp>
        <p:nvSpPr>
          <p:cNvPr id="6" name="Slide Number Placeholder 5"/>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86187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5181600" cy="3965575"/>
          </a:xfrm>
        </p:spPr>
        <p:txBody>
          <a:bodyPr/>
          <a:lstStyle/>
          <a:p>
            <a:pPr lvl="0"/>
            <a:r>
              <a:rPr lang="en-US" dirty="0"/>
              <a:t>Drag image here; 475 pixels longest side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 The Andy Warhol Museum, on of the four Carnegie Museums of Pittsburgh. All rights reserved.</a:t>
            </a:r>
          </a:p>
        </p:txBody>
      </p:sp>
      <p:sp>
        <p:nvSpPr>
          <p:cNvPr id="6" name="Footer Placeholder 5"/>
          <p:cNvSpPr>
            <a:spLocks noGrp="1"/>
          </p:cNvSpPr>
          <p:nvPr>
            <p:ph type="ftr" sz="quarter" idx="11"/>
          </p:nvPr>
        </p:nvSpPr>
        <p:spPr/>
        <p:txBody>
          <a:bodyPr/>
          <a:lstStyle/>
          <a:p>
            <a:r>
              <a:rPr lang="en-US"/>
              <a:t>© The Andy Warhol Museum, one of the four Carnegie Museums of Pittsburgh. All rights reserved.</a:t>
            </a:r>
          </a:p>
        </p:txBody>
      </p:sp>
      <p:sp>
        <p:nvSpPr>
          <p:cNvPr id="7" name="Slide Number Placeholder 6"/>
          <p:cNvSpPr>
            <a:spLocks noGrp="1"/>
          </p:cNvSpPr>
          <p:nvPr>
            <p:ph type="sldNum" sz="quarter" idx="12"/>
          </p:nvPr>
        </p:nvSpPr>
        <p:spPr/>
        <p:txBody>
          <a:bodyPr/>
          <a:lstStyle/>
          <a:p>
            <a:fld id="{C04C6E05-80C9-3F4B-B332-39A190717F29}" type="slidenum">
              <a:rPr lang="en-US" smtClean="0"/>
              <a:t>‹#›</a:t>
            </a:fld>
            <a:endParaRPr lang="en-US"/>
          </a:p>
        </p:txBody>
      </p:sp>
      <p:sp>
        <p:nvSpPr>
          <p:cNvPr id="8" name="Content Placeholder 2"/>
          <p:cNvSpPr>
            <a:spLocks noGrp="1"/>
          </p:cNvSpPr>
          <p:nvPr>
            <p:ph sz="half" idx="13" hasCustomPrompt="1"/>
          </p:nvPr>
        </p:nvSpPr>
        <p:spPr>
          <a:xfrm>
            <a:off x="838200" y="5791201"/>
            <a:ext cx="5181600" cy="565150"/>
          </a:xfrm>
        </p:spPr>
        <p:txBody>
          <a:bodyPr>
            <a:normAutofit/>
          </a:bodyPr>
          <a:lstStyle>
            <a:lvl1pPr marL="0" indent="0">
              <a:buNone/>
              <a:defRPr sz="1200" baseline="0"/>
            </a:lvl1pPr>
          </a:lstStyle>
          <a:p>
            <a:pPr lvl="0"/>
            <a:r>
              <a:rPr lang="en-US" sz="1200" dirty="0"/>
              <a:t>Insert image credit here. Use same image credit as on website; no line breaks, instead use commas between l</a:t>
            </a:r>
            <a:endParaRPr lang="en-US" dirty="0"/>
          </a:p>
        </p:txBody>
      </p:sp>
    </p:spTree>
    <p:extLst>
      <p:ext uri="{BB962C8B-B14F-4D97-AF65-F5344CB8AC3E}">
        <p14:creationId xmlns:p14="http://schemas.microsoft.com/office/powerpoint/2010/main" val="392029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a:t>Compare two images</a:t>
            </a:r>
          </a:p>
        </p:txBody>
      </p:sp>
      <p:sp>
        <p:nvSpPr>
          <p:cNvPr id="3" name="Text Placeholder 2"/>
          <p:cNvSpPr>
            <a:spLocks noGrp="1"/>
          </p:cNvSpPr>
          <p:nvPr>
            <p:ph type="body" idx="1" hasCustomPrompt="1"/>
          </p:nvPr>
        </p:nvSpPr>
        <p:spPr>
          <a:xfrm>
            <a:off x="839788" y="1681163"/>
            <a:ext cx="5157787" cy="823912"/>
          </a:xfrm>
        </p:spPr>
        <p:txBody>
          <a:bodyPr anchor="t" anchorCtr="0"/>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 1</a:t>
            </a:r>
          </a:p>
        </p:txBody>
      </p:sp>
      <p:sp>
        <p:nvSpPr>
          <p:cNvPr id="4" name="Content Placeholder 3"/>
          <p:cNvSpPr>
            <a:spLocks noGrp="1"/>
          </p:cNvSpPr>
          <p:nvPr>
            <p:ph sz="half" idx="2" hasCustomPrompt="1"/>
          </p:nvPr>
        </p:nvSpPr>
        <p:spPr>
          <a:xfrm>
            <a:off x="839788" y="2505075"/>
            <a:ext cx="5157787" cy="3684588"/>
          </a:xfrm>
        </p:spPr>
        <p:txBody>
          <a:bodyPr/>
          <a:lstStyle/>
          <a:p>
            <a:pPr lvl="0"/>
            <a:r>
              <a:rPr lang="en-US" dirty="0"/>
              <a:t>Drag image here; 475 pixels longest side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t" anchorCtr="0"/>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 2</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en-US" dirty="0"/>
              <a:t>Drag image here; 475 pixels longest side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en-US"/>
              <a:t>© The Andy Warhol Museum, on of the four Carnegie Museums of Pittsburgh. All rights reserved.</a:t>
            </a:r>
          </a:p>
        </p:txBody>
      </p:sp>
      <p:sp>
        <p:nvSpPr>
          <p:cNvPr id="8" name="Footer Placeholder 7"/>
          <p:cNvSpPr>
            <a:spLocks noGrp="1"/>
          </p:cNvSpPr>
          <p:nvPr>
            <p:ph type="ftr" sz="quarter" idx="11"/>
          </p:nvPr>
        </p:nvSpPr>
        <p:spPr/>
        <p:txBody>
          <a:bodyPr/>
          <a:lstStyle/>
          <a:p>
            <a:r>
              <a:rPr lang="en-US"/>
              <a:t>© The Andy Warhol Museum, one of the four Carnegie Museums of Pittsburgh. All rights reserved.</a:t>
            </a:r>
          </a:p>
        </p:txBody>
      </p:sp>
      <p:sp>
        <p:nvSpPr>
          <p:cNvPr id="9" name="Slide Number Placeholder 8"/>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523101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 The Andy Warhol Museum, on of the four Carnegie Museums of Pittsburgh. All rights reserved.</a:t>
            </a:r>
          </a:p>
        </p:txBody>
      </p:sp>
      <p:sp>
        <p:nvSpPr>
          <p:cNvPr id="4" name="Footer Placeholder 3"/>
          <p:cNvSpPr>
            <a:spLocks noGrp="1"/>
          </p:cNvSpPr>
          <p:nvPr>
            <p:ph type="ftr" sz="quarter" idx="11"/>
          </p:nvPr>
        </p:nvSpPr>
        <p:spPr/>
        <p:txBody>
          <a:bodyPr/>
          <a:lstStyle/>
          <a:p>
            <a:r>
              <a:rPr lang="en-US"/>
              <a:t>© The Andy Warhol Museum, one of the four Carnegie Museums of Pittsburgh. All rights reserved.</a:t>
            </a:r>
          </a:p>
        </p:txBody>
      </p:sp>
      <p:sp>
        <p:nvSpPr>
          <p:cNvPr id="5" name="Slide Number Placeholder 4"/>
          <p:cNvSpPr>
            <a:spLocks noGrp="1"/>
          </p:cNvSpPr>
          <p:nvPr>
            <p:ph type="sldNum" sz="quarter" idx="12"/>
          </p:nvPr>
        </p:nvSpPr>
        <p:spPr/>
        <p:txBody>
          <a:bodyPr/>
          <a:lstStyle/>
          <a:p>
            <a:fld id="{C04C6E05-80C9-3F4B-B332-39A190717F29}" type="slidenum">
              <a:rPr lang="en-US" smtClean="0"/>
              <a:t>‹#›</a:t>
            </a:fld>
            <a:endParaRPr lang="en-US"/>
          </a:p>
        </p:txBody>
      </p:sp>
      <p:sp>
        <p:nvSpPr>
          <p:cNvPr id="6" name="Content Placeholder 2"/>
          <p:cNvSpPr>
            <a:spLocks noGrp="1"/>
          </p:cNvSpPr>
          <p:nvPr>
            <p:ph idx="1" hasCustomPrompt="1"/>
          </p:nvPr>
        </p:nvSpPr>
        <p:spPr>
          <a:xfrm>
            <a:off x="838200" y="1825625"/>
            <a:ext cx="10515600" cy="4351338"/>
          </a:xfrm>
        </p:spPr>
        <p:txBody>
          <a:bodyPr/>
          <a:lstStyle/>
          <a:p>
            <a:pPr lvl="0"/>
            <a:r>
              <a:rPr lang="en-US" dirty="0"/>
              <a:t>Drag image here; 475 pixels longest side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199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 The Andy Warhol Museum, on of the four Carnegie Museums of Pittsburgh. All rights reserved.</a:t>
            </a:r>
          </a:p>
        </p:txBody>
      </p:sp>
      <p:sp>
        <p:nvSpPr>
          <p:cNvPr id="3" name="Footer Placeholder 2"/>
          <p:cNvSpPr>
            <a:spLocks noGrp="1"/>
          </p:cNvSpPr>
          <p:nvPr>
            <p:ph type="ftr" sz="quarter" idx="11"/>
          </p:nvPr>
        </p:nvSpPr>
        <p:spPr/>
        <p:txBody>
          <a:bodyPr/>
          <a:lstStyle/>
          <a:p>
            <a:r>
              <a:rPr lang="en-US"/>
              <a:t>© The Andy Warhol Museum, one of the four Carnegie Museums of Pittsburgh. All rights reserved.</a:t>
            </a:r>
          </a:p>
        </p:txBody>
      </p:sp>
      <p:sp>
        <p:nvSpPr>
          <p:cNvPr id="4" name="Slide Number Placeholder 3"/>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3342020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 The Andy Warhol Museum, on of the four Carnegie Museums of Pittsburgh. All rights reserved.</a:t>
            </a:r>
          </a:p>
        </p:txBody>
      </p:sp>
      <p:sp>
        <p:nvSpPr>
          <p:cNvPr id="6" name="Footer Placeholder 5"/>
          <p:cNvSpPr>
            <a:spLocks noGrp="1"/>
          </p:cNvSpPr>
          <p:nvPr>
            <p:ph type="ftr" sz="quarter" idx="11"/>
          </p:nvPr>
        </p:nvSpPr>
        <p:spPr/>
        <p:txBody>
          <a:bodyPr/>
          <a:lstStyle/>
          <a:p>
            <a:r>
              <a:rPr lang="en-US"/>
              <a:t>© The Andy Warhol Museum, one of the four Carnegie Museums of Pittsburgh. All rights reserved.</a:t>
            </a:r>
          </a:p>
        </p:txBody>
      </p:sp>
      <p:sp>
        <p:nvSpPr>
          <p:cNvPr id="7" name="Slide Number Placeholder 6"/>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3947372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 The Andy Warhol Museum, on of the four Carnegie Museums of Pittsburgh. All rights reserved.</a:t>
            </a:r>
          </a:p>
        </p:txBody>
      </p:sp>
      <p:sp>
        <p:nvSpPr>
          <p:cNvPr id="6" name="Footer Placeholder 5"/>
          <p:cNvSpPr>
            <a:spLocks noGrp="1"/>
          </p:cNvSpPr>
          <p:nvPr>
            <p:ph type="ftr" sz="quarter" idx="11"/>
          </p:nvPr>
        </p:nvSpPr>
        <p:spPr/>
        <p:txBody>
          <a:bodyPr/>
          <a:lstStyle/>
          <a:p>
            <a:r>
              <a:rPr lang="en-US"/>
              <a:t>© The Andy Warhol Museum, one of the four Carnegie Museums of Pittsburgh. All rights reserved.</a:t>
            </a:r>
          </a:p>
        </p:txBody>
      </p:sp>
      <p:sp>
        <p:nvSpPr>
          <p:cNvPr id="7" name="Slide Number Placeholder 6"/>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40704078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731520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1200">
                <a:solidFill>
                  <a:schemeClr val="tx1">
                    <a:tint val="75000"/>
                  </a:schemeClr>
                </a:solidFill>
                <a:latin typeface="Arial" charset="0"/>
                <a:ea typeface="Arial" charset="0"/>
                <a:cs typeface="Arial" charset="0"/>
              </a:defRPr>
            </a:lvl1pPr>
          </a:lstStyle>
          <a:p>
            <a:r>
              <a:rPr lang="en-US"/>
              <a:t>© The Andy Warhol Museum, on of the four Carnegie Museums of Pittsburgh. All rights reserved.</a:t>
            </a:r>
            <a:endParaRPr lang="en-US" dirty="0"/>
          </a:p>
        </p:txBody>
      </p:sp>
      <p:sp>
        <p:nvSpPr>
          <p:cNvPr id="5" name="Footer Placeholder 4"/>
          <p:cNvSpPr>
            <a:spLocks noGrp="1"/>
          </p:cNvSpPr>
          <p:nvPr>
            <p:ph type="ftr" sz="quarter" idx="3"/>
          </p:nvPr>
        </p:nvSpPr>
        <p:spPr>
          <a:xfrm>
            <a:off x="2613837" y="6365063"/>
            <a:ext cx="6964325"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r>
              <a:rPr lang="en-US"/>
              <a:t>© The Andy Warhol Museum, one of the four Carnegie Museums of Pittsburgh. All rights reserved.</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C04C6E05-80C9-3F4B-B332-39A190717F29}" type="slidenum">
              <a:rPr lang="en-US" smtClean="0"/>
              <a:pPr/>
              <a:t>‹#›</a:t>
            </a:fld>
            <a:endParaRPr lang="en-US" dirty="0"/>
          </a:p>
        </p:txBody>
      </p:sp>
    </p:spTree>
    <p:extLst>
      <p:ext uri="{BB962C8B-B14F-4D97-AF65-F5344CB8AC3E}">
        <p14:creationId xmlns:p14="http://schemas.microsoft.com/office/powerpoint/2010/main" val="3124383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85Hb0c2IAyk&amp;feature=youtu.be" TargetMode="External"/><Relationship Id="rId4" Type="http://schemas.openxmlformats.org/officeDocument/2006/relationships/image" Target="../media/image11.jp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TthaqYYQU7w&amp;list=PL_CXyOtx7w0rZEwhrVllkNK8lUTDP9oLi&amp;index=2" TargetMode="External"/><Relationship Id="rId4" Type="http://schemas.openxmlformats.org/officeDocument/2006/relationships/image" Target="../media/image12.jp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hyperlink" Target="https://www.youtube.com/watch?v=jNM04-mhMgo&amp;list=PL_CXyOtx7w0rZEwhrVllkNK8lUTDP9oLi" TargetMode="External"/><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hyperlink" Target="http://warholfoundation.org/" TargetMode="External"/><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Andy Warhol: Biography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1533" y="4474000"/>
            <a:ext cx="3488934" cy="470140"/>
          </a:xfrm>
          <a:prstGeom prst="rect">
            <a:avLst/>
          </a:prstGeom>
        </p:spPr>
      </p:pic>
    </p:spTree>
    <p:extLst>
      <p:ext uri="{BB962C8B-B14F-4D97-AF65-F5344CB8AC3E}">
        <p14:creationId xmlns:p14="http://schemas.microsoft.com/office/powerpoint/2010/main" val="2342839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spcBef>
                <a:spcPct val="50000"/>
              </a:spcBef>
            </a:pPr>
            <a:r>
              <a:rPr lang="en-US" altLang="en-US" dirty="0"/>
              <a:t>When I think of my high school days, all I can remember, really, are the long walks to school, through the Czech ghetto with the babushkas and overalls on the clotheslines.</a:t>
            </a:r>
          </a:p>
        </p:txBody>
      </p:sp>
      <p:sp>
        <p:nvSpPr>
          <p:cNvPr id="3" name="Text Placeholder 2"/>
          <p:cNvSpPr>
            <a:spLocks noGrp="1"/>
          </p:cNvSpPr>
          <p:nvPr>
            <p:ph type="body" idx="1"/>
          </p:nvPr>
        </p:nvSpPr>
        <p:spPr/>
        <p:txBody>
          <a:bodyPr/>
          <a:lstStyle/>
          <a:p>
            <a:r>
              <a:rPr lang="en-US" dirty="0"/>
              <a:t>Andy Warhol,</a:t>
            </a:r>
            <a:r>
              <a:rPr lang="en-US" i="1" dirty="0"/>
              <a:t> The Philosophy of Andy Warhol (From A to B and Back Again)</a:t>
            </a:r>
            <a:r>
              <a:rPr lang="en-US" dirty="0"/>
              <a:t>,</a:t>
            </a:r>
            <a:r>
              <a:rPr lang="en-US" i="1" dirty="0"/>
              <a:t> </a:t>
            </a:r>
            <a:r>
              <a:rPr lang="en-US" dirty="0"/>
              <a:t>1975</a:t>
            </a:r>
          </a:p>
        </p:txBody>
      </p:sp>
      <p:sp>
        <p:nvSpPr>
          <p:cNvPr id="4" name="Footer Placeholder 3"/>
          <p:cNvSpPr>
            <a:spLocks noGrp="1"/>
          </p:cNvSpPr>
          <p:nvPr>
            <p:ph type="ftr" sz="quarter" idx="11"/>
          </p:nvPr>
        </p:nvSpPr>
        <p:spPr/>
        <p:txBody>
          <a:bodyPr/>
          <a:lstStyle/>
          <a:p>
            <a:r>
              <a:rPr lang="en-US"/>
              <a:t>© The Andy Warhol Museum, one of the four Carnegie Museums of Pittsburgh. All rights reserved.</a:t>
            </a:r>
          </a:p>
        </p:txBody>
      </p:sp>
    </p:spTree>
    <p:extLst>
      <p:ext uri="{BB962C8B-B14F-4D97-AF65-F5344CB8AC3E}">
        <p14:creationId xmlns:p14="http://schemas.microsoft.com/office/powerpoint/2010/main" val="1197424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Family Tragedy</a:t>
            </a:r>
          </a:p>
        </p:txBody>
      </p:sp>
      <p:sp>
        <p:nvSpPr>
          <p:cNvPr id="6" name="Content Placeholder 5"/>
          <p:cNvSpPr>
            <a:spLocks noGrp="1"/>
          </p:cNvSpPr>
          <p:nvPr>
            <p:ph sz="half" idx="2"/>
          </p:nvPr>
        </p:nvSpPr>
        <p:spPr>
          <a:xfrm>
            <a:off x="4397829" y="1557744"/>
            <a:ext cx="6749142" cy="4122738"/>
          </a:xfrm>
        </p:spPr>
        <p:txBody>
          <a:bodyPr>
            <a:noAutofit/>
          </a:bodyPr>
          <a:lstStyle/>
          <a:p>
            <a:endParaRPr lang="en-US" sz="2200" dirty="0"/>
          </a:p>
          <a:p>
            <a:r>
              <a:rPr lang="en-US" sz="2200" dirty="0"/>
              <a:t>In 1942, Warhol’s father, Andrej Warhola, died suddenly after a work-related illness. </a:t>
            </a:r>
          </a:p>
          <a:p>
            <a:r>
              <a:rPr lang="en-US" sz="2200" dirty="0"/>
              <a:t>Andy’s oldest brother, Paul, was away in the military during this time, which left seventeen-year-old John to care for Warhol, his mother, and the household.</a:t>
            </a:r>
          </a:p>
          <a:p>
            <a:r>
              <a:rPr lang="en-US" sz="2200" dirty="0"/>
              <a:t> Andrej had saved $1,500 in postal bonds to be used explicitly for Warhol’s college education.</a:t>
            </a:r>
          </a:p>
          <a:p>
            <a:pPr marL="0" indent="0">
              <a:buNone/>
            </a:pPr>
            <a:endParaRPr lang="en-US" sz="2200" dirty="0"/>
          </a:p>
        </p:txBody>
      </p:sp>
      <p:sp>
        <p:nvSpPr>
          <p:cNvPr id="7" name="Content Placeholder 2"/>
          <p:cNvSpPr>
            <a:spLocks noGrp="1"/>
          </p:cNvSpPr>
          <p:nvPr>
            <p:ph sz="half" idx="13"/>
          </p:nvPr>
        </p:nvSpPr>
        <p:spPr>
          <a:xfrm>
            <a:off x="838199" y="5834589"/>
            <a:ext cx="4282440" cy="665213"/>
          </a:xfrm>
        </p:spPr>
        <p:txBody>
          <a:bodyPr>
            <a:normAutofit/>
          </a:bodyPr>
          <a:lstStyle>
            <a:lvl1pPr marL="0" indent="0">
              <a:buNone/>
              <a:defRPr sz="1200" baseline="0"/>
            </a:lvl1pPr>
          </a:lstStyle>
          <a:p>
            <a:pPr lvl="0"/>
            <a:r>
              <a:rPr lang="en-US" sz="1000" dirty="0"/>
              <a:t>Unknown, Andrej Warhola </a:t>
            </a:r>
            <a:br>
              <a:rPr lang="en-US" sz="1000" dirty="0"/>
            </a:br>
            <a:r>
              <a:rPr lang="en-US" sz="1000" dirty="0"/>
              <a:t>Photo courtesy of the John Warhola family</a:t>
            </a:r>
          </a:p>
        </p:txBody>
      </p:sp>
      <p:sp>
        <p:nvSpPr>
          <p:cNvPr id="2" name="Footer Placeholder 1"/>
          <p:cNvSpPr>
            <a:spLocks noGrp="1"/>
          </p:cNvSpPr>
          <p:nvPr>
            <p:ph type="ftr" sz="quarter" idx="11"/>
          </p:nvPr>
        </p:nvSpPr>
        <p:spPr/>
        <p:txBody>
          <a:bodyPr/>
          <a:lstStyle/>
          <a:p>
            <a:r>
              <a:rPr lang="en-US" dirty="0"/>
              <a:t>© The Andy Warhol Museum, one of the four Carnegie Museums of Pittsburgh. All rights reserved.</a:t>
            </a:r>
          </a:p>
        </p:txBody>
      </p:sp>
      <p:pic>
        <p:nvPicPr>
          <p:cNvPr id="9" name="Content Placeholder 8" descr="This black and white image is an ID photo of Andy Warhol’s father Andrej Warhola.  He is balding with a slight tuft of dark hair at the top of his head. He is looking out at the camera with a deadpan stare. He is wearing a black and white striped tie, white collared shirt and dark suit jacket.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44020" y="1491189"/>
            <a:ext cx="3339633" cy="4343400"/>
          </a:xfrm>
        </p:spPr>
      </p:pic>
    </p:spTree>
    <p:extLst>
      <p:ext uri="{BB962C8B-B14F-4D97-AF65-F5344CB8AC3E}">
        <p14:creationId xmlns:p14="http://schemas.microsoft.com/office/powerpoint/2010/main" val="1643698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Art School</a:t>
            </a:r>
          </a:p>
        </p:txBody>
      </p:sp>
      <p:sp>
        <p:nvSpPr>
          <p:cNvPr id="6" name="Content Placeholder 5"/>
          <p:cNvSpPr>
            <a:spLocks noGrp="1"/>
          </p:cNvSpPr>
          <p:nvPr>
            <p:ph sz="half" idx="2"/>
          </p:nvPr>
        </p:nvSpPr>
        <p:spPr>
          <a:xfrm>
            <a:off x="5159829" y="1417153"/>
            <a:ext cx="6117770" cy="4343400"/>
          </a:xfrm>
        </p:spPr>
        <p:txBody>
          <a:bodyPr>
            <a:noAutofit/>
          </a:bodyPr>
          <a:lstStyle/>
          <a:p>
            <a:r>
              <a:rPr lang="en-US" sz="2200" dirty="0"/>
              <a:t>In 1945, Warhol enrolled in college at Carnegie Institute of Technology, now Carnegie Mellon University.</a:t>
            </a:r>
          </a:p>
          <a:p>
            <a:r>
              <a:rPr lang="en-US" sz="2200" dirty="0"/>
              <a:t>Warhol majored in pictorial design, a program intended to prepare students for a role in the commercial art world.</a:t>
            </a:r>
          </a:p>
          <a:p>
            <a:r>
              <a:rPr lang="en-US" altLang="en-US" sz="2200" dirty="0"/>
              <a:t>He both impressed and baffled professors with his quirky solutions to problems and his unique style. By the end of school, he was widely thought to be one of the most promising students.</a:t>
            </a:r>
            <a:endParaRPr lang="en-US" sz="2200" dirty="0">
              <a:solidFill>
                <a:srgbClr val="FF0000"/>
              </a:solidFill>
            </a:endParaRPr>
          </a:p>
          <a:p>
            <a:pPr marL="0" indent="0">
              <a:buNone/>
            </a:pPr>
            <a:endParaRPr lang="en-US" sz="2200" dirty="0"/>
          </a:p>
        </p:txBody>
      </p:sp>
      <p:sp>
        <p:nvSpPr>
          <p:cNvPr id="7" name="Content Placeholder 2"/>
          <p:cNvSpPr>
            <a:spLocks noGrp="1"/>
          </p:cNvSpPr>
          <p:nvPr>
            <p:ph sz="half" idx="13"/>
          </p:nvPr>
        </p:nvSpPr>
        <p:spPr>
          <a:xfrm>
            <a:off x="838200" y="5760552"/>
            <a:ext cx="4038600" cy="1026497"/>
          </a:xfrm>
        </p:spPr>
        <p:txBody>
          <a:bodyPr>
            <a:normAutofit/>
          </a:bodyPr>
          <a:lstStyle>
            <a:lvl1pPr marL="0" indent="0">
              <a:buNone/>
              <a:defRPr sz="1200" baseline="0"/>
            </a:lvl1pPr>
          </a:lstStyle>
          <a:p>
            <a:pPr lvl="0"/>
            <a:r>
              <a:rPr lang="en-US" dirty="0"/>
              <a:t>Andy Warhol, </a:t>
            </a:r>
            <a:r>
              <a:rPr lang="en-US" i="1" dirty="0"/>
              <a:t>Nosepicker I: Why Pick on Me (originally titled The Lord Gave Me My Face but I Can Pick My Own Nose)</a:t>
            </a:r>
            <a:r>
              <a:rPr lang="en-US" dirty="0"/>
              <a:t>, 1948</a:t>
            </a:r>
            <a:r>
              <a:rPr lang="en-US" sz="1000" dirty="0"/>
              <a:t/>
            </a:r>
            <a:br>
              <a:rPr lang="en-US" sz="1000" dirty="0"/>
            </a:br>
            <a:r>
              <a:rPr lang="en-US" dirty="0"/>
              <a:t>Paul Warhola Family</a:t>
            </a:r>
            <a:r>
              <a:rPr lang="en-US" sz="1000" dirty="0"/>
              <a:t/>
            </a:r>
            <a:br>
              <a:rPr lang="en-US" sz="1000" dirty="0"/>
            </a:br>
            <a:endParaRPr lang="en-US" sz="800" dirty="0"/>
          </a:p>
        </p:txBody>
      </p:sp>
      <p:sp>
        <p:nvSpPr>
          <p:cNvPr id="2" name="Footer Placeholder 1"/>
          <p:cNvSpPr>
            <a:spLocks noGrp="1"/>
          </p:cNvSpPr>
          <p:nvPr>
            <p:ph type="ftr" sz="quarter" idx="11"/>
          </p:nvPr>
        </p:nvSpPr>
        <p:spPr/>
        <p:txBody>
          <a:bodyPr/>
          <a:lstStyle/>
          <a:p>
            <a:r>
              <a:rPr lang="en-US"/>
              <a:t>© The Andy Warhol Museum, one of the four Carnegie Museums of Pittsburgh. All rights reserved.</a:t>
            </a:r>
          </a:p>
        </p:txBody>
      </p:sp>
      <p:pic>
        <p:nvPicPr>
          <p:cNvPr id="5" name="Content Placeholder 4" descr="This ink and tempera painting features a pink-skinned boy sticking a plump finger up his nose. The boy faces us, depicted from the chest up, dressed in a red t-shirt with streaks of blue. He has loose, wavy arms, blonde hair, and a bulbous nose with large, round nostrils. The boy looks directly at us with squinting, almond-shaped eyes as his over-sized index finger enters his nostril. The finger pushes into boy’s nose with such force that his head tilts, and his open mouth is pulled up at the corner. Surrounding the boy is a patchy yellow and gold background covered in scrawled brown, pink and blue symbols. On the left-hand side of the piece are drips and squiggles of black ink that resemble skittering bugs, marching ants, and smudged fingerprints. "/>
          <p:cNvPicPr>
            <a:picLocks noGrp="1" noChangeAspect="1"/>
          </p:cNvPicPr>
          <p:nvPr>
            <p:ph sz="half" idx="1"/>
          </p:nvPr>
        </p:nvPicPr>
        <p:blipFill>
          <a:blip r:embed="rId3"/>
          <a:stretch>
            <a:fillRect/>
          </a:stretch>
        </p:blipFill>
        <p:spPr>
          <a:xfrm>
            <a:off x="947055" y="1417152"/>
            <a:ext cx="3601634" cy="4343400"/>
          </a:xfrm>
          <a:prstGeom prst="rect">
            <a:avLst/>
          </a:prstGeom>
        </p:spPr>
      </p:pic>
    </p:spTree>
    <p:extLst>
      <p:ext uri="{BB962C8B-B14F-4D97-AF65-F5344CB8AC3E}">
        <p14:creationId xmlns:p14="http://schemas.microsoft.com/office/powerpoint/2010/main" val="834336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his ink and watercolor painting on sketchbook paper depicts two women and a boy standing at the back of an open produce truck. The scene is rendered with wavy black ink lines and layers of semi-transparent watercolor paint. &#10;&#10;The three figures are clustered near the center of the painting with the open truck on our right and the front door of a building behind them on our left. A tall woman in a green dress stands barefoot at the right of the group facing the open truck. Inside are crates and baskets labeled “grapes,” “oranges” and “Georgia peaches” in loose handwriting. &#10;&#10;In the middle of the group a plump woman in a brown dress and hat stands with her arm around a blonde boy, who wears blue pants, a blue shirt, and glasses, and holds a brown paper bag filled with groceries under his arm. At the boy’s feet is an inscription written in graphite: “ATTA Boy—Carrying them up to 6th floo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 r="12355"/>
          <a:stretch/>
        </p:blipFill>
        <p:spPr>
          <a:xfrm>
            <a:off x="838200" y="1206013"/>
            <a:ext cx="5099385" cy="3931920"/>
          </a:xfrm>
        </p:spPr>
      </p:pic>
      <p:sp>
        <p:nvSpPr>
          <p:cNvPr id="6" name="Content Placeholder 5"/>
          <p:cNvSpPr>
            <a:spLocks noGrp="1"/>
          </p:cNvSpPr>
          <p:nvPr>
            <p:ph sz="half" idx="2"/>
          </p:nvPr>
        </p:nvSpPr>
        <p:spPr>
          <a:xfrm>
            <a:off x="6172199" y="827316"/>
            <a:ext cx="5388429" cy="4554153"/>
          </a:xfrm>
        </p:spPr>
        <p:txBody>
          <a:bodyPr>
            <a:noAutofit/>
          </a:bodyPr>
          <a:lstStyle/>
          <a:p>
            <a:endParaRPr lang="en-US" sz="2200" dirty="0"/>
          </a:p>
          <a:p>
            <a:r>
              <a:rPr lang="en-US" sz="2200" dirty="0"/>
              <a:t>Warhol was put on academic probation for poor performance during the summer of 1946. </a:t>
            </a:r>
          </a:p>
          <a:p>
            <a:r>
              <a:rPr lang="en-US" sz="2200" dirty="0"/>
              <a:t>During this time, he accompanied his brother Paul on his produce truck, delivering fruits and vegetables to women in wealthier Pittsburgh neighborhoods. </a:t>
            </a:r>
          </a:p>
          <a:p>
            <a:r>
              <a:rPr lang="en-US" sz="2200" dirty="0"/>
              <a:t>He created a drawing portfolio documenting this experience, which he later used to gain re-entry into college the following semester. </a:t>
            </a:r>
          </a:p>
          <a:p>
            <a:pPr marL="0" indent="0">
              <a:buNone/>
            </a:pPr>
            <a:r>
              <a:rPr lang="en-US" sz="2400" dirty="0"/>
              <a:t/>
            </a:r>
            <a:br>
              <a:rPr lang="en-US" sz="2400" dirty="0"/>
            </a:br>
            <a:endParaRPr lang="en-US" sz="2400" dirty="0"/>
          </a:p>
        </p:txBody>
      </p:sp>
      <p:sp>
        <p:nvSpPr>
          <p:cNvPr id="7" name="Content Placeholder 2"/>
          <p:cNvSpPr>
            <a:spLocks noGrp="1"/>
          </p:cNvSpPr>
          <p:nvPr>
            <p:ph sz="half" idx="13"/>
          </p:nvPr>
        </p:nvSpPr>
        <p:spPr>
          <a:xfrm>
            <a:off x="838200" y="5193279"/>
            <a:ext cx="5181600" cy="1026497"/>
          </a:xfrm>
        </p:spPr>
        <p:txBody>
          <a:bodyPr>
            <a:normAutofit/>
          </a:bodyPr>
          <a:lstStyle>
            <a:lvl1pPr marL="0" indent="0">
              <a:buNone/>
              <a:defRPr sz="1200" baseline="0"/>
            </a:lvl1pPr>
          </a:lstStyle>
          <a:p>
            <a:pPr lvl="0"/>
            <a:r>
              <a:rPr lang="en-US" sz="1000" dirty="0"/>
              <a:t>Andy Warhol, </a:t>
            </a:r>
            <a:r>
              <a:rPr lang="en-US" sz="1000" i="1" dirty="0"/>
              <a:t>Three Figures in Back of Produce Truck</a:t>
            </a:r>
            <a:r>
              <a:rPr lang="en-US" sz="1000" dirty="0"/>
              <a:t>, 1946-1947</a:t>
            </a:r>
            <a:r>
              <a:rPr lang="en-US" sz="800" dirty="0"/>
              <a:t/>
            </a:r>
            <a:br>
              <a:rPr lang="en-US" sz="800" dirty="0"/>
            </a:br>
            <a:r>
              <a:rPr lang="en-US" sz="1000" dirty="0"/>
              <a:t>The Andy Warhol Museum, Pittsburgh; Founding Collection, Contribution The Andy Warhol Foundation for the Visual Arts, Inc.</a:t>
            </a:r>
            <a:r>
              <a:rPr lang="en-US" sz="800" dirty="0"/>
              <a:t/>
            </a:r>
            <a:br>
              <a:rPr lang="en-US" sz="800" dirty="0"/>
            </a:br>
            <a:r>
              <a:rPr lang="en-US" sz="1000" dirty="0"/>
              <a:t>1998.1.1622</a:t>
            </a:r>
            <a:endParaRPr lang="en-US" sz="800" dirty="0"/>
          </a:p>
        </p:txBody>
      </p:sp>
      <p:sp>
        <p:nvSpPr>
          <p:cNvPr id="2" name="Footer Placeholder 1"/>
          <p:cNvSpPr>
            <a:spLocks noGrp="1"/>
          </p:cNvSpPr>
          <p:nvPr>
            <p:ph type="ftr" sz="quarter" idx="11"/>
          </p:nvPr>
        </p:nvSpPr>
        <p:spPr/>
        <p:txBody>
          <a:bodyPr/>
          <a:lstStyle/>
          <a:p>
            <a:r>
              <a:rPr lang="en-US"/>
              <a:t>© The Andy Warhol Museum, one of the four Carnegie Museums of Pittsburgh. All rights reserved.</a:t>
            </a:r>
          </a:p>
        </p:txBody>
      </p:sp>
    </p:spTree>
    <p:extLst>
      <p:ext uri="{BB962C8B-B14F-4D97-AF65-F5344CB8AC3E}">
        <p14:creationId xmlns:p14="http://schemas.microsoft.com/office/powerpoint/2010/main" val="2738793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Warhol in New York City</a:t>
            </a:r>
          </a:p>
        </p:txBody>
      </p:sp>
      <p:sp>
        <p:nvSpPr>
          <p:cNvPr id="6" name="Content Placeholder 5"/>
          <p:cNvSpPr>
            <a:spLocks noGrp="1"/>
          </p:cNvSpPr>
          <p:nvPr>
            <p:ph sz="half" idx="2"/>
          </p:nvPr>
        </p:nvSpPr>
        <p:spPr>
          <a:xfrm>
            <a:off x="4947487" y="1515847"/>
            <a:ext cx="6251330" cy="4351338"/>
          </a:xfrm>
        </p:spPr>
        <p:txBody>
          <a:bodyPr>
            <a:normAutofit/>
          </a:bodyPr>
          <a:lstStyle/>
          <a:p>
            <a:pPr marL="0" indent="0">
              <a:buNone/>
            </a:pPr>
            <a:r>
              <a:rPr lang="en-US" sz="2200" dirty="0"/>
              <a:t/>
            </a:r>
            <a:br>
              <a:rPr lang="en-US" sz="2200" dirty="0"/>
            </a:br>
            <a:endParaRPr lang="en-US" sz="2200" dirty="0"/>
          </a:p>
          <a:p>
            <a:r>
              <a:rPr lang="en-US" sz="2200" dirty="0"/>
              <a:t>Warhol moved to New York City in 1949 with classmate Philip Pearlstein. He soon dropped the final “a” in “Warhola” to become known as Andy Warhol. </a:t>
            </a:r>
            <a:br>
              <a:rPr lang="en-US" sz="2200" dirty="0"/>
            </a:br>
            <a:endParaRPr lang="en-US" sz="2200" dirty="0"/>
          </a:p>
          <a:p>
            <a:r>
              <a:rPr lang="en-US" sz="2200" dirty="0"/>
              <a:t>He quickly became a sought-after illustrator, thanks to the </a:t>
            </a:r>
            <a:r>
              <a:rPr lang="en-US" sz="2200" dirty="0">
                <a:hlinkClick r:id="rId3"/>
              </a:rPr>
              <a:t>blotted-line technique </a:t>
            </a:r>
            <a:r>
              <a:rPr lang="en-US" sz="2200" dirty="0"/>
              <a:t>he employed to make multiple versions of his whimsical, stylized drawings. </a:t>
            </a:r>
            <a:endParaRPr lang="en-US" sz="2200" dirty="0">
              <a:highlight>
                <a:srgbClr val="FFFF00"/>
              </a:highlight>
            </a:endParaRPr>
          </a:p>
        </p:txBody>
      </p:sp>
      <p:sp>
        <p:nvSpPr>
          <p:cNvPr id="7" name="Content Placeholder 2"/>
          <p:cNvSpPr>
            <a:spLocks noGrp="1"/>
          </p:cNvSpPr>
          <p:nvPr>
            <p:ph sz="half" idx="13"/>
          </p:nvPr>
        </p:nvSpPr>
        <p:spPr>
          <a:xfrm>
            <a:off x="838201" y="5948363"/>
            <a:ext cx="3444376" cy="565150"/>
          </a:xfrm>
        </p:spPr>
        <p:txBody>
          <a:bodyPr>
            <a:normAutofit fontScale="92500" lnSpcReduction="20000"/>
          </a:bodyPr>
          <a:lstStyle>
            <a:lvl1pPr marL="0" indent="0">
              <a:buNone/>
              <a:defRPr sz="1200" baseline="0"/>
            </a:lvl1pPr>
          </a:lstStyle>
          <a:p>
            <a:r>
              <a:rPr lang="en-US" i="1" dirty="0"/>
              <a:t>Andy Warhol</a:t>
            </a:r>
            <a:r>
              <a:rPr lang="en-US" dirty="0"/>
              <a:t>, 1950s</a:t>
            </a:r>
            <a:br>
              <a:rPr lang="en-US" dirty="0"/>
            </a:br>
            <a:r>
              <a:rPr lang="en-US" dirty="0"/>
              <a:t>The Andy Warhol Museum, Pittsburgh; Contribution The Andy Warhol Foundation for the Visual Arts, Inc.</a:t>
            </a:r>
            <a:br>
              <a:rPr lang="en-US" dirty="0"/>
            </a:br>
            <a:r>
              <a:rPr lang="en-US" dirty="0"/>
              <a:t>T849.7</a:t>
            </a:r>
          </a:p>
        </p:txBody>
      </p:sp>
      <p:sp>
        <p:nvSpPr>
          <p:cNvPr id="2" name="Footer Placeholder 1"/>
          <p:cNvSpPr>
            <a:spLocks noGrp="1"/>
          </p:cNvSpPr>
          <p:nvPr>
            <p:ph type="ftr" sz="quarter" idx="11"/>
          </p:nvPr>
        </p:nvSpPr>
        <p:spPr/>
        <p:txBody>
          <a:bodyPr/>
          <a:lstStyle/>
          <a:p>
            <a:r>
              <a:rPr lang="en-US"/>
              <a:t>© The Andy Warhol Museum, one of the four Carnegie Museums of Pittsburgh. All rights reserved.</a:t>
            </a:r>
          </a:p>
        </p:txBody>
      </p:sp>
      <p:pic>
        <p:nvPicPr>
          <p:cNvPr id="11" name="Picture 10" descr="This color photo features Andy Warhol standing in the street with a blue and white car and building in the background. He has brown hair, is wearing sunglasses, and a shirt and tie with a blue sweater draped around his shoulders. His hands are in his pockets and he is sporting a slight smile. "/>
          <p:cNvPicPr>
            <a:picLocks noChangeAspect="1"/>
          </p:cNvPicPr>
          <p:nvPr/>
        </p:nvPicPr>
        <p:blipFill rotWithShape="1">
          <a:blip r:embed="rId4">
            <a:extLst>
              <a:ext uri="{28A0092B-C50C-407E-A947-70E740481C1C}">
                <a14:useLocalDpi xmlns:a14="http://schemas.microsoft.com/office/drawing/2010/main" val="0"/>
              </a:ext>
            </a:extLst>
          </a:blip>
          <a:srcRect l="9055" t="11088" r="9342" b="1329"/>
          <a:stretch/>
        </p:blipFill>
        <p:spPr>
          <a:xfrm>
            <a:off x="878351" y="1375839"/>
            <a:ext cx="3404225" cy="4555063"/>
          </a:xfrm>
          <a:prstGeom prst="rect">
            <a:avLst/>
          </a:prstGeom>
        </p:spPr>
      </p:pic>
    </p:spTree>
    <p:extLst>
      <p:ext uri="{BB962C8B-B14F-4D97-AF65-F5344CB8AC3E}">
        <p14:creationId xmlns:p14="http://schemas.microsoft.com/office/powerpoint/2010/main" val="2812215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992276" y="866697"/>
            <a:ext cx="6126127" cy="4846319"/>
          </a:xfrm>
        </p:spPr>
        <p:txBody>
          <a:bodyPr>
            <a:normAutofit/>
          </a:bodyPr>
          <a:lstStyle/>
          <a:p>
            <a:endParaRPr lang="en-US" sz="2400" dirty="0"/>
          </a:p>
          <a:p>
            <a:r>
              <a:rPr lang="en-US" sz="2200" dirty="0"/>
              <a:t>Julia moved in with Warhol in 1952 and continued to live with him in New York City until 1971. </a:t>
            </a:r>
            <a:br>
              <a:rPr lang="en-US" sz="2200" dirty="0"/>
            </a:br>
            <a:endParaRPr lang="en-US" sz="2200" dirty="0"/>
          </a:p>
          <a:p>
            <a:r>
              <a:rPr lang="en-US" sz="2200" dirty="0"/>
              <a:t>She added her decorative handwriting to many of his commercial works, including illustrations in which he incorporated the </a:t>
            </a:r>
            <a:r>
              <a:rPr lang="en-US" sz="2200" dirty="0">
                <a:hlinkClick r:id="rId3"/>
              </a:rPr>
              <a:t>rubber stamping technique</a:t>
            </a:r>
            <a:r>
              <a:rPr lang="en-US" sz="2200" dirty="0"/>
              <a:t>.</a:t>
            </a:r>
            <a:br>
              <a:rPr lang="en-US" sz="2200" dirty="0"/>
            </a:br>
            <a:endParaRPr lang="en-US" sz="2200" dirty="0"/>
          </a:p>
          <a:p>
            <a:r>
              <a:rPr lang="en-US" sz="2200" dirty="0"/>
              <a:t>Warhol became well known in the fashion and advertising worlds. He achieved financial success as a commercial illustrator, earning $70,000 in 1960. </a:t>
            </a:r>
          </a:p>
          <a:p>
            <a:pPr marL="0" indent="0">
              <a:buNone/>
            </a:pPr>
            <a:endParaRPr lang="en-US" sz="2400" dirty="0"/>
          </a:p>
        </p:txBody>
      </p:sp>
      <p:sp>
        <p:nvSpPr>
          <p:cNvPr id="7" name="Content Placeholder 2"/>
          <p:cNvSpPr>
            <a:spLocks noGrp="1"/>
          </p:cNvSpPr>
          <p:nvPr>
            <p:ph sz="half" idx="13"/>
          </p:nvPr>
        </p:nvSpPr>
        <p:spPr>
          <a:xfrm>
            <a:off x="1004340" y="5756464"/>
            <a:ext cx="3570972" cy="710597"/>
          </a:xfrm>
        </p:spPr>
        <p:txBody>
          <a:bodyPr>
            <a:normAutofit fontScale="85000" lnSpcReduction="10000"/>
          </a:bodyPr>
          <a:lstStyle>
            <a:lvl1pPr marL="0" indent="0">
              <a:buNone/>
              <a:defRPr sz="1200" baseline="0"/>
            </a:lvl1pPr>
          </a:lstStyle>
          <a:p>
            <a:pPr lvl="0">
              <a:lnSpc>
                <a:spcPct val="110000"/>
              </a:lnSpc>
              <a:spcBef>
                <a:spcPts val="0"/>
              </a:spcBef>
            </a:pPr>
            <a:r>
              <a:rPr lang="en-US" dirty="0"/>
              <a:t>Andy Warhol, </a:t>
            </a:r>
            <a:r>
              <a:rPr lang="en-US" i="1" dirty="0"/>
              <a:t>A coloring book / drawings by Andy Warhol</a:t>
            </a:r>
            <a:r>
              <a:rPr lang="en-US" dirty="0"/>
              <a:t>, 1961</a:t>
            </a:r>
          </a:p>
          <a:p>
            <a:pPr lvl="0">
              <a:lnSpc>
                <a:spcPct val="110000"/>
              </a:lnSpc>
              <a:spcBef>
                <a:spcPts val="0"/>
              </a:spcBef>
            </a:pPr>
            <a:r>
              <a:rPr lang="en-US" dirty="0"/>
              <a:t>The Andy Warhol Museum, Pittsburgh; Gift of Mick Byers</a:t>
            </a:r>
            <a:endParaRPr lang="en-US" sz="1000" dirty="0"/>
          </a:p>
          <a:p>
            <a:pPr lvl="0">
              <a:lnSpc>
                <a:spcPct val="110000"/>
              </a:lnSpc>
              <a:spcBef>
                <a:spcPts val="0"/>
              </a:spcBef>
            </a:pPr>
            <a:r>
              <a:rPr lang="en-US" dirty="0"/>
              <a:t>2007.5.1a-b</a:t>
            </a:r>
            <a:endParaRPr lang="en-US" sz="1000" dirty="0"/>
          </a:p>
        </p:txBody>
      </p:sp>
      <p:sp>
        <p:nvSpPr>
          <p:cNvPr id="2" name="Footer Placeholder 1"/>
          <p:cNvSpPr>
            <a:spLocks noGrp="1"/>
          </p:cNvSpPr>
          <p:nvPr>
            <p:ph type="ftr" sz="quarter" idx="11"/>
          </p:nvPr>
        </p:nvSpPr>
        <p:spPr/>
        <p:txBody>
          <a:bodyPr/>
          <a:lstStyle/>
          <a:p>
            <a:r>
              <a:rPr lang="en-US"/>
              <a:t>© The Andy Warhol Museum, one of the four Carnegie Museums of Pittsburgh. All rights reserved.</a:t>
            </a:r>
          </a:p>
        </p:txBody>
      </p:sp>
      <p:pic>
        <p:nvPicPr>
          <p:cNvPr id="12" name="Content Placeholder 11" descr="This is an image of an oversized coloring book containing drawings by Andy Warhol. The cover is white with black handwriting done by Julia Warhola that reads: &quot;A coloring book -- drawings by Andy Warhol”. There are pink and blue grounds of color with stamped images of birds, reptiles, stars, moons, and fruits in black ink.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004339" y="866697"/>
            <a:ext cx="3570972" cy="4846320"/>
          </a:xfrm>
        </p:spPr>
      </p:pic>
    </p:spTree>
    <p:extLst>
      <p:ext uri="{BB962C8B-B14F-4D97-AF65-F5344CB8AC3E}">
        <p14:creationId xmlns:p14="http://schemas.microsoft.com/office/powerpoint/2010/main" val="2091132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ct val="50000"/>
              </a:spcBef>
            </a:pPr>
            <a:r>
              <a:rPr lang="en-US" altLang="en-US" dirty="0"/>
              <a:t>I loved working when I worked at commercial art and they told you what to do and how to do it and all you had to do was correct it and they’d say yes or no.</a:t>
            </a:r>
          </a:p>
        </p:txBody>
      </p:sp>
      <p:sp>
        <p:nvSpPr>
          <p:cNvPr id="3" name="Text Placeholder 2"/>
          <p:cNvSpPr>
            <a:spLocks noGrp="1"/>
          </p:cNvSpPr>
          <p:nvPr>
            <p:ph type="body" idx="1"/>
          </p:nvPr>
        </p:nvSpPr>
        <p:spPr/>
        <p:txBody>
          <a:bodyPr/>
          <a:lstStyle/>
          <a:p>
            <a:r>
              <a:rPr lang="en-US" dirty="0"/>
              <a:t>Andy Warhol,</a:t>
            </a:r>
            <a:r>
              <a:rPr lang="en-US" i="1" dirty="0"/>
              <a:t> The Philosophy of Andy Warhol (From A to B and Back Again)</a:t>
            </a:r>
            <a:r>
              <a:rPr lang="en-US" dirty="0"/>
              <a:t>,</a:t>
            </a:r>
            <a:r>
              <a:rPr lang="en-US" i="1" dirty="0"/>
              <a:t> </a:t>
            </a:r>
            <a:r>
              <a:rPr lang="en-US" dirty="0"/>
              <a:t>1975</a:t>
            </a:r>
          </a:p>
        </p:txBody>
      </p:sp>
      <p:sp>
        <p:nvSpPr>
          <p:cNvPr id="4" name="Footer Placeholder 3"/>
          <p:cNvSpPr>
            <a:spLocks noGrp="1"/>
          </p:cNvSpPr>
          <p:nvPr>
            <p:ph type="ftr" sz="quarter" idx="11"/>
          </p:nvPr>
        </p:nvSpPr>
        <p:spPr/>
        <p:txBody>
          <a:bodyPr/>
          <a:lstStyle/>
          <a:p>
            <a:r>
              <a:rPr lang="en-US"/>
              <a:t>© The Andy Warhol Museum, one of the four Carnegie Museums of Pittsburgh. All rights reserved.</a:t>
            </a:r>
          </a:p>
        </p:txBody>
      </p:sp>
    </p:spTree>
    <p:extLst>
      <p:ext uri="{BB962C8B-B14F-4D97-AF65-F5344CB8AC3E}">
        <p14:creationId xmlns:p14="http://schemas.microsoft.com/office/powerpoint/2010/main" val="2204673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 Pop Art</a:t>
            </a:r>
          </a:p>
        </p:txBody>
      </p:sp>
      <p:sp>
        <p:nvSpPr>
          <p:cNvPr id="6" name="Content Placeholder 5"/>
          <p:cNvSpPr>
            <a:spLocks noGrp="1"/>
          </p:cNvSpPr>
          <p:nvPr>
            <p:ph sz="half" idx="2"/>
          </p:nvPr>
        </p:nvSpPr>
        <p:spPr>
          <a:xfrm>
            <a:off x="4676931" y="1388675"/>
            <a:ext cx="6676869" cy="4351338"/>
          </a:xfrm>
        </p:spPr>
        <p:txBody>
          <a:bodyPr>
            <a:normAutofit/>
          </a:bodyPr>
          <a:lstStyle/>
          <a:p>
            <a:r>
              <a:rPr lang="en-US" sz="2200" dirty="0"/>
              <a:t>In the late 1950s, Warhol began hand painting imagery that he sourced from popular media, including advertisements, comics, and products. </a:t>
            </a:r>
          </a:p>
          <a:p>
            <a:r>
              <a:rPr lang="en-US" sz="2200" dirty="0"/>
              <a:t>He was especially interested in major brand names like Campbell’s Soup and Coca-Cola.</a:t>
            </a:r>
          </a:p>
          <a:p>
            <a:r>
              <a:rPr lang="en-US" sz="2200" dirty="0"/>
              <a:t>His first solo Pop Art show took place at the Ferus Gallery in Los Angeles in 1962 and featured thirty-two paintings of Campbell’s Soup cans (one of each flavor).</a:t>
            </a:r>
          </a:p>
        </p:txBody>
      </p:sp>
      <p:sp>
        <p:nvSpPr>
          <p:cNvPr id="7" name="Content Placeholder 2"/>
          <p:cNvSpPr>
            <a:spLocks noGrp="1"/>
          </p:cNvSpPr>
          <p:nvPr>
            <p:ph sz="half" idx="13"/>
          </p:nvPr>
        </p:nvSpPr>
        <p:spPr>
          <a:xfrm>
            <a:off x="838200" y="5755003"/>
            <a:ext cx="3508948" cy="765748"/>
          </a:xfrm>
        </p:spPr>
        <p:txBody>
          <a:bodyPr>
            <a:normAutofit fontScale="85000" lnSpcReduction="10000"/>
          </a:bodyPr>
          <a:lstStyle>
            <a:lvl1pPr marL="0" indent="0">
              <a:buNone/>
              <a:defRPr sz="1200" baseline="0"/>
            </a:lvl1pPr>
          </a:lstStyle>
          <a:p>
            <a:pPr lvl="0"/>
            <a:r>
              <a:rPr lang="en-US" dirty="0"/>
              <a:t>Andy Warhol, </a:t>
            </a:r>
            <a:r>
              <a:rPr lang="en-US" i="1" dirty="0"/>
              <a:t>Coca-Cola [2]</a:t>
            </a:r>
            <a:r>
              <a:rPr lang="en-US" dirty="0"/>
              <a:t>, 1961</a:t>
            </a:r>
            <a:r>
              <a:rPr lang="en-US" sz="1000" dirty="0"/>
              <a:t/>
            </a:r>
            <a:br>
              <a:rPr lang="en-US" sz="1000" dirty="0"/>
            </a:br>
            <a:r>
              <a:rPr lang="en-US" dirty="0"/>
              <a:t>The Andy Warhol Museum, Pittsburgh; Founding Collection, Contribution </a:t>
            </a:r>
            <a:r>
              <a:rPr lang="en-US" dirty="0" err="1"/>
              <a:t>Dia</a:t>
            </a:r>
            <a:r>
              <a:rPr lang="en-US" dirty="0"/>
              <a:t> Center for the Arts</a:t>
            </a:r>
            <a:r>
              <a:rPr lang="en-US" sz="1000" dirty="0"/>
              <a:t/>
            </a:r>
            <a:br>
              <a:rPr lang="en-US" sz="1000" dirty="0"/>
            </a:br>
            <a:r>
              <a:rPr lang="en-US" dirty="0"/>
              <a:t>© The Andy Warhol Foundation for the Visual Arts, Inc.</a:t>
            </a:r>
            <a:r>
              <a:rPr lang="en-US" sz="1000" dirty="0"/>
              <a:t/>
            </a:r>
            <a:br>
              <a:rPr lang="en-US" sz="1000" dirty="0"/>
            </a:br>
            <a:r>
              <a:rPr lang="en-US" dirty="0"/>
              <a:t>1997.1.20</a:t>
            </a:r>
            <a:endParaRPr lang="en-US" sz="1000" i="1" dirty="0"/>
          </a:p>
        </p:txBody>
      </p:sp>
      <p:sp>
        <p:nvSpPr>
          <p:cNvPr id="2" name="Footer Placeholder 1"/>
          <p:cNvSpPr>
            <a:spLocks noGrp="1"/>
          </p:cNvSpPr>
          <p:nvPr>
            <p:ph type="ftr" sz="quarter" idx="11"/>
          </p:nvPr>
        </p:nvSpPr>
        <p:spPr/>
        <p:txBody>
          <a:bodyPr/>
          <a:lstStyle/>
          <a:p>
            <a:r>
              <a:rPr lang="en-US" dirty="0"/>
              <a:t>© The Andy Warhol Museum, one of the four Carnegie Museums of Pittsburgh. All rights reserved.</a:t>
            </a:r>
          </a:p>
        </p:txBody>
      </p:sp>
      <p:pic>
        <p:nvPicPr>
          <p:cNvPr id="9" name="Content Placeholder 8" descr="This artwork features a glass bottle of Coca-Cola, rendered in black casein paint and crayon. The large, detailed bottle stands on our left, rising up from the bottom of the canvas. Covering the right-hand edge of the painting is a thick black column with a slightly flared base. Most of the column is filled in with patches of light-black crayon markings, but the top features a more solid patch of heavy black paint. At the top of the canvas are the first three letters of the Coca-Cola logo, with the rest obscured by the column. More light-black crayon markings appear at the left edge of the canvas, and a smudge of dry black paint marks the upper left hand corner, clouding the top of the glass bottle. Centered near the bottom of the canvas, between the flared bottoms of the column and the bottle, are several small symbols. One is a circle with a small vertical line protruding from the bottom, the second is a backwards lowercase N, and the third is a thick vertical line with an imprecise mark at the lower right."/>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380843"/>
            <a:ext cx="3252569" cy="4389120"/>
          </a:xfrm>
        </p:spPr>
      </p:pic>
    </p:spTree>
    <p:extLst>
      <p:ext uri="{BB962C8B-B14F-4D97-AF65-F5344CB8AC3E}">
        <p14:creationId xmlns:p14="http://schemas.microsoft.com/office/powerpoint/2010/main" val="3688713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Silkscreen Printing</a:t>
            </a:r>
          </a:p>
        </p:txBody>
      </p:sp>
      <p:pic>
        <p:nvPicPr>
          <p:cNvPr id="3" name="Content Placeholder 2" descr="This is a photographic silkscreen print of actress Elizabeth Taylor in black ink on a silver background. Her face has been underpainted, so her skin appears to be a pinkish/purple while her eyeshadow appears turquoise and lips an orange-red. The black ink on the left-hand side is faint and seems faded.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373753"/>
            <a:ext cx="4480560" cy="4480560"/>
          </a:xfrm>
        </p:spPr>
      </p:pic>
      <p:sp>
        <p:nvSpPr>
          <p:cNvPr id="6" name="Content Placeholder 5"/>
          <p:cNvSpPr>
            <a:spLocks noGrp="1"/>
          </p:cNvSpPr>
          <p:nvPr>
            <p:ph sz="half" idx="2"/>
          </p:nvPr>
        </p:nvSpPr>
        <p:spPr>
          <a:xfrm>
            <a:off x="5710989" y="1388675"/>
            <a:ext cx="5490411" cy="4465638"/>
          </a:xfrm>
        </p:spPr>
        <p:txBody>
          <a:bodyPr>
            <a:normAutofit/>
          </a:bodyPr>
          <a:lstStyle/>
          <a:p>
            <a:r>
              <a:rPr lang="en-US" sz="2200" dirty="0"/>
              <a:t>In 1962, Warhol began using photographic silkscreen printing, a commercial printing process traditionally used to reproduce photographic images. </a:t>
            </a:r>
          </a:p>
          <a:p>
            <a:r>
              <a:rPr lang="en-US" sz="2200" dirty="0"/>
              <a:t>One of his earliest silkscreened subjects was a dollar bill, followed by Marilyn Monroe, Elvis Presley, and Elizabeth Taylor.</a:t>
            </a:r>
          </a:p>
          <a:p>
            <a:r>
              <a:rPr lang="en-US" sz="2200" dirty="0"/>
              <a:t>His </a:t>
            </a:r>
            <a:r>
              <a:rPr lang="en-US" sz="2200" dirty="0">
                <a:hlinkClick r:id="rId4"/>
              </a:rPr>
              <a:t>silkscreen printing technique </a:t>
            </a:r>
            <a:r>
              <a:rPr lang="en-US" sz="2200" dirty="0"/>
              <a:t>combined hand-painted backgrounds with photographic silkscreen printed images to create unique works of art.</a:t>
            </a:r>
          </a:p>
        </p:txBody>
      </p:sp>
      <p:sp>
        <p:nvSpPr>
          <p:cNvPr id="7" name="Content Placeholder 2"/>
          <p:cNvSpPr>
            <a:spLocks noGrp="1"/>
          </p:cNvSpPr>
          <p:nvPr>
            <p:ph sz="half" idx="13"/>
          </p:nvPr>
        </p:nvSpPr>
        <p:spPr>
          <a:xfrm>
            <a:off x="838200" y="5948363"/>
            <a:ext cx="4480560" cy="565150"/>
          </a:xfrm>
        </p:spPr>
        <p:txBody>
          <a:bodyPr>
            <a:normAutofit fontScale="92500" lnSpcReduction="10000"/>
          </a:bodyPr>
          <a:lstStyle>
            <a:lvl1pPr marL="0" indent="0">
              <a:buNone/>
              <a:defRPr sz="1200" baseline="0"/>
            </a:lvl1pPr>
          </a:lstStyle>
          <a:p>
            <a:r>
              <a:rPr lang="en-US" sz="1000" dirty="0">
                <a:solidFill>
                  <a:srgbClr val="000000"/>
                </a:solidFill>
                <a:latin typeface="Arial" panose="020B0604020202020204" pitchFamily="34" charset="0"/>
                <a:cs typeface="Arial" panose="020B0604020202020204" pitchFamily="34" charset="0"/>
              </a:rPr>
              <a:t>Andy Warhol</a:t>
            </a:r>
            <a:r>
              <a:rPr lang="en-US" sz="1000" i="1" dirty="0">
                <a:solidFill>
                  <a:srgbClr val="000000"/>
                </a:solidFill>
                <a:latin typeface="Arial" panose="020B0604020202020204" pitchFamily="34" charset="0"/>
                <a:cs typeface="Arial" panose="020B0604020202020204" pitchFamily="34" charset="0"/>
              </a:rPr>
              <a:t>, Silver Liz [Ferus Type]</a:t>
            </a:r>
            <a:r>
              <a:rPr lang="en-US" sz="1000" dirty="0">
                <a:solidFill>
                  <a:srgbClr val="000000"/>
                </a:solidFill>
                <a:latin typeface="Arial" panose="020B0604020202020204" pitchFamily="34" charset="0"/>
                <a:cs typeface="Arial" panose="020B0604020202020204" pitchFamily="34" charset="0"/>
              </a:rPr>
              <a:t>, 1963</a:t>
            </a:r>
            <a:r>
              <a:rPr lang="en-US" sz="1000" dirty="0">
                <a:latin typeface="Arial" panose="020B0604020202020204" pitchFamily="34" charset="0"/>
                <a:cs typeface="Arial" panose="020B0604020202020204" pitchFamily="34" charset="0"/>
              </a:rPr>
              <a:t/>
            </a:r>
            <a:br>
              <a:rPr lang="en-US" sz="1000" dirty="0">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The Andy Warhol Museum, Pittsburgh; Founding Collection, Contribution The Andy Warhol Foundation for the Visual Arts, Inc.,</a:t>
            </a:r>
            <a:r>
              <a:rPr lang="en-US" sz="1000" dirty="0">
                <a:latin typeface="Arial" panose="020B0604020202020204" pitchFamily="34" charset="0"/>
                <a:cs typeface="Arial" panose="020B0604020202020204" pitchFamily="34" charset="0"/>
              </a:rPr>
              <a:t> </a:t>
            </a:r>
            <a:r>
              <a:rPr lang="en-US" sz="1000" dirty="0">
                <a:solidFill>
                  <a:srgbClr val="000000"/>
                </a:solidFill>
                <a:latin typeface="Arial" panose="020B0604020202020204" pitchFamily="34" charset="0"/>
                <a:cs typeface="Arial" panose="020B0604020202020204" pitchFamily="34" charset="0"/>
              </a:rPr>
              <a:t>© The Andy Warhol Foundation for the Visual Arts, Inc.,</a:t>
            </a:r>
            <a:r>
              <a:rPr lang="en-US" sz="1000" dirty="0">
                <a:latin typeface="Arial" panose="020B0604020202020204" pitchFamily="34" charset="0"/>
                <a:cs typeface="Arial" panose="020B0604020202020204" pitchFamily="34" charset="0"/>
              </a:rPr>
              <a:t> </a:t>
            </a:r>
            <a:r>
              <a:rPr lang="en-US" sz="1000" dirty="0">
                <a:solidFill>
                  <a:srgbClr val="000000"/>
                </a:solidFill>
                <a:latin typeface="Arial" panose="020B0604020202020204" pitchFamily="34" charset="0"/>
                <a:cs typeface="Arial" panose="020B0604020202020204" pitchFamily="34" charset="0"/>
              </a:rPr>
              <a:t>1998.1.55</a:t>
            </a:r>
            <a:endParaRPr lang="en-US" sz="1000" dirty="0">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n-US"/>
              <a:t>© The Andy Warhol Museum, one of the four Carnegie Museums of Pittsburgh. All rights reserved.</a:t>
            </a:r>
          </a:p>
        </p:txBody>
      </p:sp>
    </p:spTree>
    <p:extLst>
      <p:ext uri="{BB962C8B-B14F-4D97-AF65-F5344CB8AC3E}">
        <p14:creationId xmlns:p14="http://schemas.microsoft.com/office/powerpoint/2010/main" val="2487833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r>
            <a:br>
              <a:rPr lang="en-US" dirty="0"/>
            </a:br>
            <a:r>
              <a:rPr lang="en-US" dirty="0"/>
              <a:t>The reason I’m painting this way is that I want to be a machine.</a:t>
            </a:r>
            <a:endParaRPr lang="en-US" altLang="en-US" dirty="0"/>
          </a:p>
        </p:txBody>
      </p:sp>
      <p:sp>
        <p:nvSpPr>
          <p:cNvPr id="3" name="Text Placeholder 2"/>
          <p:cNvSpPr>
            <a:spLocks noGrp="1"/>
          </p:cNvSpPr>
          <p:nvPr>
            <p:ph type="body" idx="1"/>
          </p:nvPr>
        </p:nvSpPr>
        <p:spPr/>
        <p:txBody>
          <a:bodyPr/>
          <a:lstStyle/>
          <a:p>
            <a:r>
              <a:rPr lang="en-US" dirty="0"/>
              <a:t>Andy Warhol, </a:t>
            </a:r>
            <a:r>
              <a:rPr lang="en-US" i="1" dirty="0"/>
              <a:t>Art News</a:t>
            </a:r>
            <a:r>
              <a:rPr lang="en-US" dirty="0"/>
              <a:t>, 1962</a:t>
            </a:r>
          </a:p>
        </p:txBody>
      </p:sp>
      <p:sp>
        <p:nvSpPr>
          <p:cNvPr id="4" name="Footer Placeholder 3"/>
          <p:cNvSpPr>
            <a:spLocks noGrp="1"/>
          </p:cNvSpPr>
          <p:nvPr>
            <p:ph type="ftr" sz="quarter" idx="11"/>
          </p:nvPr>
        </p:nvSpPr>
        <p:spPr/>
        <p:txBody>
          <a:bodyPr/>
          <a:lstStyle/>
          <a:p>
            <a:r>
              <a:rPr lang="en-US"/>
              <a:t>© The Andy Warhol Museum, one of the four Carnegie Museums of Pittsburgh. All rights reserved.</a:t>
            </a:r>
          </a:p>
        </p:txBody>
      </p:sp>
    </p:spTree>
    <p:extLst>
      <p:ext uri="{BB962C8B-B14F-4D97-AF65-F5344CB8AC3E}">
        <p14:creationId xmlns:p14="http://schemas.microsoft.com/office/powerpoint/2010/main" val="1629784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spcBef>
                <a:spcPct val="50000"/>
              </a:spcBef>
            </a:pPr>
            <a:r>
              <a:rPr lang="en-US" altLang="en-US" dirty="0"/>
              <a:t>When I was little, I never left Pennsylvania, and I used to have fantasies about things that I thought were happening in the Midwest, or down South, or in Texas, that I felt I was missing out on.</a:t>
            </a:r>
          </a:p>
        </p:txBody>
      </p:sp>
      <p:sp>
        <p:nvSpPr>
          <p:cNvPr id="3" name="Text Placeholder 2"/>
          <p:cNvSpPr>
            <a:spLocks noGrp="1"/>
          </p:cNvSpPr>
          <p:nvPr>
            <p:ph type="body" idx="1"/>
          </p:nvPr>
        </p:nvSpPr>
        <p:spPr/>
        <p:txBody>
          <a:bodyPr/>
          <a:lstStyle/>
          <a:p>
            <a:r>
              <a:rPr lang="en-US" dirty="0"/>
              <a:t>Andy Warhol, </a:t>
            </a:r>
            <a:r>
              <a:rPr lang="en-US" i="1" dirty="0"/>
              <a:t>America</a:t>
            </a:r>
            <a:r>
              <a:rPr lang="en-US" dirty="0"/>
              <a:t>, 1985</a:t>
            </a:r>
          </a:p>
        </p:txBody>
      </p:sp>
      <p:sp>
        <p:nvSpPr>
          <p:cNvPr id="4" name="Footer Placeholder 3"/>
          <p:cNvSpPr>
            <a:spLocks noGrp="1"/>
          </p:cNvSpPr>
          <p:nvPr>
            <p:ph type="ftr" sz="quarter" idx="11"/>
          </p:nvPr>
        </p:nvSpPr>
        <p:spPr/>
        <p:txBody>
          <a:bodyPr/>
          <a:lstStyle/>
          <a:p>
            <a:r>
              <a:rPr lang="en-US"/>
              <a:t>© The Andy Warhol Museum, one of the four Carnegie Museums of Pittsburgh. All rights reserved.</a:t>
            </a:r>
          </a:p>
        </p:txBody>
      </p:sp>
    </p:spTree>
    <p:extLst>
      <p:ext uri="{BB962C8B-B14F-4D97-AF65-F5344CB8AC3E}">
        <p14:creationId xmlns:p14="http://schemas.microsoft.com/office/powerpoint/2010/main" val="28307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Factory</a:t>
            </a:r>
          </a:p>
        </p:txBody>
      </p:sp>
      <p:sp>
        <p:nvSpPr>
          <p:cNvPr id="6" name="Content Placeholder 5"/>
          <p:cNvSpPr>
            <a:spLocks noGrp="1"/>
          </p:cNvSpPr>
          <p:nvPr>
            <p:ph sz="half" idx="2"/>
          </p:nvPr>
        </p:nvSpPr>
        <p:spPr>
          <a:xfrm>
            <a:off x="4242740" y="1359109"/>
            <a:ext cx="7111059" cy="4465638"/>
          </a:xfrm>
        </p:spPr>
        <p:txBody>
          <a:bodyPr>
            <a:noAutofit/>
          </a:bodyPr>
          <a:lstStyle/>
          <a:p>
            <a:endParaRPr lang="en-US" sz="2200" dirty="0"/>
          </a:p>
          <a:p>
            <a:r>
              <a:rPr lang="en-US" sz="2200" dirty="0"/>
              <a:t>During the 1960s, Warhol’s studio became known as The Factory due to the high volume of art that he and his assistants produced.</a:t>
            </a:r>
          </a:p>
          <a:p>
            <a:r>
              <a:rPr lang="en-US" sz="2200" dirty="0"/>
              <a:t>The Factory was a nexus point for artists, actors, poets, dancers, partygoers, and innovators of all kinds.</a:t>
            </a:r>
          </a:p>
          <a:p>
            <a:r>
              <a:rPr lang="en-US" sz="2200" dirty="0"/>
              <a:t>In the mid-1960s, his assistant Billy Name painted most of the walls and furniture of The Factory silver.</a:t>
            </a:r>
          </a:p>
        </p:txBody>
      </p:sp>
      <p:sp>
        <p:nvSpPr>
          <p:cNvPr id="7" name="Content Placeholder 2"/>
          <p:cNvSpPr>
            <a:spLocks noGrp="1"/>
          </p:cNvSpPr>
          <p:nvPr>
            <p:ph sz="half" idx="13"/>
          </p:nvPr>
        </p:nvSpPr>
        <p:spPr>
          <a:xfrm>
            <a:off x="838200" y="5948363"/>
            <a:ext cx="5181600" cy="775260"/>
          </a:xfrm>
        </p:spPr>
        <p:txBody>
          <a:bodyPr>
            <a:noAutofit/>
          </a:bodyPr>
          <a:lstStyle>
            <a:lvl1pPr marL="0" indent="0">
              <a:buNone/>
              <a:defRPr sz="1200" baseline="0"/>
            </a:lvl1pPr>
          </a:lstStyle>
          <a:p>
            <a:r>
              <a:rPr lang="en-US" sz="900" dirty="0"/>
              <a:t>William John Kennedy, </a:t>
            </a:r>
            <a:r>
              <a:rPr lang="en-US" sz="900" i="1" dirty="0"/>
              <a:t>Untitled (Warhol Holding Marilyn Acetate II),</a:t>
            </a:r>
            <a:r>
              <a:rPr lang="en-US" sz="900" dirty="0"/>
              <a:t> reprinted 2010</a:t>
            </a:r>
            <a:br>
              <a:rPr lang="en-US" sz="900" dirty="0"/>
            </a:br>
            <a:r>
              <a:rPr lang="en-US" sz="900" dirty="0"/>
              <a:t>The Andy Warhol Museum, Pittsburgh; Gift of KIWI Arts Group</a:t>
            </a:r>
            <a:br>
              <a:rPr lang="en-US" sz="900" dirty="0"/>
            </a:br>
            <a:r>
              <a:rPr lang="en-US" sz="900" dirty="0"/>
              <a:t>© William John Kennedy, Courtesy of KIWI Arts Group</a:t>
            </a:r>
            <a:br>
              <a:rPr lang="en-US" sz="900" dirty="0"/>
            </a:br>
            <a:r>
              <a:rPr lang="en-US" sz="900" dirty="0"/>
              <a:t>2013.12.64</a:t>
            </a:r>
          </a:p>
        </p:txBody>
      </p:sp>
      <p:sp>
        <p:nvSpPr>
          <p:cNvPr id="2" name="Footer Placeholder 1"/>
          <p:cNvSpPr>
            <a:spLocks noGrp="1"/>
          </p:cNvSpPr>
          <p:nvPr>
            <p:ph type="ftr" sz="quarter" idx="11"/>
          </p:nvPr>
        </p:nvSpPr>
        <p:spPr/>
        <p:txBody>
          <a:bodyPr/>
          <a:lstStyle/>
          <a:p>
            <a:r>
              <a:rPr lang="en-US" dirty="0"/>
              <a:t>© The Andy Warhol Museum, one of the four Carnegie Museums of Pittsburgh. All rights reserved.</a:t>
            </a:r>
          </a:p>
        </p:txBody>
      </p:sp>
      <p:pic>
        <p:nvPicPr>
          <p:cNvPr id="9" name="Content Placeholder 8" descr="This is a black and white photograph of Andy Warhol holding up a large acetate image of Marilyn Monroe. The acetate takes up most of the photo but we can see a faint image of Warhol wearing glasses, jeans, and a white shirt in the background. "/>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3560" t="6433" r="13320" b="5383"/>
          <a:stretch/>
        </p:blipFill>
        <p:spPr>
          <a:xfrm>
            <a:off x="838199" y="1359109"/>
            <a:ext cx="3060293" cy="4589254"/>
          </a:xfrm>
        </p:spPr>
      </p:pic>
    </p:spTree>
    <p:extLst>
      <p:ext uri="{BB962C8B-B14F-4D97-AF65-F5344CB8AC3E}">
        <p14:creationId xmlns:p14="http://schemas.microsoft.com/office/powerpoint/2010/main" val="2429631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Filmmaking Career</a:t>
            </a:r>
          </a:p>
        </p:txBody>
      </p:sp>
      <p:pic>
        <p:nvPicPr>
          <p:cNvPr id="3" name="Content Placeholder 2" descr="This is a black and white image of a film still depicting a woman named Jane Holzer. She has long, light-colored hair and is wearing black eye makeup and light lipstick. She is in soft focus and suffused with light, creating an ethereal, hypnotic effect as she stares directly out at the viewe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613752"/>
            <a:ext cx="5181600" cy="3796203"/>
          </a:xfrm>
        </p:spPr>
      </p:pic>
      <p:sp>
        <p:nvSpPr>
          <p:cNvPr id="6" name="Content Placeholder 5"/>
          <p:cNvSpPr>
            <a:spLocks noGrp="1"/>
          </p:cNvSpPr>
          <p:nvPr>
            <p:ph sz="half" idx="2"/>
          </p:nvPr>
        </p:nvSpPr>
        <p:spPr>
          <a:xfrm>
            <a:off x="6172200" y="1277256"/>
            <a:ext cx="5181600" cy="4630057"/>
          </a:xfrm>
        </p:spPr>
        <p:txBody>
          <a:bodyPr>
            <a:noAutofit/>
          </a:bodyPr>
          <a:lstStyle/>
          <a:p>
            <a:r>
              <a:rPr lang="en-US" sz="2200" dirty="0"/>
              <a:t>Warhol began creating films in 1963 and pulled many of his Superstars from among the regular visitors to The Factory. </a:t>
            </a:r>
          </a:p>
          <a:p>
            <a:r>
              <a:rPr lang="en-US" sz="2200" dirty="0"/>
              <a:t>He made hundreds of experimental films between 1964 and 1969 including his groundbreaking eight-hour-long silent film </a:t>
            </a:r>
            <a:r>
              <a:rPr lang="en-US" sz="2200" i="1" dirty="0"/>
              <a:t>Empire</a:t>
            </a:r>
            <a:r>
              <a:rPr lang="en-US" sz="2200" dirty="0"/>
              <a:t> which featured continuous slow motion footage of the Empire State Building in New York City. </a:t>
            </a:r>
          </a:p>
          <a:p>
            <a:r>
              <a:rPr lang="en-US" sz="2200" dirty="0"/>
              <a:t>These films were primarily screened at The Factory and small independent theaters in New York City.</a:t>
            </a:r>
          </a:p>
          <a:p>
            <a:endParaRPr lang="en-US" sz="2200" dirty="0"/>
          </a:p>
        </p:txBody>
      </p:sp>
      <p:sp>
        <p:nvSpPr>
          <p:cNvPr id="7" name="Content Placeholder 2" descr="This is a black and white image of a film still depicting a woman named Jane Holzer. She has long, light-colored hair and is wearing black eye makeup and light lipstick. She is in soft focus and suffused with light, creating an ethereal, hypnotic effect as she stares directly out at the viewer."/>
          <p:cNvSpPr>
            <a:spLocks noGrp="1"/>
          </p:cNvSpPr>
          <p:nvPr>
            <p:ph sz="half" idx="13"/>
          </p:nvPr>
        </p:nvSpPr>
        <p:spPr>
          <a:xfrm>
            <a:off x="838200" y="5489188"/>
            <a:ext cx="5181600" cy="781825"/>
          </a:xfrm>
        </p:spPr>
        <p:txBody>
          <a:bodyPr>
            <a:normAutofit/>
          </a:bodyPr>
          <a:lstStyle>
            <a:lvl1pPr marL="0" indent="0">
              <a:buNone/>
              <a:defRPr sz="1200" baseline="0"/>
            </a:lvl1pPr>
          </a:lstStyle>
          <a:p>
            <a:pPr lvl="0">
              <a:spcBef>
                <a:spcPts val="0"/>
              </a:spcBef>
            </a:pPr>
            <a:r>
              <a:rPr lang="en-US" sz="1000" dirty="0"/>
              <a:t>Andy Warhol, </a:t>
            </a:r>
            <a:r>
              <a:rPr lang="en-US" sz="1000" i="1" dirty="0"/>
              <a:t>Screen Test: Jane </a:t>
            </a:r>
            <a:r>
              <a:rPr lang="en-US" sz="1000" i="1" dirty="0" err="1"/>
              <a:t>Holzer</a:t>
            </a:r>
            <a:r>
              <a:rPr lang="en-US" sz="1000" dirty="0"/>
              <a:t> [ST141], 1964</a:t>
            </a:r>
          </a:p>
          <a:p>
            <a:pPr lvl="0">
              <a:spcBef>
                <a:spcPts val="0"/>
              </a:spcBef>
            </a:pPr>
            <a:r>
              <a:rPr lang="en-US" sz="1000" dirty="0"/>
              <a:t>The Andy Warhol Museum, Pittsburgh, founding collection, contribution The Andy Warhol Foundation for the Visual Arts. © 2015 The Andy Warhol Museum, Pittsburgh, PA, a museum of Carnegie Institute. All rights reserved. </a:t>
            </a:r>
          </a:p>
          <a:p>
            <a:pPr lvl="0">
              <a:spcBef>
                <a:spcPts val="0"/>
              </a:spcBef>
            </a:pPr>
            <a:r>
              <a:rPr lang="en-US" sz="1000" dirty="0"/>
              <a:t>1997.4.113.141</a:t>
            </a:r>
          </a:p>
        </p:txBody>
      </p:sp>
      <p:sp>
        <p:nvSpPr>
          <p:cNvPr id="2" name="Footer Placeholder 1"/>
          <p:cNvSpPr>
            <a:spLocks noGrp="1"/>
          </p:cNvSpPr>
          <p:nvPr>
            <p:ph type="ftr" sz="quarter" idx="11"/>
          </p:nvPr>
        </p:nvSpPr>
        <p:spPr/>
        <p:txBody>
          <a:bodyPr/>
          <a:lstStyle/>
          <a:p>
            <a:r>
              <a:rPr lang="en-US" dirty="0"/>
              <a:t>© The Andy Warhol Museum, one of the four Carnegie Museums of Pittsburgh. All rights reserved.</a:t>
            </a:r>
          </a:p>
        </p:txBody>
      </p:sp>
    </p:spTree>
    <p:extLst>
      <p:ext uri="{BB962C8B-B14F-4D97-AF65-F5344CB8AC3E}">
        <p14:creationId xmlns:p14="http://schemas.microsoft.com/office/powerpoint/2010/main" val="3188072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1968 shooting</a:t>
            </a:r>
          </a:p>
        </p:txBody>
      </p:sp>
      <p:pic>
        <p:nvPicPr>
          <p:cNvPr id="8" name="Content Placeholder 7" descr="This is an image of a white corset worn by Andy Warhol against a gray background. The corset has 12 eyelets with a white cord binding them together. There is also an adjustable metal clasp holding the straps of the corset togethe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825625"/>
            <a:ext cx="5181600" cy="3676208"/>
          </a:xfrm>
        </p:spPr>
      </p:pic>
      <p:sp>
        <p:nvSpPr>
          <p:cNvPr id="6" name="Content Placeholder 5"/>
          <p:cNvSpPr>
            <a:spLocks noGrp="1"/>
          </p:cNvSpPr>
          <p:nvPr>
            <p:ph sz="half" idx="2"/>
          </p:nvPr>
        </p:nvSpPr>
        <p:spPr>
          <a:xfrm>
            <a:off x="6172200" y="1494971"/>
            <a:ext cx="5181600" cy="4453392"/>
          </a:xfrm>
        </p:spPr>
        <p:txBody>
          <a:bodyPr>
            <a:noAutofit/>
          </a:bodyPr>
          <a:lstStyle/>
          <a:p>
            <a:r>
              <a:rPr lang="en-US" sz="2200" dirty="0"/>
              <a:t>On June 3, 1968, Warhol was shot by Valerie </a:t>
            </a:r>
            <a:r>
              <a:rPr lang="en-US" sz="2200" dirty="0" err="1"/>
              <a:t>Solanas</a:t>
            </a:r>
            <a:r>
              <a:rPr lang="en-US" sz="2200" dirty="0"/>
              <a:t>, a radical feminist writer. </a:t>
            </a:r>
          </a:p>
          <a:p>
            <a:r>
              <a:rPr lang="en-US" sz="2200" dirty="0"/>
              <a:t>The shooting damaged eight organs and left scars across his stomach and torso. The numerous surgeries that followed required that he wear a corset for the rest of his life.</a:t>
            </a:r>
          </a:p>
          <a:p>
            <a:r>
              <a:rPr lang="en-US" sz="2200" dirty="0"/>
              <a:t>The incident changed how he interacted with the world. The Factory became a more professional work environment with tighter security and fewer visitors.</a:t>
            </a:r>
          </a:p>
        </p:txBody>
      </p:sp>
      <p:sp>
        <p:nvSpPr>
          <p:cNvPr id="7" name="Content Placeholder 2" descr="This is an image of a white corset worn by Andy Warhol against a gray background. The corset has 12 eyelets with a white cord binding them together. There is also an adjustable metal clasp holding the straps of the corset together."/>
          <p:cNvSpPr>
            <a:spLocks noGrp="1"/>
          </p:cNvSpPr>
          <p:nvPr>
            <p:ph sz="half" idx="13"/>
          </p:nvPr>
        </p:nvSpPr>
        <p:spPr>
          <a:xfrm>
            <a:off x="838200" y="5501833"/>
            <a:ext cx="5181600" cy="565150"/>
          </a:xfrm>
        </p:spPr>
        <p:txBody>
          <a:bodyPr>
            <a:normAutofit/>
          </a:bodyPr>
          <a:lstStyle>
            <a:lvl1pPr marL="0" indent="0">
              <a:buNone/>
              <a:defRPr sz="1200" baseline="0"/>
            </a:lvl1pPr>
          </a:lstStyle>
          <a:p>
            <a:pPr lvl="0"/>
            <a:r>
              <a:rPr lang="en-US" sz="1000" dirty="0"/>
              <a:t>Corset, The Andy Warhol Museum, Pittsburgh; Founding Collection, Contribution The Andy Warhol Foundation for the Visual Arts, Inc.</a:t>
            </a:r>
            <a:br>
              <a:rPr lang="en-US" sz="1000" dirty="0"/>
            </a:br>
            <a:r>
              <a:rPr lang="en-US" sz="1000" dirty="0"/>
              <a:t>1998.3.8198.1</a:t>
            </a:r>
          </a:p>
        </p:txBody>
      </p:sp>
      <p:sp>
        <p:nvSpPr>
          <p:cNvPr id="2" name="Footer Placeholder 1"/>
          <p:cNvSpPr>
            <a:spLocks noGrp="1"/>
          </p:cNvSpPr>
          <p:nvPr>
            <p:ph type="ftr" sz="quarter" idx="11"/>
          </p:nvPr>
        </p:nvSpPr>
        <p:spPr/>
        <p:txBody>
          <a:bodyPr/>
          <a:lstStyle/>
          <a:p>
            <a:r>
              <a:rPr lang="en-US"/>
              <a:t>© The Andy Warhol Museum, one of the four Carnegie Museums of Pittsburgh. All rights reserved.</a:t>
            </a:r>
          </a:p>
        </p:txBody>
      </p:sp>
    </p:spTree>
    <p:extLst>
      <p:ext uri="{BB962C8B-B14F-4D97-AF65-F5344CB8AC3E}">
        <p14:creationId xmlns:p14="http://schemas.microsoft.com/office/powerpoint/2010/main" val="208352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ct val="50000"/>
              </a:spcBef>
            </a:pPr>
            <a:r>
              <a:rPr lang="en-US" altLang="en-US" dirty="0"/>
              <a:t>Before I was shot, I always thought that I was more half-there than all-there—I always suspected that I was watching TV instead of living life.</a:t>
            </a:r>
          </a:p>
        </p:txBody>
      </p:sp>
      <p:sp>
        <p:nvSpPr>
          <p:cNvPr id="3" name="Text Placeholder 2"/>
          <p:cNvSpPr>
            <a:spLocks noGrp="1"/>
          </p:cNvSpPr>
          <p:nvPr>
            <p:ph type="body" idx="1"/>
          </p:nvPr>
        </p:nvSpPr>
        <p:spPr/>
        <p:txBody>
          <a:bodyPr/>
          <a:lstStyle/>
          <a:p>
            <a:r>
              <a:rPr lang="en-US" dirty="0"/>
              <a:t>Andy Warhol,</a:t>
            </a:r>
            <a:r>
              <a:rPr lang="en-US" i="1" dirty="0"/>
              <a:t> The Philosophy of Andy Warhol (From A to B and Back Again)</a:t>
            </a:r>
            <a:r>
              <a:rPr lang="en-US" dirty="0"/>
              <a:t>,</a:t>
            </a:r>
            <a:r>
              <a:rPr lang="en-US" i="1" dirty="0"/>
              <a:t> </a:t>
            </a:r>
            <a:r>
              <a:rPr lang="en-US" dirty="0"/>
              <a:t>1975</a:t>
            </a:r>
          </a:p>
        </p:txBody>
      </p:sp>
      <p:sp>
        <p:nvSpPr>
          <p:cNvPr id="4" name="Footer Placeholder 3"/>
          <p:cNvSpPr>
            <a:spLocks noGrp="1"/>
          </p:cNvSpPr>
          <p:nvPr>
            <p:ph type="ftr" sz="quarter" idx="11"/>
          </p:nvPr>
        </p:nvSpPr>
        <p:spPr/>
        <p:txBody>
          <a:bodyPr/>
          <a:lstStyle/>
          <a:p>
            <a:r>
              <a:rPr lang="en-US"/>
              <a:t>© The Andy Warhol Museum, one of the four Carnegie Museums of Pittsburgh. All rights reserved.</a:t>
            </a:r>
          </a:p>
        </p:txBody>
      </p:sp>
    </p:spTree>
    <p:extLst>
      <p:ext uri="{BB962C8B-B14F-4D97-AF65-F5344CB8AC3E}">
        <p14:creationId xmlns:p14="http://schemas.microsoft.com/office/powerpoint/2010/main" val="2586813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Business Art</a:t>
            </a:r>
          </a:p>
        </p:txBody>
      </p:sp>
      <p:sp>
        <p:nvSpPr>
          <p:cNvPr id="6" name="Content Placeholder 5"/>
          <p:cNvSpPr>
            <a:spLocks noGrp="1"/>
          </p:cNvSpPr>
          <p:nvPr>
            <p:ph sz="half" idx="2"/>
          </p:nvPr>
        </p:nvSpPr>
        <p:spPr>
          <a:xfrm>
            <a:off x="5591331" y="1447384"/>
            <a:ext cx="5762469" cy="4351338"/>
          </a:xfrm>
        </p:spPr>
        <p:txBody>
          <a:bodyPr>
            <a:noAutofit/>
          </a:bodyPr>
          <a:lstStyle/>
          <a:p>
            <a:endParaRPr lang="en-US" sz="2200" dirty="0"/>
          </a:p>
          <a:p>
            <a:r>
              <a:rPr lang="en-US" sz="2200" dirty="0"/>
              <a:t>In the 1970s, Warhol turned his popular commissioned portrait practice into what he called business art. He made hundreds of portraits in his lifetime.</a:t>
            </a:r>
          </a:p>
          <a:p>
            <a:r>
              <a:rPr lang="en-US" sz="2200" dirty="0"/>
              <a:t>He also founded </a:t>
            </a:r>
            <a:r>
              <a:rPr lang="en-US" sz="2200" i="1" dirty="0"/>
              <a:t>Interview </a:t>
            </a:r>
            <a:r>
              <a:rPr lang="en-US" sz="2200" dirty="0"/>
              <a:t>magazine</a:t>
            </a:r>
            <a:r>
              <a:rPr lang="en-US" sz="2200" i="1" dirty="0"/>
              <a:t> </a:t>
            </a:r>
            <a:r>
              <a:rPr lang="en-US" sz="2200" dirty="0"/>
              <a:t>in 1969. The publication is still in print to this day.</a:t>
            </a:r>
          </a:p>
          <a:p>
            <a:r>
              <a:rPr lang="en-US" sz="2200" dirty="0"/>
              <a:t>Warhol was one of the wealthiest living artists of the twentieth century. He used money from lucrative commissions to fund more obscure and experimental art projects. </a:t>
            </a:r>
          </a:p>
        </p:txBody>
      </p:sp>
      <p:sp>
        <p:nvSpPr>
          <p:cNvPr id="7" name="Content Placeholder 2"/>
          <p:cNvSpPr>
            <a:spLocks noGrp="1"/>
          </p:cNvSpPr>
          <p:nvPr>
            <p:ph sz="half" idx="13"/>
          </p:nvPr>
        </p:nvSpPr>
        <p:spPr>
          <a:xfrm>
            <a:off x="838200" y="5799913"/>
            <a:ext cx="4297678" cy="565150"/>
          </a:xfrm>
        </p:spPr>
        <p:txBody>
          <a:bodyPr>
            <a:noAutofit/>
          </a:bodyPr>
          <a:lstStyle>
            <a:lvl1pPr marL="0" indent="0">
              <a:buNone/>
              <a:defRPr sz="1200" baseline="0"/>
            </a:lvl1pPr>
          </a:lstStyle>
          <a:p>
            <a:pPr lvl="0">
              <a:spcBef>
                <a:spcPts val="0"/>
              </a:spcBef>
            </a:pPr>
            <a:r>
              <a:rPr lang="en-US" sz="1000" dirty="0"/>
              <a:t>Andy Warhol, </a:t>
            </a:r>
            <a:r>
              <a:rPr lang="en-US" sz="1000" i="1" dirty="0"/>
              <a:t>Tina Chow</a:t>
            </a:r>
            <a:r>
              <a:rPr lang="en-US" sz="1000" dirty="0"/>
              <a:t>, 1985</a:t>
            </a:r>
            <a:br>
              <a:rPr lang="en-US" sz="1000" dirty="0"/>
            </a:br>
            <a:r>
              <a:rPr lang="en-US" sz="1000" dirty="0"/>
              <a:t>The Andy Warhol Museum, Pittsburgh; Founding Collection, Contribution The Andy Warhol Foundation for the Visual Arts, Inc. © The Andy Warhol Foundation for the Visual Arts, Inc. </a:t>
            </a:r>
          </a:p>
          <a:p>
            <a:pPr lvl="0">
              <a:spcBef>
                <a:spcPts val="0"/>
              </a:spcBef>
            </a:pPr>
            <a:r>
              <a:rPr lang="en-US" sz="1000" dirty="0"/>
              <a:t>1998.1.521</a:t>
            </a:r>
          </a:p>
        </p:txBody>
      </p:sp>
      <p:sp>
        <p:nvSpPr>
          <p:cNvPr id="2" name="Footer Placeholder 1"/>
          <p:cNvSpPr>
            <a:spLocks noGrp="1"/>
          </p:cNvSpPr>
          <p:nvPr>
            <p:ph type="ftr" sz="quarter" idx="11"/>
          </p:nvPr>
        </p:nvSpPr>
        <p:spPr/>
        <p:txBody>
          <a:bodyPr/>
          <a:lstStyle/>
          <a:p>
            <a:r>
              <a:rPr lang="en-US"/>
              <a:t>© The Andy Warhol Museum, one of the four Carnegie Museums of Pittsburgh. All rights reserved.</a:t>
            </a:r>
          </a:p>
        </p:txBody>
      </p:sp>
      <p:pic>
        <p:nvPicPr>
          <p:cNvPr id="10" name="Content Placeholder 9" descr="This is a screen printed portrait of Tina Chow against a silver background. Chow’s skin is pale peach, a stark contrast to the deep black of her hair and eyebrows, the lavender of her eyes, and the cherry red of her lip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447384"/>
            <a:ext cx="4297678" cy="4343400"/>
          </a:xfrm>
        </p:spPr>
      </p:pic>
    </p:spTree>
    <p:extLst>
      <p:ext uri="{BB962C8B-B14F-4D97-AF65-F5344CB8AC3E}">
        <p14:creationId xmlns:p14="http://schemas.microsoft.com/office/powerpoint/2010/main" val="1275825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Collecting and </a:t>
            </a:r>
            <a:r>
              <a:rPr lang="en-US" i="1" dirty="0"/>
              <a:t>Time Capsules</a:t>
            </a:r>
            <a:endParaRPr lang="en-US" dirty="0"/>
          </a:p>
        </p:txBody>
      </p:sp>
      <p:sp>
        <p:nvSpPr>
          <p:cNvPr id="6" name="Content Placeholder 5"/>
          <p:cNvSpPr>
            <a:spLocks noGrp="1"/>
          </p:cNvSpPr>
          <p:nvPr>
            <p:ph sz="half" idx="2"/>
          </p:nvPr>
        </p:nvSpPr>
        <p:spPr>
          <a:xfrm>
            <a:off x="6172200" y="1825625"/>
            <a:ext cx="5181600" cy="3743831"/>
          </a:xfrm>
        </p:spPr>
        <p:txBody>
          <a:bodyPr>
            <a:normAutofit/>
          </a:bodyPr>
          <a:lstStyle/>
          <a:p>
            <a:r>
              <a:rPr lang="en-US" sz="2200" dirty="0"/>
              <a:t>Warhol was an avid collector of antiques, tribal art, taxidermy, movie paraphernalia, and much more. He went shopping almost every day. </a:t>
            </a:r>
          </a:p>
          <a:p>
            <a:r>
              <a:rPr lang="en-US" sz="2200" dirty="0"/>
              <a:t>In 1974, he began depositing souvenirs into cardboard boxes, which he called </a:t>
            </a:r>
            <a:r>
              <a:rPr lang="en-US" sz="2200" i="1" dirty="0"/>
              <a:t>Time Capsules</a:t>
            </a:r>
            <a:r>
              <a:rPr lang="en-US" sz="2200" dirty="0"/>
              <a:t>. He amassed 610 </a:t>
            </a:r>
            <a:r>
              <a:rPr lang="en-US" sz="2200" i="1" dirty="0"/>
              <a:t>Time Capsules</a:t>
            </a:r>
            <a:r>
              <a:rPr lang="en-US" sz="2200" dirty="0"/>
              <a:t> that contain roughly half a million artifacts of his everyday life.</a:t>
            </a:r>
          </a:p>
        </p:txBody>
      </p:sp>
      <p:sp>
        <p:nvSpPr>
          <p:cNvPr id="7" name="Content Placeholder 2" descr="This is an image of the contents of one of Warhol’s Time Capsules. There are several books, pieces of artwork by Keith Haring and Jean-Michel Basquiat, a hand painted turtleneck by Kenny Scharf with a large, blue cartoonish face painted on the front, a Mickey Mouse figurine, ties, postcards, and documents, among other things."/>
          <p:cNvSpPr>
            <a:spLocks noGrp="1"/>
          </p:cNvSpPr>
          <p:nvPr>
            <p:ph sz="half" idx="13"/>
          </p:nvPr>
        </p:nvSpPr>
        <p:spPr>
          <a:xfrm>
            <a:off x="838200" y="5185946"/>
            <a:ext cx="5334000" cy="647309"/>
          </a:xfrm>
        </p:spPr>
        <p:txBody>
          <a:bodyPr>
            <a:noAutofit/>
          </a:bodyPr>
          <a:lstStyle>
            <a:lvl1pPr marL="0" indent="0">
              <a:buNone/>
              <a:defRPr sz="1200" baseline="0"/>
            </a:lvl1pPr>
          </a:lstStyle>
          <a:p>
            <a:pPr>
              <a:spcBef>
                <a:spcPts val="0"/>
              </a:spcBef>
            </a:pPr>
            <a:r>
              <a:rPr lang="en-US" sz="1000" dirty="0"/>
              <a:t>Andy Warhol</a:t>
            </a:r>
            <a:r>
              <a:rPr lang="en-US" sz="1000" i="1" dirty="0"/>
              <a:t>, Time Capsule 522</a:t>
            </a:r>
            <a:r>
              <a:rPr lang="en-US" sz="1000" dirty="0"/>
              <a:t>, 1862-1985, undated; Bulk: 1984</a:t>
            </a:r>
            <a:br>
              <a:rPr lang="en-US" sz="1000" dirty="0"/>
            </a:br>
            <a:r>
              <a:rPr lang="en-US" sz="1000" dirty="0"/>
              <a:t>The Andy Warhol Museum, Pittsburgh; Founding Collection, Contribution The Andy Warhol Foundation for the Visual Arts, Inc. © The Andy Warhol Foundation for the Visual Arts, Inc.</a:t>
            </a:r>
            <a:br>
              <a:rPr lang="en-US" sz="1000" dirty="0"/>
            </a:br>
            <a:r>
              <a:rPr lang="en-US" sz="1000" dirty="0"/>
              <a:t>TC522</a:t>
            </a:r>
          </a:p>
        </p:txBody>
      </p:sp>
      <p:sp>
        <p:nvSpPr>
          <p:cNvPr id="2" name="Footer Placeholder 1"/>
          <p:cNvSpPr>
            <a:spLocks noGrp="1"/>
          </p:cNvSpPr>
          <p:nvPr>
            <p:ph type="ftr" sz="quarter" idx="11"/>
          </p:nvPr>
        </p:nvSpPr>
        <p:spPr/>
        <p:txBody>
          <a:bodyPr/>
          <a:lstStyle/>
          <a:p>
            <a:r>
              <a:rPr lang="en-US" dirty="0"/>
              <a:t>© The Andy Warhol Museum, one of the four Carnegie Museums of Pittsburgh. All rights reserved.</a:t>
            </a:r>
          </a:p>
        </p:txBody>
      </p:sp>
      <p:pic>
        <p:nvPicPr>
          <p:cNvPr id="8" name="Content Placeholder 7" descr="This is an image of the contents of one of Warhol’s Time Capsules. There are several books, pieces of artwork by Keith Haring and Jean-Michel Basquiat, a hand painted turtleneck by Kenny Scharf with a large, blue cartoonish face painted on the front, a Mickey Mouse figurine, ties, postcards, and documents, among other thing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825625"/>
            <a:ext cx="5181600" cy="3283498"/>
          </a:xfrm>
        </p:spPr>
      </p:pic>
    </p:spTree>
    <p:extLst>
      <p:ext uri="{BB962C8B-B14F-4D97-AF65-F5344CB8AC3E}">
        <p14:creationId xmlns:p14="http://schemas.microsoft.com/office/powerpoint/2010/main" val="3609643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Collaboration and the 1980s</a:t>
            </a:r>
          </a:p>
        </p:txBody>
      </p:sp>
      <p:sp>
        <p:nvSpPr>
          <p:cNvPr id="6" name="Content Placeholder 5"/>
          <p:cNvSpPr>
            <a:spLocks noGrp="1"/>
          </p:cNvSpPr>
          <p:nvPr>
            <p:ph sz="half" idx="2"/>
          </p:nvPr>
        </p:nvSpPr>
        <p:spPr>
          <a:xfrm>
            <a:off x="6248400" y="1690688"/>
            <a:ext cx="5181600" cy="3828013"/>
          </a:xfrm>
        </p:spPr>
        <p:txBody>
          <a:bodyPr>
            <a:noAutofit/>
          </a:bodyPr>
          <a:lstStyle/>
          <a:p>
            <a:r>
              <a:rPr lang="en-US" sz="2200" dirty="0"/>
              <a:t>Warhol collaborated with younger artists such as Jean-Michel Basquiat, Keith Haring, and Francesco Clemente during the 1980s. </a:t>
            </a:r>
          </a:p>
          <a:p>
            <a:r>
              <a:rPr lang="en-US" sz="2200" dirty="0"/>
              <a:t>He also experimented with early digital art using an Amiga computer while continuing to work in video and television, producing </a:t>
            </a:r>
            <a:r>
              <a:rPr lang="en-US" sz="2200" i="1" dirty="0"/>
              <a:t>Andy Warhol’s T.V.</a:t>
            </a:r>
            <a:r>
              <a:rPr lang="en-US" sz="2200" dirty="0"/>
              <a:t>,</a:t>
            </a:r>
            <a:r>
              <a:rPr lang="en-US" sz="2200" i="1" dirty="0"/>
              <a:t> Fashion</a:t>
            </a:r>
            <a:r>
              <a:rPr lang="en-US" sz="2200" dirty="0"/>
              <a:t>,</a:t>
            </a:r>
            <a:r>
              <a:rPr lang="en-US" sz="2200" i="1" dirty="0"/>
              <a:t> </a:t>
            </a:r>
            <a:r>
              <a:rPr lang="en-US" sz="2200" dirty="0"/>
              <a:t>and </a:t>
            </a:r>
            <a:r>
              <a:rPr lang="en-US" sz="2200" i="1" dirty="0"/>
              <a:t>Andy Warhol’s Fifteen Minutes</a:t>
            </a:r>
            <a:r>
              <a:rPr lang="en-US" sz="2200" dirty="0"/>
              <a:t>.</a:t>
            </a:r>
          </a:p>
        </p:txBody>
      </p:sp>
      <p:sp>
        <p:nvSpPr>
          <p:cNvPr id="7" name="Content Placeholder 2"/>
          <p:cNvSpPr>
            <a:spLocks noGrp="1"/>
          </p:cNvSpPr>
          <p:nvPr>
            <p:ph sz="half" idx="13"/>
          </p:nvPr>
        </p:nvSpPr>
        <p:spPr>
          <a:xfrm>
            <a:off x="838200" y="5518701"/>
            <a:ext cx="5181600" cy="781825"/>
          </a:xfrm>
        </p:spPr>
        <p:txBody>
          <a:bodyPr>
            <a:normAutofit/>
          </a:bodyPr>
          <a:lstStyle>
            <a:lvl1pPr marL="0" indent="0">
              <a:buNone/>
              <a:defRPr sz="1200" baseline="0"/>
            </a:lvl1pPr>
          </a:lstStyle>
          <a:p>
            <a:pPr lvl="0"/>
            <a:r>
              <a:rPr lang="en-US" sz="1000" dirty="0"/>
              <a:t>Jean-Michel Basquiat, Andy Warhol, </a:t>
            </a:r>
            <a:r>
              <a:rPr lang="en-US" sz="1000" i="1" dirty="0"/>
              <a:t>Collaboration</a:t>
            </a:r>
            <a:r>
              <a:rPr lang="en-US" sz="1000" dirty="0"/>
              <a:t>, 1984-1985</a:t>
            </a:r>
            <a:br>
              <a:rPr lang="en-US" sz="1000" dirty="0"/>
            </a:br>
            <a:r>
              <a:rPr lang="en-US" sz="1000" dirty="0"/>
              <a:t>The Andy Warhol Museum, Pittsburgh; Founding Collection, Contribution The Andy Warhol Foundation for the Visual Arts, Inc. © The Andy Warhol Foundation for the Visual Arts, Inc. 1998.1.485</a:t>
            </a:r>
          </a:p>
        </p:txBody>
      </p:sp>
      <p:sp>
        <p:nvSpPr>
          <p:cNvPr id="2" name="Footer Placeholder 1"/>
          <p:cNvSpPr>
            <a:spLocks noGrp="1"/>
          </p:cNvSpPr>
          <p:nvPr>
            <p:ph type="ftr" sz="quarter" idx="11"/>
          </p:nvPr>
        </p:nvSpPr>
        <p:spPr/>
        <p:txBody>
          <a:bodyPr/>
          <a:lstStyle/>
          <a:p>
            <a:r>
              <a:rPr lang="en-US"/>
              <a:t>© The Andy Warhol Museum, one of the four Carnegie Museums of Pittsburgh. All rights reserved.</a:t>
            </a:r>
          </a:p>
        </p:txBody>
      </p:sp>
      <p:pic>
        <p:nvPicPr>
          <p:cNvPr id="5" name="Content Placeholder 4" descr="This acrylic and oil stick on canvas painting is predominately yellow with blue lettering in the center obscured by two figures. The figure to the left is brown with skinny arms raised above his head. The figure to the right is wearing a white and brown Native American headdress with yellow horns. Towards the bottom left of the painting is an advertisement in black that reads “The Ultimate Cure for Fat” with red paint obscuring the e (the last letter for cure) and the word “for”.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690688"/>
            <a:ext cx="5181600" cy="3763477"/>
          </a:xfrm>
        </p:spPr>
      </p:pic>
    </p:spTree>
    <p:extLst>
      <p:ext uri="{BB962C8B-B14F-4D97-AF65-F5344CB8AC3E}">
        <p14:creationId xmlns:p14="http://schemas.microsoft.com/office/powerpoint/2010/main" val="642085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Final Years</a:t>
            </a:r>
          </a:p>
        </p:txBody>
      </p:sp>
      <p:sp>
        <p:nvSpPr>
          <p:cNvPr id="6" name="Content Placeholder 5"/>
          <p:cNvSpPr>
            <a:spLocks noGrp="1"/>
          </p:cNvSpPr>
          <p:nvPr>
            <p:ph sz="half" idx="2"/>
          </p:nvPr>
        </p:nvSpPr>
        <p:spPr>
          <a:xfrm>
            <a:off x="5786203" y="1447800"/>
            <a:ext cx="5491396" cy="4154487"/>
          </a:xfrm>
        </p:spPr>
        <p:txBody>
          <a:bodyPr>
            <a:normAutofit/>
          </a:bodyPr>
          <a:lstStyle/>
          <a:p>
            <a:endParaRPr lang="en-US" sz="2400" dirty="0"/>
          </a:p>
          <a:p>
            <a:r>
              <a:rPr lang="en-US" sz="2200" dirty="0"/>
              <a:t>Warhol’s final major series of artworks was based on Leonardo da Vinci’s </a:t>
            </a:r>
            <a:r>
              <a:rPr lang="en-US" sz="2200" i="1" dirty="0"/>
              <a:t>The Last Supper</a:t>
            </a:r>
            <a:r>
              <a:rPr lang="en-US" sz="2200" dirty="0"/>
              <a:t>.</a:t>
            </a:r>
          </a:p>
          <a:p>
            <a:endParaRPr lang="en-US" sz="2200" dirty="0"/>
          </a:p>
          <a:p>
            <a:r>
              <a:rPr lang="en-US" sz="2200" dirty="0"/>
              <a:t>Nine months before his death, he created a series of iconic monumental self-portraits featuring his gaunt face, fixed gaze, and a spiky wig, some of the canvases measuring nine feet square.</a:t>
            </a:r>
          </a:p>
        </p:txBody>
      </p:sp>
      <p:sp>
        <p:nvSpPr>
          <p:cNvPr id="7" name="Content Placeholder 2"/>
          <p:cNvSpPr>
            <a:spLocks noGrp="1"/>
          </p:cNvSpPr>
          <p:nvPr>
            <p:ph sz="half" idx="13"/>
          </p:nvPr>
        </p:nvSpPr>
        <p:spPr>
          <a:xfrm>
            <a:off x="838200" y="5791200"/>
            <a:ext cx="4329177" cy="722313"/>
          </a:xfrm>
        </p:spPr>
        <p:txBody>
          <a:bodyPr>
            <a:noAutofit/>
          </a:bodyPr>
          <a:lstStyle>
            <a:lvl1pPr marL="0" indent="0">
              <a:buNone/>
              <a:defRPr sz="1200" baseline="0"/>
            </a:lvl1pPr>
          </a:lstStyle>
          <a:p>
            <a:pPr lvl="0"/>
            <a:r>
              <a:rPr lang="en-US" sz="1000" dirty="0"/>
              <a:t>Andy Warhol, </a:t>
            </a:r>
            <a:r>
              <a:rPr lang="en-US" sz="1000" i="1" dirty="0"/>
              <a:t>Self-Portrait</a:t>
            </a:r>
            <a:r>
              <a:rPr lang="en-US" sz="1000" dirty="0"/>
              <a:t>, 1986</a:t>
            </a:r>
            <a:br>
              <a:rPr lang="en-US" sz="1000" dirty="0"/>
            </a:br>
            <a:r>
              <a:rPr lang="en-US" sz="1000" dirty="0"/>
              <a:t>The Andy Warhol Museum, Pittsburgh; Founding Collection, Contribution The Andy Warhol Foundation for the Visual Arts, Inc.</a:t>
            </a:r>
            <a:br>
              <a:rPr lang="en-US" sz="1000" dirty="0"/>
            </a:br>
            <a:r>
              <a:rPr lang="en-US" sz="1000" dirty="0"/>
              <a:t>© The Andy Warhol Foundation for the Visual Arts, Inc.</a:t>
            </a:r>
            <a:br>
              <a:rPr lang="en-US" sz="1000" dirty="0"/>
            </a:br>
            <a:r>
              <a:rPr lang="en-US" sz="1000" dirty="0"/>
              <a:t>1998.1.814</a:t>
            </a:r>
          </a:p>
        </p:txBody>
      </p:sp>
      <p:sp>
        <p:nvSpPr>
          <p:cNvPr id="2" name="Footer Placeholder 1"/>
          <p:cNvSpPr>
            <a:spLocks noGrp="1"/>
          </p:cNvSpPr>
          <p:nvPr>
            <p:ph type="ftr" sz="quarter" idx="11"/>
          </p:nvPr>
        </p:nvSpPr>
        <p:spPr/>
        <p:txBody>
          <a:bodyPr/>
          <a:lstStyle/>
          <a:p>
            <a:r>
              <a:rPr lang="en-US"/>
              <a:t>© The Andy Warhol Museum, one of the four Carnegie Museums of Pittsburgh. All rights reserved.</a:t>
            </a:r>
          </a:p>
        </p:txBody>
      </p:sp>
      <p:pic>
        <p:nvPicPr>
          <p:cNvPr id="12" name="Content Placeholder 11" descr="This is a silkscreened self-portrait of Andy Warhol in spiky “fright” wig. It is predominately black ink on a deep sky blue acrylic paint background. He is looking out at the viewer with hair sticking straight up and in his eye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447800"/>
            <a:ext cx="4329177" cy="4343400"/>
          </a:xfrm>
        </p:spPr>
      </p:pic>
    </p:spTree>
    <p:extLst>
      <p:ext uri="{BB962C8B-B14F-4D97-AF65-F5344CB8AC3E}">
        <p14:creationId xmlns:p14="http://schemas.microsoft.com/office/powerpoint/2010/main" val="2051239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Warhol’s Death</a:t>
            </a:r>
          </a:p>
        </p:txBody>
      </p:sp>
      <p:sp>
        <p:nvSpPr>
          <p:cNvPr id="6" name="Content Placeholder 5"/>
          <p:cNvSpPr>
            <a:spLocks noGrp="1"/>
          </p:cNvSpPr>
          <p:nvPr>
            <p:ph sz="half" idx="2"/>
          </p:nvPr>
        </p:nvSpPr>
        <p:spPr>
          <a:xfrm>
            <a:off x="4993837" y="1447800"/>
            <a:ext cx="6060140" cy="4343400"/>
          </a:xfrm>
        </p:spPr>
        <p:txBody>
          <a:bodyPr>
            <a:normAutofit/>
          </a:bodyPr>
          <a:lstStyle/>
          <a:p>
            <a:r>
              <a:rPr lang="en-US" sz="2200" dirty="0"/>
              <a:t>Warhol died on February 22, 1987, at New York Hospital in Manhattan, because of complications following a surgery to remove his gall bladder.</a:t>
            </a:r>
          </a:p>
          <a:p>
            <a:r>
              <a:rPr lang="en-US" sz="2200" dirty="0"/>
              <a:t>He is buried next to his mother and father at St. John the Baptist Byzantine Catholic Cemetery in Bethel Park, a suburb south of Pittsburgh.</a:t>
            </a:r>
          </a:p>
        </p:txBody>
      </p:sp>
      <p:sp>
        <p:nvSpPr>
          <p:cNvPr id="7" name="Content Placeholder 2"/>
          <p:cNvSpPr>
            <a:spLocks noGrp="1"/>
          </p:cNvSpPr>
          <p:nvPr>
            <p:ph sz="half" idx="13"/>
          </p:nvPr>
        </p:nvSpPr>
        <p:spPr>
          <a:xfrm>
            <a:off x="838199" y="5799913"/>
            <a:ext cx="3855815" cy="565150"/>
          </a:xfrm>
        </p:spPr>
        <p:txBody>
          <a:bodyPr>
            <a:normAutofit/>
          </a:bodyPr>
          <a:lstStyle>
            <a:lvl1pPr marL="0" indent="0">
              <a:buNone/>
              <a:defRPr sz="1200" baseline="0"/>
            </a:lvl1pPr>
          </a:lstStyle>
          <a:p>
            <a:pPr lvl="0"/>
            <a:r>
              <a:rPr lang="en-US" sz="1000" dirty="0"/>
              <a:t>Photo courtesy of Donald Warhola</a:t>
            </a:r>
          </a:p>
        </p:txBody>
      </p:sp>
      <p:sp>
        <p:nvSpPr>
          <p:cNvPr id="2" name="Footer Placeholder 1"/>
          <p:cNvSpPr>
            <a:spLocks noGrp="1"/>
          </p:cNvSpPr>
          <p:nvPr>
            <p:ph type="ftr" sz="quarter" idx="11"/>
          </p:nvPr>
        </p:nvSpPr>
        <p:spPr/>
        <p:txBody>
          <a:bodyPr/>
          <a:lstStyle/>
          <a:p>
            <a:r>
              <a:rPr lang="en-US"/>
              <a:t>© The Andy Warhol Museum, one of the four Carnegie Museums of Pittsburgh. All rights reserved.</a:t>
            </a:r>
          </a:p>
        </p:txBody>
      </p:sp>
      <p:pic>
        <p:nvPicPr>
          <p:cNvPr id="8" name="Content Placeholder 7" descr="This is an image of Andy Warhol’s tombstone. It is dark gray and sits to the lower right of the image. The embossed words read “Andy Warhol August 6, 1928-February 22, 1987”. Beneath the wording are a pair of hands in prayer and above the wording is an image of a Byzantine cross. In front of the tombstone are red and white flowers with taller, purple irises to the left. Another lighter gray tombstone can be seen behind Andy Warhol’s that reads “Warhola” with the words “Andrej and Julia” embossed side by side."/>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970"/>
          <a:stretch/>
        </p:blipFill>
        <p:spPr>
          <a:xfrm>
            <a:off x="838200" y="1447800"/>
            <a:ext cx="3855815" cy="4343400"/>
          </a:xfrm>
        </p:spPr>
      </p:pic>
    </p:spTree>
    <p:extLst>
      <p:ext uri="{BB962C8B-B14F-4D97-AF65-F5344CB8AC3E}">
        <p14:creationId xmlns:p14="http://schemas.microsoft.com/office/powerpoint/2010/main" val="85509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 always thought I’d like my own tombstone to be blank. No epitaph and no name. Well, actually, I’d like it to say “figment.”</a:t>
            </a:r>
            <a:endParaRPr lang="en-US" altLang="en-US" dirty="0"/>
          </a:p>
        </p:txBody>
      </p:sp>
      <p:sp>
        <p:nvSpPr>
          <p:cNvPr id="3" name="Text Placeholder 2"/>
          <p:cNvSpPr>
            <a:spLocks noGrp="1"/>
          </p:cNvSpPr>
          <p:nvPr>
            <p:ph type="body" idx="1"/>
          </p:nvPr>
        </p:nvSpPr>
        <p:spPr/>
        <p:txBody>
          <a:bodyPr/>
          <a:lstStyle/>
          <a:p>
            <a:r>
              <a:rPr lang="en-US" dirty="0"/>
              <a:t>Andy Warhol, </a:t>
            </a:r>
            <a:r>
              <a:rPr lang="en-US" i="1" dirty="0"/>
              <a:t>America</a:t>
            </a:r>
            <a:r>
              <a:rPr lang="en-US" dirty="0"/>
              <a:t>, 1985</a:t>
            </a:r>
          </a:p>
        </p:txBody>
      </p:sp>
      <p:sp>
        <p:nvSpPr>
          <p:cNvPr id="4" name="Footer Placeholder 3"/>
          <p:cNvSpPr>
            <a:spLocks noGrp="1"/>
          </p:cNvSpPr>
          <p:nvPr>
            <p:ph type="ftr" sz="quarter" idx="11"/>
          </p:nvPr>
        </p:nvSpPr>
        <p:spPr/>
        <p:txBody>
          <a:bodyPr/>
          <a:lstStyle/>
          <a:p>
            <a:r>
              <a:rPr lang="en-US"/>
              <a:t>© The Andy Warhol Museum, one of the four Carnegie Museums of Pittsburgh. All rights reserved.</a:t>
            </a:r>
          </a:p>
        </p:txBody>
      </p:sp>
    </p:spTree>
    <p:extLst>
      <p:ext uri="{BB962C8B-B14F-4D97-AF65-F5344CB8AC3E}">
        <p14:creationId xmlns:p14="http://schemas.microsoft.com/office/powerpoint/2010/main" val="2841501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Warhola Family</a:t>
            </a:r>
          </a:p>
        </p:txBody>
      </p:sp>
      <p:sp>
        <p:nvSpPr>
          <p:cNvPr id="6" name="Content Placeholder 5"/>
          <p:cNvSpPr>
            <a:spLocks noGrp="1"/>
          </p:cNvSpPr>
          <p:nvPr>
            <p:ph sz="half" idx="2"/>
          </p:nvPr>
        </p:nvSpPr>
        <p:spPr>
          <a:xfrm>
            <a:off x="4235117" y="1630727"/>
            <a:ext cx="7118684" cy="4112347"/>
          </a:xfrm>
        </p:spPr>
        <p:txBody>
          <a:bodyPr>
            <a:normAutofit lnSpcReduction="10000"/>
          </a:bodyPr>
          <a:lstStyle/>
          <a:p>
            <a:endParaRPr lang="en-US" sz="2200" dirty="0"/>
          </a:p>
          <a:p>
            <a:r>
              <a:rPr lang="en-US" sz="2200" dirty="0"/>
              <a:t>Andy Warhol was born Andrew Warhola on August 6, 1928, in Pittsburgh, Pennsylvania. </a:t>
            </a:r>
          </a:p>
          <a:p>
            <a:r>
              <a:rPr lang="en-US" sz="2200" dirty="0"/>
              <a:t>His parents, Julia and Andrej, were Carpatho-Rusyn immigrants from Eastern Europe. </a:t>
            </a:r>
          </a:p>
          <a:p>
            <a:r>
              <a:rPr lang="en-US" sz="2200" dirty="0" err="1"/>
              <a:t>Carpatho-Rusyn</a:t>
            </a:r>
            <a:r>
              <a:rPr lang="en-US" sz="2200" dirty="0"/>
              <a:t> refers to people from an area in the Carpathian Mountains in what is present-day Eastern Slovakia.</a:t>
            </a:r>
          </a:p>
          <a:p>
            <a:r>
              <a:rPr lang="en-US" sz="2200" dirty="0"/>
              <a:t>For most of Warhol’s childhood, the Warhola family lived on Dawson Street in the working class South Oakland neighborhood of Pittsburgh. </a:t>
            </a:r>
            <a:r>
              <a:rPr lang="en-US" sz="2400" dirty="0"/>
              <a:t/>
            </a:r>
            <a:br>
              <a:rPr lang="en-US" sz="2400" dirty="0"/>
            </a:br>
            <a:endParaRPr lang="en-US" sz="2400" dirty="0"/>
          </a:p>
        </p:txBody>
      </p:sp>
      <p:sp>
        <p:nvSpPr>
          <p:cNvPr id="7" name="Content Placeholder 2"/>
          <p:cNvSpPr>
            <a:spLocks noGrp="1"/>
          </p:cNvSpPr>
          <p:nvPr>
            <p:ph sz="half" idx="13"/>
          </p:nvPr>
        </p:nvSpPr>
        <p:spPr>
          <a:xfrm>
            <a:off x="838199" y="5607605"/>
            <a:ext cx="3284622" cy="565150"/>
          </a:xfrm>
        </p:spPr>
        <p:txBody>
          <a:bodyPr>
            <a:normAutofit/>
          </a:bodyPr>
          <a:lstStyle>
            <a:lvl1pPr marL="0" indent="0">
              <a:buNone/>
              <a:defRPr sz="1200" baseline="0"/>
            </a:lvl1pPr>
          </a:lstStyle>
          <a:p>
            <a:pPr lvl="0"/>
            <a:r>
              <a:rPr lang="en-US" sz="1000" dirty="0"/>
              <a:t>Andy Warhola (lower right), Julia Warhola (center), John Warhola (left). </a:t>
            </a:r>
            <a:br>
              <a:rPr lang="en-US" sz="1000" dirty="0"/>
            </a:br>
            <a:r>
              <a:rPr lang="en-US" sz="1000" dirty="0"/>
              <a:t>Photo courtesy of the John Warhola family.</a:t>
            </a:r>
          </a:p>
        </p:txBody>
      </p:sp>
      <p:pic>
        <p:nvPicPr>
          <p:cNvPr id="9" name="Content Placeholder 8" descr="This black and white photo shows Andy Warhol as a toddler sitting on his mother, Julia Warhola’s lap. Standing to the right of them is John Warhola, Andy’s middle brother. We can tell from the photo that it is a professional portrait, taken in a photo studio against a gray, mottled backdrop. John is wearing a dark suit coat and tie. Julia is in a dress and wearing pearl earrings. Andy is in a lightly colored oversized coat with wide lapels. "/>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b="5095"/>
          <a:stretch/>
        </p:blipFill>
        <p:spPr>
          <a:xfrm>
            <a:off x="838199" y="1485468"/>
            <a:ext cx="3041699" cy="4122137"/>
          </a:xfrm>
        </p:spPr>
      </p:pic>
      <p:sp>
        <p:nvSpPr>
          <p:cNvPr id="8" name="Footer Placeholder 3"/>
          <p:cNvSpPr>
            <a:spLocks noGrp="1"/>
          </p:cNvSpPr>
          <p:nvPr>
            <p:ph type="ftr" sz="quarter" idx="11"/>
          </p:nvPr>
        </p:nvSpPr>
        <p:spPr>
          <a:xfrm>
            <a:off x="2613837" y="6365063"/>
            <a:ext cx="6964325" cy="365125"/>
          </a:xfrm>
        </p:spPr>
        <p:txBody>
          <a:bodyPr/>
          <a:lstStyle/>
          <a:p>
            <a:r>
              <a:rPr lang="en-US"/>
              <a:t>© The Andy Warhol Museum, one of the four Carnegie Museums of Pittsburgh. All rights reserved.</a:t>
            </a:r>
          </a:p>
        </p:txBody>
      </p:sp>
    </p:spTree>
    <p:extLst>
      <p:ext uri="{BB962C8B-B14F-4D97-AF65-F5344CB8AC3E}">
        <p14:creationId xmlns:p14="http://schemas.microsoft.com/office/powerpoint/2010/main" val="2679598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Legacy</a:t>
            </a:r>
          </a:p>
        </p:txBody>
      </p:sp>
      <p:pic>
        <p:nvPicPr>
          <p:cNvPr id="8" name="Content Placeholder 7" descr="This is a color photo of the façade of The Andy Warhol Museum as it appeared in 2013. The front of the building is a light whitish gray with an ornately carved entry way above the metal doors. To the right, in the window of the building is a large silkscreened image of Andy Warhol against a blue and yellow cow wallpaper background. To the left of the doorway is another window with a large digital image of the logo “the warhol:” in white on a blue screen, also placed against a blue and yellow cow wallpaper background."/>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7333" r="7901" b="5283"/>
          <a:stretch/>
        </p:blipFill>
        <p:spPr>
          <a:xfrm>
            <a:off x="860108" y="1645785"/>
            <a:ext cx="5288357" cy="3749040"/>
          </a:xfrm>
        </p:spPr>
      </p:pic>
      <p:sp>
        <p:nvSpPr>
          <p:cNvPr id="6" name="Content Placeholder 5"/>
          <p:cNvSpPr>
            <a:spLocks noGrp="1"/>
          </p:cNvSpPr>
          <p:nvPr>
            <p:ph sz="half" idx="2"/>
          </p:nvPr>
        </p:nvSpPr>
        <p:spPr>
          <a:xfrm>
            <a:off x="6277131" y="972457"/>
            <a:ext cx="5181600" cy="5021943"/>
          </a:xfrm>
        </p:spPr>
        <p:txBody>
          <a:bodyPr>
            <a:normAutofit lnSpcReduction="10000"/>
          </a:bodyPr>
          <a:lstStyle/>
          <a:p>
            <a:endParaRPr lang="en-US" sz="2200" dirty="0"/>
          </a:p>
          <a:p>
            <a:r>
              <a:rPr lang="en-US" sz="2200" dirty="0"/>
              <a:t>Warhol’s will set up </a:t>
            </a:r>
            <a:r>
              <a:rPr lang="en-US" sz="2200" dirty="0">
                <a:hlinkClick r:id="rId4"/>
              </a:rPr>
              <a:t>The Andy Warhol Foundation for the Visual Arts</a:t>
            </a:r>
            <a:r>
              <a:rPr lang="en-US" sz="2200" dirty="0"/>
              <a:t>, whose mission is the advancement of the visual arts.</a:t>
            </a:r>
          </a:p>
          <a:p>
            <a:r>
              <a:rPr lang="en-US" sz="2200" dirty="0"/>
              <a:t>In 1994, The Andy Warhol Museum in Pittsburgh opened its doors thanks to a partnership between The Warhol Foundation, Carnegie Institute, and DIA Arts Foundation. Today, The Warhol is one of the most comprehensive single artist museums in the world.</a:t>
            </a:r>
          </a:p>
          <a:p>
            <a:r>
              <a:rPr lang="en-US" sz="2200" dirty="0"/>
              <a:t>Warhol continues to inspire generations of artists and influence popular culture today.</a:t>
            </a:r>
          </a:p>
        </p:txBody>
      </p:sp>
      <p:sp>
        <p:nvSpPr>
          <p:cNvPr id="7" name="Content Placeholder 2" descr="This is a color photo of the façade of The Andy Warhol Museum as it appeared in 2013. The front of the building is a light whitish gray with an ornately carved entry way above the metal doors. To the right, in the window of the building is a large silkscreened image of Andy Warhol against a blue and yellow cow wallpaper background. To the left of the doorway is another window with a large digital image of the logo “the warhol:” in white on a blue screen, also placed against a blue and yellow cow wallpaper background."/>
          <p:cNvSpPr>
            <a:spLocks noGrp="1"/>
          </p:cNvSpPr>
          <p:nvPr>
            <p:ph sz="half" idx="13"/>
          </p:nvPr>
        </p:nvSpPr>
        <p:spPr>
          <a:xfrm>
            <a:off x="838200" y="5394825"/>
            <a:ext cx="5181600" cy="416700"/>
          </a:xfrm>
        </p:spPr>
        <p:txBody>
          <a:bodyPr>
            <a:normAutofit/>
          </a:bodyPr>
          <a:lstStyle>
            <a:lvl1pPr marL="0" indent="0">
              <a:buNone/>
              <a:defRPr sz="1200" baseline="0"/>
            </a:lvl1pPr>
          </a:lstStyle>
          <a:p>
            <a:pPr lvl="0"/>
            <a:r>
              <a:rPr lang="en-US" sz="1000" dirty="0"/>
              <a:t>Museum facade, 2013</a:t>
            </a:r>
            <a:br>
              <a:rPr lang="en-US" sz="1000" dirty="0"/>
            </a:br>
            <a:r>
              <a:rPr lang="en-US" sz="1000" dirty="0"/>
              <a:t>Photo by Abby Warhola</a:t>
            </a:r>
          </a:p>
        </p:txBody>
      </p:sp>
      <p:sp>
        <p:nvSpPr>
          <p:cNvPr id="2" name="Footer Placeholder 1"/>
          <p:cNvSpPr>
            <a:spLocks noGrp="1"/>
          </p:cNvSpPr>
          <p:nvPr>
            <p:ph type="ftr" sz="quarter" idx="11"/>
          </p:nvPr>
        </p:nvSpPr>
        <p:spPr/>
        <p:txBody>
          <a:bodyPr/>
          <a:lstStyle/>
          <a:p>
            <a:r>
              <a:rPr lang="en-US" dirty="0"/>
              <a:t>© The Andy Warhol Museum, one of the four Carnegie Museums of Pittsburgh. All rights reserved.</a:t>
            </a:r>
          </a:p>
        </p:txBody>
      </p:sp>
    </p:spTree>
    <p:extLst>
      <p:ext uri="{BB962C8B-B14F-4D97-AF65-F5344CB8AC3E}">
        <p14:creationId xmlns:p14="http://schemas.microsoft.com/office/powerpoint/2010/main" val="3364692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Warhol’s Childhood in Pittsburgh</a:t>
            </a:r>
          </a:p>
        </p:txBody>
      </p:sp>
      <p:sp>
        <p:nvSpPr>
          <p:cNvPr id="6" name="Content Placeholder 5"/>
          <p:cNvSpPr>
            <a:spLocks noGrp="1"/>
          </p:cNvSpPr>
          <p:nvPr>
            <p:ph sz="half" idx="2"/>
          </p:nvPr>
        </p:nvSpPr>
        <p:spPr>
          <a:xfrm>
            <a:off x="4762500" y="1549807"/>
            <a:ext cx="6438900" cy="4398556"/>
          </a:xfrm>
        </p:spPr>
        <p:txBody>
          <a:bodyPr>
            <a:noAutofit/>
          </a:bodyPr>
          <a:lstStyle/>
          <a:p>
            <a:endParaRPr lang="en-US" sz="2400" dirty="0"/>
          </a:p>
          <a:p>
            <a:r>
              <a:rPr lang="en-US" sz="2200" dirty="0"/>
              <a:t>Warhol had two older brothers, Paul and John </a:t>
            </a:r>
            <a:r>
              <a:rPr lang="en-US" sz="2200" dirty="0" err="1"/>
              <a:t>Warhola</a:t>
            </a:r>
            <a:r>
              <a:rPr lang="en-US" sz="2200" dirty="0"/>
              <a:t>, and grew up during the Great Depression (1929–1941).</a:t>
            </a:r>
          </a:p>
          <a:p>
            <a:r>
              <a:rPr lang="en-US" sz="2200" dirty="0"/>
              <a:t>His father, Andrej, was a laborer and was often away at various job sites while his mother, Julia, managed the household. She would also clean for others and sell handicrafts door-to-door to augment the family income.</a:t>
            </a:r>
          </a:p>
        </p:txBody>
      </p:sp>
      <p:sp>
        <p:nvSpPr>
          <p:cNvPr id="7" name="Content Placeholder 2"/>
          <p:cNvSpPr>
            <a:spLocks noGrp="1"/>
          </p:cNvSpPr>
          <p:nvPr>
            <p:ph sz="half" idx="13"/>
          </p:nvPr>
        </p:nvSpPr>
        <p:spPr>
          <a:xfrm>
            <a:off x="838200" y="5948363"/>
            <a:ext cx="4267200" cy="565150"/>
          </a:xfrm>
        </p:spPr>
        <p:txBody>
          <a:bodyPr>
            <a:noAutofit/>
          </a:bodyPr>
          <a:lstStyle>
            <a:lvl1pPr marL="0" indent="0">
              <a:buNone/>
              <a:defRPr sz="1200" baseline="0"/>
            </a:lvl1pPr>
          </a:lstStyle>
          <a:p>
            <a:pPr lvl="0"/>
            <a:r>
              <a:rPr lang="en-US" sz="1000" dirty="0"/>
              <a:t>Andy Warhola (center), Paul Warhola (left), John Warhola (right). </a:t>
            </a:r>
            <a:br>
              <a:rPr lang="en-US" sz="1000" dirty="0"/>
            </a:br>
            <a:r>
              <a:rPr lang="en-US" sz="1000" dirty="0"/>
              <a:t>Photo courtesy of the John Warhola family</a:t>
            </a:r>
          </a:p>
        </p:txBody>
      </p:sp>
      <p:pic>
        <p:nvPicPr>
          <p:cNvPr id="9" name="Content Placeholder 8" descr="This black and white photo shows all three Warhola boys standing in a neighborhood street. There is a two-story duplex in the background with electricity wires and telephone poles behind it. Andy Warhola is in the middle, wearing a white shirt and baggy pants. His oldest brother Paul is standing to the right of him wearing a hat and oversized dark coat. Andy’s middle brother, John is standing on his left wearing a white shirt and casually holding a u shaped wooden cane with his right hand."/>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52387" y="1604963"/>
            <a:ext cx="3322900" cy="4343400"/>
          </a:xfrm>
        </p:spPr>
      </p:pic>
      <p:sp>
        <p:nvSpPr>
          <p:cNvPr id="8" name="Footer Placeholder 3"/>
          <p:cNvSpPr>
            <a:spLocks noGrp="1"/>
          </p:cNvSpPr>
          <p:nvPr>
            <p:ph type="ftr" sz="quarter" idx="11"/>
          </p:nvPr>
        </p:nvSpPr>
        <p:spPr>
          <a:xfrm>
            <a:off x="2613837" y="6365063"/>
            <a:ext cx="6964325" cy="365125"/>
          </a:xfrm>
        </p:spPr>
        <p:txBody>
          <a:bodyPr/>
          <a:lstStyle/>
          <a:p>
            <a:r>
              <a:rPr lang="en-US"/>
              <a:t>© The Andy Warhol Museum, one of the four Carnegie Museums of Pittsburgh. All rights reserved.</a:t>
            </a:r>
          </a:p>
        </p:txBody>
      </p:sp>
    </p:spTree>
    <p:extLst>
      <p:ext uri="{BB962C8B-B14F-4D97-AF65-F5344CB8AC3E}">
        <p14:creationId xmlns:p14="http://schemas.microsoft.com/office/powerpoint/2010/main" val="3804397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385810" y="1102043"/>
            <a:ext cx="4815589" cy="4828110"/>
          </a:xfrm>
        </p:spPr>
        <p:txBody>
          <a:bodyPr>
            <a:noAutofit/>
          </a:bodyPr>
          <a:lstStyle/>
          <a:p>
            <a:r>
              <a:rPr lang="en-US" sz="2200" dirty="0"/>
              <a:t>The </a:t>
            </a:r>
            <a:r>
              <a:rPr lang="en-US" sz="2200" dirty="0" err="1"/>
              <a:t>Warholas</a:t>
            </a:r>
            <a:r>
              <a:rPr lang="en-US" sz="2200" dirty="0"/>
              <a:t> were devout Byzantine Catholics and observed their Eastern European heritage.</a:t>
            </a:r>
          </a:p>
          <a:p>
            <a:r>
              <a:rPr lang="en-US" sz="2200" dirty="0"/>
              <a:t>They walked three miles round trip every Sunday to attend mass at Saint John Chrysostom Byzantine Catholic Church.</a:t>
            </a:r>
          </a:p>
          <a:p>
            <a:r>
              <a:rPr lang="en-US" sz="2200" dirty="0"/>
              <a:t>As a young child, Warhol was surrounded by Byzantine Catholic icon paintings, which may have influenced his later gold and silver silkscreens of Elvis Presley, Marilyn Monroe, and Elizabeth Taylor.</a:t>
            </a:r>
          </a:p>
          <a:p>
            <a:endParaRPr lang="en-US" sz="2200" dirty="0"/>
          </a:p>
        </p:txBody>
      </p:sp>
      <p:sp>
        <p:nvSpPr>
          <p:cNvPr id="7" name="Content Placeholder 2"/>
          <p:cNvSpPr>
            <a:spLocks noGrp="1"/>
          </p:cNvSpPr>
          <p:nvPr>
            <p:ph sz="half" idx="13"/>
          </p:nvPr>
        </p:nvSpPr>
        <p:spPr>
          <a:xfrm>
            <a:off x="838200" y="5736978"/>
            <a:ext cx="5181600" cy="565150"/>
          </a:xfrm>
        </p:spPr>
        <p:txBody>
          <a:bodyPr>
            <a:normAutofit/>
          </a:bodyPr>
          <a:lstStyle>
            <a:lvl1pPr marL="0" indent="0">
              <a:buNone/>
              <a:defRPr sz="1200" baseline="0"/>
            </a:lvl1pPr>
          </a:lstStyle>
          <a:p>
            <a:pPr lvl="0"/>
            <a:r>
              <a:rPr lang="en-US" sz="1000" dirty="0"/>
              <a:t>Photo courtesy of Saint John Chrysostom Byzantine Catholic Church</a:t>
            </a:r>
          </a:p>
        </p:txBody>
      </p:sp>
      <p:pic>
        <p:nvPicPr>
          <p:cNvPr id="13" name="Content Placeholder 12" descr="This image shows the interior of a Byzantine Catholic church. The church pews and altar are predominately white with various icons and religious paintings set in a pale blue iconostasis. The steps of the altar have red carpeting and a mural on the back wall depicts Jesus Christ and varying saints wearing gold halos.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102043"/>
            <a:ext cx="5275611" cy="4572000"/>
          </a:xfrm>
        </p:spPr>
      </p:pic>
      <p:sp>
        <p:nvSpPr>
          <p:cNvPr id="8" name="Footer Placeholder 3"/>
          <p:cNvSpPr>
            <a:spLocks noGrp="1"/>
          </p:cNvSpPr>
          <p:nvPr>
            <p:ph type="ftr" sz="quarter" idx="11"/>
          </p:nvPr>
        </p:nvSpPr>
        <p:spPr>
          <a:xfrm>
            <a:off x="2613837" y="6365063"/>
            <a:ext cx="6964325" cy="365125"/>
          </a:xfrm>
        </p:spPr>
        <p:txBody>
          <a:bodyPr/>
          <a:lstStyle/>
          <a:p>
            <a:r>
              <a:rPr lang="en-US"/>
              <a:t>© The Andy Warhol Museum, one of the four Carnegie Museums of Pittsburgh. All rights reserved.</a:t>
            </a:r>
          </a:p>
        </p:txBody>
      </p:sp>
    </p:spTree>
    <p:extLst>
      <p:ext uri="{BB962C8B-B14F-4D97-AF65-F5344CB8AC3E}">
        <p14:creationId xmlns:p14="http://schemas.microsoft.com/office/powerpoint/2010/main" val="293527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 Obsessions</a:t>
            </a:r>
          </a:p>
        </p:txBody>
      </p:sp>
      <p:sp>
        <p:nvSpPr>
          <p:cNvPr id="6" name="Content Placeholder 5"/>
          <p:cNvSpPr>
            <a:spLocks noGrp="1"/>
          </p:cNvSpPr>
          <p:nvPr>
            <p:ph sz="half" idx="2"/>
          </p:nvPr>
        </p:nvSpPr>
        <p:spPr>
          <a:xfrm>
            <a:off x="6505731" y="1690688"/>
            <a:ext cx="4848069" cy="3991849"/>
          </a:xfrm>
        </p:spPr>
        <p:txBody>
          <a:bodyPr>
            <a:normAutofit/>
          </a:bodyPr>
          <a:lstStyle/>
          <a:p>
            <a:r>
              <a:rPr lang="en-US" sz="2200" dirty="0"/>
              <a:t>Childhood pastimes and obsessions included Hollywood movies and stars, comic books, and photography.</a:t>
            </a:r>
          </a:p>
          <a:p>
            <a:r>
              <a:rPr lang="en-US" sz="2200" dirty="0"/>
              <a:t>Despite the family's modest means, going to the cinema in the 1930s offered Warhol and his brothers an occasional escape from the hardships of the Great Depression.</a:t>
            </a:r>
          </a:p>
        </p:txBody>
      </p:sp>
      <p:sp>
        <p:nvSpPr>
          <p:cNvPr id="7" name="Content Placeholder 2"/>
          <p:cNvSpPr>
            <a:spLocks noGrp="1"/>
          </p:cNvSpPr>
          <p:nvPr>
            <p:ph sz="half" idx="13"/>
          </p:nvPr>
        </p:nvSpPr>
        <p:spPr>
          <a:xfrm>
            <a:off x="838200" y="5252324"/>
            <a:ext cx="5181600" cy="565150"/>
          </a:xfrm>
        </p:spPr>
        <p:txBody>
          <a:bodyPr>
            <a:normAutofit lnSpcReduction="10000"/>
          </a:bodyPr>
          <a:lstStyle>
            <a:lvl1pPr marL="0" indent="0">
              <a:buNone/>
              <a:defRPr sz="1200" baseline="0"/>
            </a:lvl1pPr>
          </a:lstStyle>
          <a:p>
            <a:pPr lvl="0"/>
            <a:r>
              <a:rPr lang="en-US" dirty="0"/>
              <a:t>Andy </a:t>
            </a:r>
            <a:r>
              <a:rPr lang="en-US" dirty="0" err="1"/>
              <a:t>Warhola's</a:t>
            </a:r>
            <a:r>
              <a:rPr lang="en-US" dirty="0"/>
              <a:t> childhood movie star scrapbook, ca. 1938–42, The Andy Warhol Museum, Pittsburgh, founding collection, contribution The Andy Warhol Foundation for the Visual Arts, Inc. T689</a:t>
            </a:r>
            <a:endParaRPr lang="en-US" sz="1000" dirty="0"/>
          </a:p>
        </p:txBody>
      </p:sp>
      <p:sp>
        <p:nvSpPr>
          <p:cNvPr id="2" name="Footer Placeholder 1"/>
          <p:cNvSpPr>
            <a:spLocks noGrp="1"/>
          </p:cNvSpPr>
          <p:nvPr>
            <p:ph type="ftr" sz="quarter" idx="11"/>
          </p:nvPr>
        </p:nvSpPr>
        <p:spPr/>
        <p:txBody>
          <a:bodyPr/>
          <a:lstStyle/>
          <a:p>
            <a:r>
              <a:rPr lang="en-US"/>
              <a:t>© The Andy Warhol Museum, one of the four Carnegie Museums of Pittsburgh. All rights reserved.</a:t>
            </a:r>
          </a:p>
        </p:txBody>
      </p:sp>
      <p:pic>
        <p:nvPicPr>
          <p:cNvPr id="9" name="Content Placeholder 8" descr="This is an image of a photograph album, whose contents are pulled out for display. The front cover is tan leather, embossed with a decorative border and a gold leaf rectangle on the front center that says &quot;photographs.&quot;  The album is bound by two brown cords on the left edge.  The interior pages are black paper with various sized black-and-white photographs mounted to most pages with black photo corners. Many of the photographs include ink inscriptions and autographs. Most notably in the lower right hand corner is a hand colored photograph of childhood star, Shirley Temple with brown curly hair and pink lipstick smiling at the camer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493922"/>
            <a:ext cx="5406722" cy="2743200"/>
          </a:xfrm>
        </p:spPr>
      </p:pic>
    </p:spTree>
    <p:extLst>
      <p:ext uri="{BB962C8B-B14F-4D97-AF65-F5344CB8AC3E}">
        <p14:creationId xmlns:p14="http://schemas.microsoft.com/office/powerpoint/2010/main" val="4149673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ct val="50000"/>
              </a:spcBef>
            </a:pPr>
            <a:r>
              <a:rPr lang="en-US" altLang="en-US" dirty="0"/>
              <a:t>I had three nervous breakdowns when I was a child, spaced a year apart</a:t>
            </a:r>
            <a:r>
              <a:rPr lang="is-IS" altLang="en-US" dirty="0"/>
              <a:t>…</a:t>
            </a:r>
            <a:r>
              <a:rPr lang="en-US" altLang="en-US" dirty="0"/>
              <a:t>The attacks—</a:t>
            </a:r>
            <a:r>
              <a:rPr lang="en-US" altLang="en-US" dirty="0" err="1"/>
              <a:t>St.Vitus</a:t>
            </a:r>
            <a:r>
              <a:rPr lang="en-US" altLang="en-US" dirty="0"/>
              <a:t> Dance—always started on the first day of summer vacation.</a:t>
            </a:r>
          </a:p>
        </p:txBody>
      </p:sp>
      <p:sp>
        <p:nvSpPr>
          <p:cNvPr id="3" name="Text Placeholder 2"/>
          <p:cNvSpPr>
            <a:spLocks noGrp="1"/>
          </p:cNvSpPr>
          <p:nvPr>
            <p:ph type="body" idx="1"/>
          </p:nvPr>
        </p:nvSpPr>
        <p:spPr/>
        <p:txBody>
          <a:bodyPr/>
          <a:lstStyle/>
          <a:p>
            <a:r>
              <a:rPr lang="en-US" dirty="0"/>
              <a:t>Andy Warhol,</a:t>
            </a:r>
            <a:r>
              <a:rPr lang="en-US" i="1" dirty="0"/>
              <a:t> The Philosophy of Andy Warhol (From A to B and Back Again)</a:t>
            </a:r>
            <a:r>
              <a:rPr lang="en-US" dirty="0"/>
              <a:t>,</a:t>
            </a:r>
            <a:r>
              <a:rPr lang="en-US" i="1" dirty="0"/>
              <a:t> </a:t>
            </a:r>
            <a:r>
              <a:rPr lang="en-US" dirty="0"/>
              <a:t>1975</a:t>
            </a:r>
          </a:p>
        </p:txBody>
      </p:sp>
      <p:sp>
        <p:nvSpPr>
          <p:cNvPr id="4" name="Footer Placeholder 3"/>
          <p:cNvSpPr>
            <a:spLocks noGrp="1"/>
          </p:cNvSpPr>
          <p:nvPr>
            <p:ph type="ftr" sz="quarter" idx="11"/>
          </p:nvPr>
        </p:nvSpPr>
        <p:spPr/>
        <p:txBody>
          <a:bodyPr/>
          <a:lstStyle/>
          <a:p>
            <a:r>
              <a:rPr lang="en-US"/>
              <a:t>© The Andy Warhol Museum, one of the four Carnegie Museums of Pittsburgh. All rights reserved.</a:t>
            </a:r>
          </a:p>
        </p:txBody>
      </p:sp>
    </p:spTree>
    <p:extLst>
      <p:ext uri="{BB962C8B-B14F-4D97-AF65-F5344CB8AC3E}">
        <p14:creationId xmlns:p14="http://schemas.microsoft.com/office/powerpoint/2010/main" val="1905424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Childhood Illness</a:t>
            </a:r>
          </a:p>
        </p:txBody>
      </p:sp>
      <p:sp>
        <p:nvSpPr>
          <p:cNvPr id="6" name="Content Placeholder 5"/>
          <p:cNvSpPr>
            <a:spLocks noGrp="1"/>
          </p:cNvSpPr>
          <p:nvPr>
            <p:ph sz="half" idx="2"/>
          </p:nvPr>
        </p:nvSpPr>
        <p:spPr>
          <a:xfrm>
            <a:off x="6015790" y="1363578"/>
            <a:ext cx="5338010" cy="4454589"/>
          </a:xfrm>
        </p:spPr>
        <p:txBody>
          <a:bodyPr>
            <a:noAutofit/>
          </a:bodyPr>
          <a:lstStyle/>
          <a:p>
            <a:r>
              <a:rPr lang="en-US" sz="2200" dirty="0"/>
              <a:t>At age eight, Warhol contracted rheumatic fever and developed the serious side effect of Sydenham’s chorea, a neurological condition more commonly known as St. Vitus’s Dance.</a:t>
            </a:r>
          </a:p>
          <a:p>
            <a:r>
              <a:rPr lang="en-US" sz="2200" dirty="0"/>
              <a:t>Warhol missed a lot of school and spent most of that time bedridden.</a:t>
            </a:r>
          </a:p>
          <a:p>
            <a:r>
              <a:rPr lang="en-US" sz="2200" dirty="0"/>
              <a:t>Warhol’s mother created art projects for him to pass the time and help regain some of his fine motor skills.</a:t>
            </a:r>
          </a:p>
        </p:txBody>
      </p:sp>
      <p:sp>
        <p:nvSpPr>
          <p:cNvPr id="7" name="Content Placeholder 2" descr="This black and white photo shows a young Andy Warhol around the age of eight standing in a backyard with his childhood friend Nick Kish. Andy is on the left of the photo wearing a striped short sleeved shirt and Nick is on the right wearing a white short sleeved shirt. In the background is a wooden fence with trees and bushes. Both boys are looking directly at the camera. Andy’s head is slightly tilted to the right and they are touching at the shoulder."/>
          <p:cNvSpPr>
            <a:spLocks noGrp="1"/>
          </p:cNvSpPr>
          <p:nvPr>
            <p:ph sz="half" idx="13"/>
          </p:nvPr>
        </p:nvSpPr>
        <p:spPr>
          <a:xfrm>
            <a:off x="838200" y="5260241"/>
            <a:ext cx="5391150" cy="557927"/>
          </a:xfrm>
        </p:spPr>
        <p:txBody>
          <a:bodyPr>
            <a:normAutofit/>
          </a:bodyPr>
          <a:lstStyle>
            <a:lvl1pPr marL="0" indent="0">
              <a:buNone/>
              <a:defRPr sz="1200" baseline="0"/>
            </a:lvl1pPr>
          </a:lstStyle>
          <a:p>
            <a:pPr lvl="0"/>
            <a:r>
              <a:rPr lang="en-US" dirty="0"/>
              <a:t>Andy Warhol (left) with friend Nick Kish (right)</a:t>
            </a:r>
            <a:br>
              <a:rPr lang="en-US" dirty="0"/>
            </a:br>
            <a:r>
              <a:rPr lang="en-US" dirty="0"/>
              <a:t>Photo courtesy of the John Warhola family</a:t>
            </a:r>
          </a:p>
          <a:p>
            <a:pPr lvl="0"/>
            <a:endParaRPr lang="en-US" dirty="0">
              <a:highlight>
                <a:srgbClr val="FFFF00"/>
              </a:highlight>
            </a:endParaRPr>
          </a:p>
        </p:txBody>
      </p:sp>
      <p:sp>
        <p:nvSpPr>
          <p:cNvPr id="2" name="Footer Placeholder 1"/>
          <p:cNvSpPr>
            <a:spLocks noGrp="1"/>
          </p:cNvSpPr>
          <p:nvPr>
            <p:ph type="ftr" sz="quarter" idx="11"/>
          </p:nvPr>
        </p:nvSpPr>
        <p:spPr/>
        <p:txBody>
          <a:bodyPr/>
          <a:lstStyle/>
          <a:p>
            <a:r>
              <a:rPr lang="en-US"/>
              <a:t>© The Andy Warhol Museum, one of the four Carnegie Museums of Pittsburgh. All rights reserved.</a:t>
            </a:r>
          </a:p>
        </p:txBody>
      </p:sp>
      <p:pic>
        <p:nvPicPr>
          <p:cNvPr id="11" name="Content Placeholder 10" descr="This black and white photo shows a young Andy Warhol around the age of eight standing in a backyard with his childhood friend Nick Kish. Andy is on the left of the photo wearing a striped short sleeved shirt and Nick is on the right wearing a white short sleeved shirt. In the background is a wooden fence with trees and bushes. Both boys are looking directly at the camera. Andy’s head is slightly tilted to the right and they are touching at the shoulde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979434"/>
            <a:ext cx="4979004" cy="3291840"/>
          </a:xfrm>
        </p:spPr>
      </p:pic>
    </p:spTree>
    <p:extLst>
      <p:ext uri="{BB962C8B-B14F-4D97-AF65-F5344CB8AC3E}">
        <p14:creationId xmlns:p14="http://schemas.microsoft.com/office/powerpoint/2010/main" val="3557249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04084" y="1442244"/>
            <a:ext cx="6521116" cy="4343400"/>
          </a:xfrm>
        </p:spPr>
        <p:txBody>
          <a:bodyPr>
            <a:noAutofit/>
          </a:bodyPr>
          <a:lstStyle/>
          <a:p>
            <a:pPr marL="0" indent="0">
              <a:buNone/>
            </a:pPr>
            <a:r>
              <a:rPr lang="en-US" sz="2200" dirty="0"/>
              <a:t> </a:t>
            </a:r>
          </a:p>
          <a:p>
            <a:r>
              <a:rPr lang="en-US" sz="2200" dirty="0"/>
              <a:t>When Warhol returned to school, his art teacher noticed his improved artistic skills and recommended him for the free Tam </a:t>
            </a:r>
            <a:r>
              <a:rPr lang="en-US" sz="2200" dirty="0" err="1"/>
              <a:t>O’Shanter</a:t>
            </a:r>
            <a:r>
              <a:rPr lang="en-US" sz="2200" dirty="0"/>
              <a:t> art classes at the Carnegie Institute (now Carnegie Museum of Art).</a:t>
            </a:r>
            <a:endParaRPr lang="en-US" sz="2400" dirty="0"/>
          </a:p>
          <a:p>
            <a:r>
              <a:rPr lang="en-US" sz="2200" dirty="0"/>
              <a:t>When he graduated from </a:t>
            </a:r>
            <a:r>
              <a:rPr lang="en-US" sz="2200" dirty="0" err="1"/>
              <a:t>Schenley</a:t>
            </a:r>
            <a:r>
              <a:rPr lang="en-US" sz="2200" dirty="0"/>
              <a:t> High School in 1945, the editors of his high school yearbook captioned his senior picture:</a:t>
            </a:r>
          </a:p>
          <a:p>
            <a:pPr marL="0" indent="0" algn="ctr">
              <a:buNone/>
            </a:pPr>
            <a:r>
              <a:rPr lang="en-US" sz="2200" dirty="0"/>
              <a:t/>
            </a:r>
            <a:br>
              <a:rPr lang="en-US" sz="2200" dirty="0"/>
            </a:br>
            <a:r>
              <a:rPr lang="en-US" sz="2200" dirty="0"/>
              <a:t> “As genuine as a fingerprint” </a:t>
            </a:r>
          </a:p>
          <a:p>
            <a:endParaRPr lang="en-US" sz="2400" dirty="0"/>
          </a:p>
        </p:txBody>
      </p:sp>
      <p:sp>
        <p:nvSpPr>
          <p:cNvPr id="2" name="Footer Placeholder 1"/>
          <p:cNvSpPr>
            <a:spLocks noGrp="1"/>
          </p:cNvSpPr>
          <p:nvPr>
            <p:ph type="ftr" sz="quarter" idx="11"/>
          </p:nvPr>
        </p:nvSpPr>
        <p:spPr/>
        <p:txBody>
          <a:bodyPr/>
          <a:lstStyle/>
          <a:p>
            <a:r>
              <a:rPr lang="en-US"/>
              <a:t>© The Andy Warhol Museum, one of the four Carnegie Museums of Pittsburgh. All rights reserved.</a:t>
            </a:r>
          </a:p>
        </p:txBody>
      </p:sp>
      <p:pic>
        <p:nvPicPr>
          <p:cNvPr id="8"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1442244"/>
            <a:ext cx="3081527" cy="4343400"/>
          </a:xfrm>
          <a:prstGeom prst="rect">
            <a:avLst/>
          </a:prstGeom>
        </p:spPr>
      </p:pic>
      <p:sp>
        <p:nvSpPr>
          <p:cNvPr id="9" name="Title 3"/>
          <p:cNvSpPr>
            <a:spLocks noGrp="1"/>
          </p:cNvSpPr>
          <p:nvPr>
            <p:ph type="title"/>
          </p:nvPr>
        </p:nvSpPr>
        <p:spPr>
          <a:xfrm>
            <a:off x="838200" y="365125"/>
            <a:ext cx="10515600" cy="1325563"/>
          </a:xfrm>
        </p:spPr>
        <p:txBody>
          <a:bodyPr/>
          <a:lstStyle/>
          <a:p>
            <a:r>
              <a:rPr lang="en-US" dirty="0"/>
              <a:t>High School</a:t>
            </a:r>
          </a:p>
        </p:txBody>
      </p:sp>
      <p:sp>
        <p:nvSpPr>
          <p:cNvPr id="3" name="Rectangle 1"/>
          <p:cNvSpPr>
            <a:spLocks noChangeArrowheads="1"/>
          </p:cNvSpPr>
          <p:nvPr/>
        </p:nvSpPr>
        <p:spPr bwMode="auto">
          <a:xfrm>
            <a:off x="838198" y="5751742"/>
            <a:ext cx="434894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Andy Warhol's high school graduation photo, 1945</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The Andy Warhol Museum, Pittsburgh; Founding Collection,</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Contribution The Andy Warhol Foundation for the Visual Arts, Inc.</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1998.3.5219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6024198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5472</TotalTime>
  <Words>4003</Words>
  <Application>Microsoft Macintosh PowerPoint</Application>
  <PresentationFormat>Widescreen</PresentationFormat>
  <Paragraphs>298</Paragraphs>
  <Slides>30</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Times New Roman</vt:lpstr>
      <vt:lpstr>1_Office Theme</vt:lpstr>
      <vt:lpstr>Andy Warhol: Biography</vt:lpstr>
      <vt:lpstr>When I was little, I never left Pennsylvania, and I used to have fantasies about things that I thought were happening in the Midwest, or down South, or in Texas, that I felt I was missing out on.</vt:lpstr>
      <vt:lpstr>The Warhola Family</vt:lpstr>
      <vt:lpstr>Warhol’s Childhood in Pittsburgh</vt:lpstr>
      <vt:lpstr>PowerPoint Presentation</vt:lpstr>
      <vt:lpstr>Early Obsessions</vt:lpstr>
      <vt:lpstr>I had three nervous breakdowns when I was a child, spaced a year apart…The attacks—St.Vitus Dance—always started on the first day of summer vacation.</vt:lpstr>
      <vt:lpstr>Childhood Illness</vt:lpstr>
      <vt:lpstr>High School</vt:lpstr>
      <vt:lpstr>When I think of my high school days, all I can remember, really, are the long walks to school, through the Czech ghetto with the babushkas and overalls on the clotheslines.</vt:lpstr>
      <vt:lpstr>Family Tragedy</vt:lpstr>
      <vt:lpstr>Art School</vt:lpstr>
      <vt:lpstr>PowerPoint Presentation</vt:lpstr>
      <vt:lpstr>Warhol in New York City</vt:lpstr>
      <vt:lpstr>PowerPoint Presentation</vt:lpstr>
      <vt:lpstr>I loved working when I worked at commercial art and they told you what to do and how to do it and all you had to do was correct it and they’d say yes or no.</vt:lpstr>
      <vt:lpstr>Early Pop Art</vt:lpstr>
      <vt:lpstr>Silkscreen Printing</vt:lpstr>
      <vt:lpstr> The reason I’m painting this way is that I want to be a machine.</vt:lpstr>
      <vt:lpstr>The Factory</vt:lpstr>
      <vt:lpstr>Filmmaking Career</vt:lpstr>
      <vt:lpstr>1968 shooting</vt:lpstr>
      <vt:lpstr>Before I was shot, I always thought that I was more half-there than all-there—I always suspected that I was watching TV instead of living life.</vt:lpstr>
      <vt:lpstr>Business Art</vt:lpstr>
      <vt:lpstr>Collecting and Time Capsules</vt:lpstr>
      <vt:lpstr>Collaboration and the 1980s</vt:lpstr>
      <vt:lpstr>The Final Years</vt:lpstr>
      <vt:lpstr>Warhol’s Death</vt:lpstr>
      <vt:lpstr>I always thought I’d like my own tombstone to be blank. No epitaph and no name. Well, actually, I’d like it to say “figment.”</vt:lpstr>
      <vt:lpstr>Legacy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Andy Warhol: Biography</dc:title>
  <dc:creator>Sarah LaRue</dc:creator>
  <cp:lastModifiedBy>Gonzalez, Desi</cp:lastModifiedBy>
  <cp:revision>333</cp:revision>
  <dcterms:created xsi:type="dcterms:W3CDTF">2017-09-05T18:10:37Z</dcterms:created>
  <dcterms:modified xsi:type="dcterms:W3CDTF">2017-11-13T21:40:11Z</dcterms:modified>
</cp:coreProperties>
</file>