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712"/>
  </p:normalViewPr>
  <p:slideViewPr>
    <p:cSldViewPr snapToGrid="0" snapToObjects="1">
      <p:cViewPr varScale="1">
        <p:scale>
          <a:sx n="107" d="100"/>
          <a:sy n="107"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449FD-D6F7-0043-A1F0-E997945F97F5}" type="datetimeFigureOut">
              <a:rPr lang="en-US" smtClean="0"/>
              <a:t>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CB97B-3473-7646-83A2-733DB044A245}" type="slidenum">
              <a:rPr lang="en-US" smtClean="0"/>
              <a:t>‹#›</a:t>
            </a:fld>
            <a:endParaRPr lang="en-US"/>
          </a:p>
        </p:txBody>
      </p:sp>
    </p:spTree>
    <p:extLst>
      <p:ext uri="{BB962C8B-B14F-4D97-AF65-F5344CB8AC3E}">
        <p14:creationId xmlns:p14="http://schemas.microsoft.com/office/powerpoint/2010/main" val="436192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Shape 348"/>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49" name="Shape 349"/>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a:t>
            </a:fld>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12936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29" name="Shape 429"/>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11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39" name="Shape 439"/>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839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48" name="Shape 44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0000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57" name="Shape 457"/>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174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68" name="Shape 46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9356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77" name="Shape 477"/>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612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55" name="Shape 355"/>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088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62" name="Shape 362"/>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862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74" name="Shape 374"/>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36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83" name="Shape 383"/>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7171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93" name="Shape 393"/>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797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02" name="Shape 402"/>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579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09" name="Shape 409"/>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54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21" name="Shape 421"/>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2024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0E59AF-A801-B740-ADFD-6C98F14E5113}"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C26F4-F038-A04F-B6E2-35CC312877B5}" type="slidenum">
              <a:rPr lang="en-US" smtClean="0"/>
              <a:t>‹#›</a:t>
            </a:fld>
            <a:endParaRPr lang="en-US"/>
          </a:p>
        </p:txBody>
      </p:sp>
    </p:spTree>
    <p:extLst>
      <p:ext uri="{BB962C8B-B14F-4D97-AF65-F5344CB8AC3E}">
        <p14:creationId xmlns:p14="http://schemas.microsoft.com/office/powerpoint/2010/main" val="63073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0E59AF-A801-B740-ADFD-6C98F14E5113}"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C26F4-F038-A04F-B6E2-35CC312877B5}" type="slidenum">
              <a:rPr lang="en-US" smtClean="0"/>
              <a:t>‹#›</a:t>
            </a:fld>
            <a:endParaRPr lang="en-US"/>
          </a:p>
        </p:txBody>
      </p:sp>
    </p:spTree>
    <p:extLst>
      <p:ext uri="{BB962C8B-B14F-4D97-AF65-F5344CB8AC3E}">
        <p14:creationId xmlns:p14="http://schemas.microsoft.com/office/powerpoint/2010/main" val="144068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0E59AF-A801-B740-ADFD-6C98F14E5113}"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C26F4-F038-A04F-B6E2-35CC312877B5}" type="slidenum">
              <a:rPr lang="en-US" smtClean="0"/>
              <a:t>‹#›</a:t>
            </a:fld>
            <a:endParaRPr lang="en-US"/>
          </a:p>
        </p:txBody>
      </p:sp>
    </p:spTree>
    <p:extLst>
      <p:ext uri="{BB962C8B-B14F-4D97-AF65-F5344CB8AC3E}">
        <p14:creationId xmlns:p14="http://schemas.microsoft.com/office/powerpoint/2010/main" val="758743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7" name="Shape 27"/>
          <p:cNvSpPr txBox="1">
            <a:spLocks noGrp="1"/>
          </p:cNvSpPr>
          <p:nvPr>
            <p:ph type="body" idx="1"/>
          </p:nvPr>
        </p:nvSpPr>
        <p:spPr>
          <a:xfrm>
            <a:off x="838200" y="1825625"/>
            <a:ext cx="5181600" cy="396557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838200" y="6356350"/>
            <a:ext cx="7315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2613837" y="6365063"/>
            <a:ext cx="6964325"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32" name="Shape 32"/>
          <p:cNvSpPr txBox="1">
            <a:spLocks noGrp="1"/>
          </p:cNvSpPr>
          <p:nvPr>
            <p:ph type="body" idx="3"/>
          </p:nvPr>
        </p:nvSpPr>
        <p:spPr>
          <a:xfrm>
            <a:off x="838200" y="5791201"/>
            <a:ext cx="5181600" cy="56515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9807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0E59AF-A801-B740-ADFD-6C98F14E5113}"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C26F4-F038-A04F-B6E2-35CC312877B5}" type="slidenum">
              <a:rPr lang="en-US" smtClean="0"/>
              <a:t>‹#›</a:t>
            </a:fld>
            <a:endParaRPr lang="en-US"/>
          </a:p>
        </p:txBody>
      </p:sp>
    </p:spTree>
    <p:extLst>
      <p:ext uri="{BB962C8B-B14F-4D97-AF65-F5344CB8AC3E}">
        <p14:creationId xmlns:p14="http://schemas.microsoft.com/office/powerpoint/2010/main" val="29251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0E59AF-A801-B740-ADFD-6C98F14E5113}"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C26F4-F038-A04F-B6E2-35CC312877B5}" type="slidenum">
              <a:rPr lang="en-US" smtClean="0"/>
              <a:t>‹#›</a:t>
            </a:fld>
            <a:endParaRPr lang="en-US"/>
          </a:p>
        </p:txBody>
      </p:sp>
    </p:spTree>
    <p:extLst>
      <p:ext uri="{BB962C8B-B14F-4D97-AF65-F5344CB8AC3E}">
        <p14:creationId xmlns:p14="http://schemas.microsoft.com/office/powerpoint/2010/main" val="63882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0E59AF-A801-B740-ADFD-6C98F14E5113}" type="datetimeFigureOut">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C26F4-F038-A04F-B6E2-35CC312877B5}" type="slidenum">
              <a:rPr lang="en-US" smtClean="0"/>
              <a:t>‹#›</a:t>
            </a:fld>
            <a:endParaRPr lang="en-US"/>
          </a:p>
        </p:txBody>
      </p:sp>
    </p:spTree>
    <p:extLst>
      <p:ext uri="{BB962C8B-B14F-4D97-AF65-F5344CB8AC3E}">
        <p14:creationId xmlns:p14="http://schemas.microsoft.com/office/powerpoint/2010/main" val="154452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0E59AF-A801-B740-ADFD-6C98F14E5113}" type="datetimeFigureOut">
              <a:rPr lang="en-US" smtClean="0"/>
              <a:t>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4C26F4-F038-A04F-B6E2-35CC312877B5}" type="slidenum">
              <a:rPr lang="en-US" smtClean="0"/>
              <a:t>‹#›</a:t>
            </a:fld>
            <a:endParaRPr lang="en-US"/>
          </a:p>
        </p:txBody>
      </p:sp>
    </p:spTree>
    <p:extLst>
      <p:ext uri="{BB962C8B-B14F-4D97-AF65-F5344CB8AC3E}">
        <p14:creationId xmlns:p14="http://schemas.microsoft.com/office/powerpoint/2010/main" val="212663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0E59AF-A801-B740-ADFD-6C98F14E5113}" type="datetimeFigureOut">
              <a:rPr lang="en-US" smtClean="0"/>
              <a:t>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4C26F4-F038-A04F-B6E2-35CC312877B5}" type="slidenum">
              <a:rPr lang="en-US" smtClean="0"/>
              <a:t>‹#›</a:t>
            </a:fld>
            <a:endParaRPr lang="en-US"/>
          </a:p>
        </p:txBody>
      </p:sp>
    </p:spTree>
    <p:extLst>
      <p:ext uri="{BB962C8B-B14F-4D97-AF65-F5344CB8AC3E}">
        <p14:creationId xmlns:p14="http://schemas.microsoft.com/office/powerpoint/2010/main" val="171472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E59AF-A801-B740-ADFD-6C98F14E5113}" type="datetimeFigureOut">
              <a:rPr lang="en-US" smtClean="0"/>
              <a:t>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4C26F4-F038-A04F-B6E2-35CC312877B5}" type="slidenum">
              <a:rPr lang="en-US" smtClean="0"/>
              <a:t>‹#›</a:t>
            </a:fld>
            <a:endParaRPr lang="en-US"/>
          </a:p>
        </p:txBody>
      </p:sp>
    </p:spTree>
    <p:extLst>
      <p:ext uri="{BB962C8B-B14F-4D97-AF65-F5344CB8AC3E}">
        <p14:creationId xmlns:p14="http://schemas.microsoft.com/office/powerpoint/2010/main" val="21443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E59AF-A801-B740-ADFD-6C98F14E5113}" type="datetimeFigureOut">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C26F4-F038-A04F-B6E2-35CC312877B5}" type="slidenum">
              <a:rPr lang="en-US" smtClean="0"/>
              <a:t>‹#›</a:t>
            </a:fld>
            <a:endParaRPr lang="en-US"/>
          </a:p>
        </p:txBody>
      </p:sp>
    </p:spTree>
    <p:extLst>
      <p:ext uri="{BB962C8B-B14F-4D97-AF65-F5344CB8AC3E}">
        <p14:creationId xmlns:p14="http://schemas.microsoft.com/office/powerpoint/2010/main" val="48847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E59AF-A801-B740-ADFD-6C98F14E5113}" type="datetimeFigureOut">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C26F4-F038-A04F-B6E2-35CC312877B5}" type="slidenum">
              <a:rPr lang="en-US" smtClean="0"/>
              <a:t>‹#›</a:t>
            </a:fld>
            <a:endParaRPr lang="en-US"/>
          </a:p>
        </p:txBody>
      </p:sp>
    </p:spTree>
    <p:extLst>
      <p:ext uri="{BB962C8B-B14F-4D97-AF65-F5344CB8AC3E}">
        <p14:creationId xmlns:p14="http://schemas.microsoft.com/office/powerpoint/2010/main" val="21373475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E59AF-A801-B740-ADFD-6C98F14E5113}" type="datetimeFigureOut">
              <a:rPr lang="en-US" smtClean="0"/>
              <a:t>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C26F4-F038-A04F-B6E2-35CC312877B5}" type="slidenum">
              <a:rPr lang="en-US" smtClean="0"/>
              <a:t>‹#›</a:t>
            </a:fld>
            <a:endParaRPr lang="en-US"/>
          </a:p>
        </p:txBody>
      </p:sp>
    </p:spTree>
    <p:extLst>
      <p:ext uri="{BB962C8B-B14F-4D97-AF65-F5344CB8AC3E}">
        <p14:creationId xmlns:p14="http://schemas.microsoft.com/office/powerpoint/2010/main" val="346558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ctrTitle"/>
          </p:nvPr>
        </p:nvSpPr>
        <p:spPr>
          <a:xfrm>
            <a:off x="1524000" y="1456190"/>
            <a:ext cx="9144000" cy="236106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Arial"/>
              <a:buNone/>
            </a:pPr>
            <a:r>
              <a:rPr lang="en-US" sz="5400" b="0" i="0" u="none" strike="noStrike" cap="none">
                <a:solidFill>
                  <a:schemeClr val="dk1"/>
                </a:solidFill>
                <a:latin typeface="Arial"/>
                <a:ea typeface="Arial"/>
                <a:cs typeface="Arial"/>
                <a:sym typeface="Arial"/>
              </a:rPr>
              <a:t/>
            </a:r>
            <a:br>
              <a:rPr lang="en-US" sz="5400" b="0" i="0" u="none" strike="noStrike" cap="none">
                <a:solidFill>
                  <a:schemeClr val="dk1"/>
                </a:solidFill>
                <a:latin typeface="Arial"/>
                <a:ea typeface="Arial"/>
                <a:cs typeface="Arial"/>
                <a:sym typeface="Arial"/>
              </a:rPr>
            </a:br>
            <a:r>
              <a:rPr lang="en-US" sz="5400" b="0" i="0" u="none" strike="noStrike" cap="none">
                <a:solidFill>
                  <a:schemeClr val="dk1"/>
                </a:solidFill>
                <a:latin typeface="Arial"/>
                <a:ea typeface="Arial"/>
                <a:cs typeface="Arial"/>
                <a:sym typeface="Arial"/>
              </a:rPr>
              <a:t/>
            </a:r>
            <a:br>
              <a:rPr lang="en-US" sz="5400" b="0" i="0" u="none" strike="noStrike" cap="none">
                <a:solidFill>
                  <a:schemeClr val="dk1"/>
                </a:solidFill>
                <a:latin typeface="Arial"/>
                <a:ea typeface="Arial"/>
                <a:cs typeface="Arial"/>
                <a:sym typeface="Arial"/>
              </a:rPr>
            </a:br>
            <a:r>
              <a:rPr lang="en-US" sz="5400" b="0" i="0" u="none" strike="noStrike" cap="none">
                <a:solidFill>
                  <a:schemeClr val="dk1"/>
                </a:solidFill>
                <a:latin typeface="Arial"/>
                <a:ea typeface="Arial"/>
                <a:cs typeface="Arial"/>
                <a:sym typeface="Arial"/>
              </a:rPr>
              <a:t/>
            </a:r>
            <a:br>
              <a:rPr lang="en-US" sz="5400" b="0" i="0" u="none" strike="noStrike" cap="none">
                <a:solidFill>
                  <a:schemeClr val="dk1"/>
                </a:solidFill>
                <a:latin typeface="Arial"/>
                <a:ea typeface="Arial"/>
                <a:cs typeface="Arial"/>
                <a:sym typeface="Arial"/>
              </a:rPr>
            </a:br>
            <a:r>
              <a:rPr lang="en-US" sz="5400" b="1" i="0" u="none" strike="noStrike" cap="none">
                <a:solidFill>
                  <a:schemeClr val="dk1"/>
                </a:solidFill>
                <a:latin typeface="Arial"/>
                <a:ea typeface="Arial"/>
                <a:cs typeface="Arial"/>
                <a:sym typeface="Arial"/>
              </a:rPr>
              <a:t>Silkscreen Printing:</a:t>
            </a:r>
            <a:br>
              <a:rPr lang="en-US" sz="5400" b="1" i="0" u="none" strike="noStrike" cap="none">
                <a:solidFill>
                  <a:schemeClr val="dk1"/>
                </a:solidFill>
                <a:latin typeface="Arial"/>
                <a:ea typeface="Arial"/>
                <a:cs typeface="Arial"/>
                <a:sym typeface="Arial"/>
              </a:rPr>
            </a:br>
            <a:r>
              <a:rPr lang="en-US" sz="4860" b="0" u="none" strike="noStrike" cap="none">
                <a:solidFill>
                  <a:schemeClr val="dk1"/>
                </a:solidFill>
                <a:latin typeface="Arial"/>
                <a:ea typeface="Arial"/>
                <a:cs typeface="Arial"/>
                <a:sym typeface="Arial"/>
              </a:rPr>
              <a:t>Preparing and Exposing Photographic Silkscreens</a:t>
            </a:r>
            <a:r>
              <a:rPr lang="en-US" sz="5400" b="0" i="0" u="none" strike="noStrike" cap="none">
                <a:solidFill>
                  <a:schemeClr val="dk1"/>
                </a:solidFill>
                <a:latin typeface="Arial"/>
                <a:ea typeface="Arial"/>
                <a:cs typeface="Arial"/>
                <a:sym typeface="Arial"/>
              </a:rPr>
              <a:t/>
            </a:r>
            <a:br>
              <a:rPr lang="en-US" sz="5400" b="0" i="0" u="none" strike="noStrike" cap="none">
                <a:solidFill>
                  <a:schemeClr val="dk1"/>
                </a:solidFill>
                <a:latin typeface="Arial"/>
                <a:ea typeface="Arial"/>
                <a:cs typeface="Arial"/>
                <a:sym typeface="Arial"/>
              </a:rPr>
            </a:br>
            <a:r>
              <a:rPr lang="en-US" sz="3600"/>
              <a:t>Lesson 3</a:t>
            </a:r>
            <a:endParaRPr sz="3600" b="0" i="0" u="none" strike="noStrike" cap="none">
              <a:solidFill>
                <a:schemeClr val="dk1"/>
              </a:solidFill>
              <a:latin typeface="Arial"/>
              <a:ea typeface="Arial"/>
              <a:cs typeface="Arial"/>
              <a:sym typeface="Arial"/>
            </a:endParaRPr>
          </a:p>
        </p:txBody>
      </p:sp>
      <p:pic>
        <p:nvPicPr>
          <p:cNvPr id="352" name="Shape 352"/>
          <p:cNvPicPr preferRelativeResize="0"/>
          <p:nvPr/>
        </p:nvPicPr>
        <p:blipFill rotWithShape="1">
          <a:blip r:embed="rId3">
            <a:alphaModFix/>
          </a:blip>
          <a:srcRect/>
          <a:stretch/>
        </p:blipFill>
        <p:spPr>
          <a:xfrm>
            <a:off x="4351533" y="4474000"/>
            <a:ext cx="3488934" cy="470140"/>
          </a:xfrm>
          <a:prstGeom prst="rect">
            <a:avLst/>
          </a:prstGeom>
          <a:noFill/>
          <a:ln>
            <a:noFill/>
          </a:ln>
        </p:spPr>
      </p:pic>
    </p:spTree>
    <p:extLst>
      <p:ext uri="{BB962C8B-B14F-4D97-AF65-F5344CB8AC3E}">
        <p14:creationId xmlns:p14="http://schemas.microsoft.com/office/powerpoint/2010/main" val="172594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888999" y="956527"/>
            <a:ext cx="10690225" cy="82391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Weigh down the flat with something heavy such as weights, books or reams of paper.</a:t>
            </a:r>
            <a:endParaRPr sz="2400" b="1" i="0" u="none" strike="noStrike" cap="none">
              <a:solidFill>
                <a:schemeClr val="dk1"/>
              </a:solidFill>
              <a:latin typeface="Arial"/>
              <a:ea typeface="Arial"/>
              <a:cs typeface="Arial"/>
              <a:sym typeface="Arial"/>
            </a:endParaRPr>
          </a:p>
        </p:txBody>
      </p:sp>
      <p:sp>
        <p:nvSpPr>
          <p:cNvPr id="432" name="Shape 432"/>
          <p:cNvSpPr txBox="1"/>
          <p:nvPr/>
        </p:nvSpPr>
        <p:spPr>
          <a:xfrm>
            <a:off x="767217" y="5390122"/>
            <a:ext cx="5157787"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433" name="Shape 433"/>
          <p:cNvSpPr txBox="1"/>
          <p:nvPr/>
        </p:nvSpPr>
        <p:spPr>
          <a:xfrm>
            <a:off x="6208710" y="5360401"/>
            <a:ext cx="5183188"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434" name="Shape 434"/>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435" name="Shape 435" descr="This is an image of a white wooden weight on top of a coated silkscreen on a light table. The light table has four florescent lights underneath a glass top. There is a black clock timer in the background."/>
          <p:cNvPicPr preferRelativeResize="0">
            <a:picLocks noGrp="1"/>
          </p:cNvPicPr>
          <p:nvPr>
            <p:ph type="body" idx="2"/>
          </p:nvPr>
        </p:nvPicPr>
        <p:blipFill rotWithShape="1">
          <a:blip r:embed="rId3">
            <a:alphaModFix/>
          </a:blip>
          <a:srcRect/>
          <a:stretch/>
        </p:blipFill>
        <p:spPr>
          <a:xfrm>
            <a:off x="6234111" y="1951598"/>
            <a:ext cx="5157787" cy="3438524"/>
          </a:xfrm>
          <a:prstGeom prst="rect">
            <a:avLst/>
          </a:prstGeom>
          <a:noFill/>
          <a:ln>
            <a:noFill/>
          </a:ln>
        </p:spPr>
      </p:pic>
      <p:pic>
        <p:nvPicPr>
          <p:cNvPr id="436" name="Shape 436" descr="This is an image of a student placing a white wooden weight with a handle on top of a coated silkscreen on a light table. The light table has four florescent lights underneath a glass top. There is a black clock timer in the background."/>
          <p:cNvPicPr preferRelativeResize="0">
            <a:picLocks noGrp="1"/>
          </p:cNvPicPr>
          <p:nvPr>
            <p:ph type="body" idx="4"/>
          </p:nvPr>
        </p:nvPicPr>
        <p:blipFill rotWithShape="1">
          <a:blip r:embed="rId4">
            <a:alphaModFix/>
          </a:blip>
          <a:srcRect/>
          <a:stretch/>
        </p:blipFill>
        <p:spPr>
          <a:xfrm>
            <a:off x="888999" y="1954760"/>
            <a:ext cx="5183188" cy="3455458"/>
          </a:xfrm>
          <a:prstGeom prst="rect">
            <a:avLst/>
          </a:prstGeom>
          <a:noFill/>
          <a:ln>
            <a:noFill/>
          </a:ln>
        </p:spPr>
      </p:pic>
    </p:spTree>
    <p:extLst>
      <p:ext uri="{BB962C8B-B14F-4D97-AF65-F5344CB8AC3E}">
        <p14:creationId xmlns:p14="http://schemas.microsoft.com/office/powerpoint/2010/main" val="1771959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Timing the Exposure</a:t>
            </a:r>
            <a:endParaRPr sz="4400" b="0" i="0" u="none" strike="noStrike" cap="none">
              <a:solidFill>
                <a:schemeClr val="dk1"/>
              </a:solidFill>
              <a:latin typeface="Arial"/>
              <a:ea typeface="Arial"/>
              <a:cs typeface="Arial"/>
              <a:sym typeface="Arial"/>
            </a:endParaRPr>
          </a:p>
        </p:txBody>
      </p:sp>
      <p:sp>
        <p:nvSpPr>
          <p:cNvPr id="442" name="Shape 442"/>
          <p:cNvSpPr txBox="1">
            <a:spLocks noGrp="1"/>
          </p:cNvSpPr>
          <p:nvPr>
            <p:ph type="body" idx="2"/>
          </p:nvPr>
        </p:nvSpPr>
        <p:spPr>
          <a:xfrm>
            <a:off x="4586514" y="1473107"/>
            <a:ext cx="6114143" cy="4351338"/>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 screen exposure chart should be included with your emulsion. If not, you will need to test exposure times.</a:t>
            </a: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 good time to start with is 5 minutes.</a:t>
            </a:r>
            <a:endParaRPr sz="2800" b="0" i="0" u="none" strike="noStrike" cap="none">
              <a:solidFill>
                <a:schemeClr val="dk1"/>
              </a:solidFill>
              <a:latin typeface="Arial"/>
              <a:ea typeface="Arial"/>
              <a:cs typeface="Arial"/>
              <a:sym typeface="Arial"/>
            </a:endParaRPr>
          </a:p>
        </p:txBody>
      </p:sp>
      <p:sp>
        <p:nvSpPr>
          <p:cNvPr id="443" name="Shape 443"/>
          <p:cNvSpPr txBox="1">
            <a:spLocks noGrp="1"/>
          </p:cNvSpPr>
          <p:nvPr>
            <p:ph type="body" idx="3"/>
          </p:nvPr>
        </p:nvSpPr>
        <p:spPr>
          <a:xfrm>
            <a:off x="566351" y="5824445"/>
            <a:ext cx="5181600" cy="5651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Photo by Sean Carroll</a:t>
            </a:r>
            <a:endParaRPr/>
          </a:p>
        </p:txBody>
      </p:sp>
      <p:sp>
        <p:nvSpPr>
          <p:cNvPr id="444" name="Shape 444"/>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445" name="Shape 445" descr="This is an image of a student turning the dial on a black clock timer."/>
          <p:cNvPicPr preferRelativeResize="0">
            <a:picLocks noGrp="1"/>
          </p:cNvPicPr>
          <p:nvPr>
            <p:ph type="body" idx="1"/>
          </p:nvPr>
        </p:nvPicPr>
        <p:blipFill rotWithShape="1">
          <a:blip r:embed="rId3">
            <a:alphaModFix/>
          </a:blip>
          <a:srcRect/>
          <a:stretch/>
        </p:blipFill>
        <p:spPr>
          <a:xfrm>
            <a:off x="838200" y="1555814"/>
            <a:ext cx="2926079" cy="4389120"/>
          </a:xfrm>
          <a:prstGeom prst="rect">
            <a:avLst/>
          </a:prstGeom>
          <a:noFill/>
          <a:ln>
            <a:noFill/>
          </a:ln>
        </p:spPr>
      </p:pic>
    </p:spTree>
    <p:extLst>
      <p:ext uri="{BB962C8B-B14F-4D97-AF65-F5344CB8AC3E}">
        <p14:creationId xmlns:p14="http://schemas.microsoft.com/office/powerpoint/2010/main" val="2457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Exposing with a Vacuum Unit</a:t>
            </a:r>
            <a:endParaRPr sz="4400" b="0" i="0" u="none" strike="noStrike" cap="none">
              <a:solidFill>
                <a:schemeClr val="dk1"/>
              </a:solidFill>
              <a:latin typeface="Arial"/>
              <a:ea typeface="Arial"/>
              <a:cs typeface="Arial"/>
              <a:sym typeface="Arial"/>
            </a:endParaRPr>
          </a:p>
        </p:txBody>
      </p:sp>
      <p:sp>
        <p:nvSpPr>
          <p:cNvPr id="451" name="Shape 451"/>
          <p:cNvSpPr txBox="1">
            <a:spLocks noGrp="1"/>
          </p:cNvSpPr>
          <p:nvPr>
            <p:ph type="body" idx="2"/>
          </p:nvPr>
        </p:nvSpPr>
        <p:spPr>
          <a:xfrm>
            <a:off x="6172200" y="1825625"/>
            <a:ext cx="5181600" cy="3709987"/>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Place the film positive onto the vacuum exposing unit.</a:t>
            </a: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Arrange your coated screen on top of the film positive.</a:t>
            </a:r>
            <a:endParaRPr sz="2800" b="0" i="0" u="none" strike="noStrike" cap="none">
              <a:solidFill>
                <a:schemeClr val="dk1"/>
              </a:solidFill>
              <a:latin typeface="Arial"/>
              <a:ea typeface="Arial"/>
              <a:cs typeface="Arial"/>
              <a:sym typeface="Arial"/>
            </a:endParaRPr>
          </a:p>
        </p:txBody>
      </p:sp>
      <p:sp>
        <p:nvSpPr>
          <p:cNvPr id="452" name="Shape 452"/>
          <p:cNvSpPr txBox="1">
            <a:spLocks noGrp="1"/>
          </p:cNvSpPr>
          <p:nvPr>
            <p:ph type="body" idx="3"/>
          </p:nvPr>
        </p:nvSpPr>
        <p:spPr>
          <a:xfrm>
            <a:off x="578708" y="5409901"/>
            <a:ext cx="5181600" cy="5651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Photo by Sean Carroll</a:t>
            </a:r>
            <a:endParaRPr/>
          </a:p>
        </p:txBody>
      </p:sp>
      <p:sp>
        <p:nvSpPr>
          <p:cNvPr id="453" name="Shape 453"/>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454" name="Shape 454" descr="A student places a coated silkscreen on top of a film positive then onto a large light table. This light table has around twenty fluorescent bulbs and a black cover that goes over the table."/>
          <p:cNvPicPr preferRelativeResize="0">
            <a:picLocks noGrp="1"/>
          </p:cNvPicPr>
          <p:nvPr>
            <p:ph type="body" idx="1"/>
          </p:nvPr>
        </p:nvPicPr>
        <p:blipFill rotWithShape="1">
          <a:blip r:embed="rId3">
            <a:alphaModFix/>
          </a:blip>
          <a:srcRect/>
          <a:stretch/>
        </p:blipFill>
        <p:spPr>
          <a:xfrm>
            <a:off x="838200" y="2081212"/>
            <a:ext cx="5181600" cy="3454400"/>
          </a:xfrm>
          <a:prstGeom prst="rect">
            <a:avLst/>
          </a:prstGeom>
          <a:noFill/>
          <a:ln>
            <a:noFill/>
          </a:ln>
        </p:spPr>
      </p:pic>
    </p:spTree>
    <p:extLst>
      <p:ext uri="{BB962C8B-B14F-4D97-AF65-F5344CB8AC3E}">
        <p14:creationId xmlns:p14="http://schemas.microsoft.com/office/powerpoint/2010/main" val="116820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65164" y="1213400"/>
            <a:ext cx="5332412" cy="8239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Close the vacuum unit.</a:t>
            </a:r>
            <a:endParaRPr sz="2400" b="1" i="0" u="none" strike="noStrike" cap="none">
              <a:solidFill>
                <a:schemeClr val="dk1"/>
              </a:solidFill>
              <a:latin typeface="Arial"/>
              <a:ea typeface="Arial"/>
              <a:cs typeface="Arial"/>
              <a:sym typeface="Arial"/>
            </a:endParaRPr>
          </a:p>
        </p:txBody>
      </p:sp>
      <p:sp>
        <p:nvSpPr>
          <p:cNvPr id="460" name="Shape 460" descr="This image shows the vacuum unit and light table closed. There is a black cover over the table so that no light spills out. "/>
          <p:cNvSpPr txBox="1">
            <a:spLocks noGrp="1"/>
          </p:cNvSpPr>
          <p:nvPr>
            <p:ph type="body" idx="3"/>
          </p:nvPr>
        </p:nvSpPr>
        <p:spPr>
          <a:xfrm>
            <a:off x="6095999" y="1213400"/>
            <a:ext cx="5183188" cy="8239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Turn on the light and the vacuum then set the timer.</a:t>
            </a:r>
            <a:endParaRPr sz="2400" b="1"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
        <p:nvSpPr>
          <p:cNvPr id="461" name="Shape 461"/>
          <p:cNvSpPr txBox="1"/>
          <p:nvPr/>
        </p:nvSpPr>
        <p:spPr>
          <a:xfrm>
            <a:off x="665163" y="5746712"/>
            <a:ext cx="5157787"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462" name="Shape 462"/>
          <p:cNvSpPr txBox="1"/>
          <p:nvPr/>
        </p:nvSpPr>
        <p:spPr>
          <a:xfrm>
            <a:off x="6172200" y="5702256"/>
            <a:ext cx="5183188"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463" name="Shape 463"/>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464" name="Shape 464"/>
          <p:cNvPicPr preferRelativeResize="0">
            <a:picLocks noGrp="1"/>
          </p:cNvPicPr>
          <p:nvPr>
            <p:ph type="body" idx="2"/>
          </p:nvPr>
        </p:nvPicPr>
        <p:blipFill rotWithShape="1">
          <a:blip r:embed="rId3">
            <a:alphaModFix/>
          </a:blip>
          <a:srcRect/>
          <a:stretch/>
        </p:blipFill>
        <p:spPr>
          <a:xfrm>
            <a:off x="665164" y="2239577"/>
            <a:ext cx="5157787" cy="3438524"/>
          </a:xfrm>
          <a:prstGeom prst="rect">
            <a:avLst/>
          </a:prstGeom>
          <a:noFill/>
          <a:ln>
            <a:noFill/>
          </a:ln>
        </p:spPr>
      </p:pic>
      <p:pic>
        <p:nvPicPr>
          <p:cNvPr id="465" name="Shape 465" descr="This image is a close-up of the timer on the vacuum unit. It reads “Pro-Light 1” and shows a dial with numbers around it as well as 3 switches reading “power, safety light, and vacuum”. "/>
          <p:cNvPicPr preferRelativeResize="0">
            <a:picLocks noGrp="1"/>
          </p:cNvPicPr>
          <p:nvPr>
            <p:ph type="body" idx="4"/>
          </p:nvPr>
        </p:nvPicPr>
        <p:blipFill rotWithShape="1">
          <a:blip r:embed="rId4">
            <a:alphaModFix/>
          </a:blip>
          <a:srcRect/>
          <a:stretch/>
        </p:blipFill>
        <p:spPr>
          <a:xfrm>
            <a:off x="6172200" y="2222643"/>
            <a:ext cx="5183188" cy="3455458"/>
          </a:xfrm>
          <a:prstGeom prst="rect">
            <a:avLst/>
          </a:prstGeom>
          <a:noFill/>
          <a:ln>
            <a:noFill/>
          </a:ln>
        </p:spPr>
      </p:pic>
    </p:spTree>
    <p:extLst>
      <p:ext uri="{BB962C8B-B14F-4D97-AF65-F5344CB8AC3E}">
        <p14:creationId xmlns:p14="http://schemas.microsoft.com/office/powerpoint/2010/main" val="166439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Washing out the Screens</a:t>
            </a:r>
            <a:endParaRPr sz="4400" b="0" i="0" u="none" strike="noStrike" cap="none">
              <a:solidFill>
                <a:schemeClr val="dk1"/>
              </a:solidFill>
              <a:latin typeface="Arial"/>
              <a:ea typeface="Arial"/>
              <a:cs typeface="Arial"/>
              <a:sym typeface="Arial"/>
            </a:endParaRPr>
          </a:p>
        </p:txBody>
      </p:sp>
      <p:sp>
        <p:nvSpPr>
          <p:cNvPr id="471" name="Shape 471"/>
          <p:cNvSpPr txBox="1">
            <a:spLocks noGrp="1"/>
          </p:cNvSpPr>
          <p:nvPr>
            <p:ph type="body" idx="2"/>
          </p:nvPr>
        </p:nvSpPr>
        <p:spPr>
          <a:xfrm>
            <a:off x="6172200" y="2081211"/>
            <a:ext cx="5181600" cy="345440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With either exposing method, you will need to wash out the screen as soon as it has finished exposing. </a:t>
            </a:r>
            <a:endParaRPr sz="2800" b="0" i="0" u="none" strike="noStrike" cap="none">
              <a:solidFill>
                <a:schemeClr val="dk1"/>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Use a pressure washer or use a sponge to gently massage out the unexposed emulsion. </a:t>
            </a:r>
            <a:endParaRPr sz="2800" b="0" i="0" u="none" strike="noStrike" cap="none">
              <a:solidFill>
                <a:schemeClr val="dk1"/>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Rinse the screen on both sides until there are very few white bubbles remaining.</a:t>
            </a:r>
            <a:endParaRPr sz="2800" b="0" i="0" u="none" strike="noStrike" cap="none">
              <a:solidFill>
                <a:schemeClr val="dk1"/>
              </a:solidFill>
              <a:latin typeface="Arial"/>
              <a:ea typeface="Arial"/>
              <a:cs typeface="Arial"/>
              <a:sym typeface="Arial"/>
            </a:endParaRPr>
          </a:p>
        </p:txBody>
      </p:sp>
      <p:sp>
        <p:nvSpPr>
          <p:cNvPr id="472" name="Shape 472"/>
          <p:cNvSpPr txBox="1">
            <a:spLocks noGrp="1"/>
          </p:cNvSpPr>
          <p:nvPr>
            <p:ph type="body" idx="3"/>
          </p:nvPr>
        </p:nvSpPr>
        <p:spPr>
          <a:xfrm>
            <a:off x="553994" y="5498541"/>
            <a:ext cx="5181600" cy="5651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Photo by Sean Carroll</a:t>
            </a:r>
            <a:endParaRPr/>
          </a:p>
        </p:txBody>
      </p:sp>
      <p:sp>
        <p:nvSpPr>
          <p:cNvPr id="473" name="Shape 473"/>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474" name="Shape 474" descr="A student washes out a silkscreen using a hose, in a large sink. The sink has black plastic on the back and side walls."/>
          <p:cNvPicPr preferRelativeResize="0">
            <a:picLocks noGrp="1"/>
          </p:cNvPicPr>
          <p:nvPr>
            <p:ph type="body" idx="1"/>
          </p:nvPr>
        </p:nvPicPr>
        <p:blipFill rotWithShape="1">
          <a:blip r:embed="rId3">
            <a:alphaModFix/>
          </a:blip>
          <a:srcRect/>
          <a:stretch/>
        </p:blipFill>
        <p:spPr>
          <a:xfrm>
            <a:off x="838200" y="2081212"/>
            <a:ext cx="5181600" cy="3454400"/>
          </a:xfrm>
          <a:prstGeom prst="rect">
            <a:avLst/>
          </a:prstGeom>
          <a:noFill/>
          <a:ln>
            <a:noFill/>
          </a:ln>
        </p:spPr>
      </p:pic>
    </p:spTree>
    <p:extLst>
      <p:ext uri="{BB962C8B-B14F-4D97-AF65-F5344CB8AC3E}">
        <p14:creationId xmlns:p14="http://schemas.microsoft.com/office/powerpoint/2010/main" val="17000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body" idx="2"/>
          </p:nvPr>
        </p:nvSpPr>
        <p:spPr>
          <a:xfrm>
            <a:off x="6172200" y="1703841"/>
            <a:ext cx="5181600" cy="3454400"/>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Hold the screen up to a light source to check that you have fully removed any extra emulsion.</a:t>
            </a: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You can also check for any holes or thin spots in the emulsion.</a:t>
            </a: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Lay your screen to dry on a flat surface or in front of a fan.</a:t>
            </a:r>
            <a:endParaRPr sz="2800" b="0" i="0" u="none" strike="noStrike" cap="none">
              <a:solidFill>
                <a:schemeClr val="dk1"/>
              </a:solidFill>
              <a:latin typeface="Arial"/>
              <a:ea typeface="Arial"/>
              <a:cs typeface="Arial"/>
              <a:sym typeface="Arial"/>
            </a:endParaRPr>
          </a:p>
        </p:txBody>
      </p:sp>
      <p:sp>
        <p:nvSpPr>
          <p:cNvPr id="480" name="Shape 480"/>
          <p:cNvSpPr txBox="1">
            <a:spLocks noGrp="1"/>
          </p:cNvSpPr>
          <p:nvPr>
            <p:ph type="body" idx="3"/>
          </p:nvPr>
        </p:nvSpPr>
        <p:spPr>
          <a:xfrm>
            <a:off x="541638" y="5108813"/>
            <a:ext cx="5181600" cy="5651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Photo by Sean Carroll</a:t>
            </a:r>
            <a:endParaRPr/>
          </a:p>
        </p:txBody>
      </p:sp>
      <p:sp>
        <p:nvSpPr>
          <p:cNvPr id="481" name="Shape 481"/>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482" name="Shape 482" descr="A student holds a silkscreen up to the light to check that it is clean. He checks to see if there are any holes in the image on the screen still clogged with ink. "/>
          <p:cNvPicPr preferRelativeResize="0">
            <a:picLocks noGrp="1"/>
          </p:cNvPicPr>
          <p:nvPr>
            <p:ph type="body" idx="1"/>
          </p:nvPr>
        </p:nvPicPr>
        <p:blipFill rotWithShape="1">
          <a:blip r:embed="rId3">
            <a:alphaModFix/>
          </a:blip>
          <a:srcRect/>
          <a:stretch/>
        </p:blipFill>
        <p:spPr>
          <a:xfrm>
            <a:off x="838200" y="1703841"/>
            <a:ext cx="5181600" cy="3454400"/>
          </a:xfrm>
          <a:prstGeom prst="rect">
            <a:avLst/>
          </a:prstGeom>
          <a:noFill/>
          <a:ln>
            <a:noFill/>
          </a:ln>
        </p:spPr>
      </p:pic>
    </p:spTree>
    <p:extLst>
      <p:ext uri="{BB962C8B-B14F-4D97-AF65-F5344CB8AC3E}">
        <p14:creationId xmlns:p14="http://schemas.microsoft.com/office/powerpoint/2010/main" val="61744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Materials</a:t>
            </a:r>
            <a:endParaRPr sz="4400" b="0" i="0" u="none" strike="noStrike" cap="none">
              <a:solidFill>
                <a:schemeClr val="dk1"/>
              </a:solidFill>
              <a:latin typeface="Arial"/>
              <a:ea typeface="Arial"/>
              <a:cs typeface="Arial"/>
              <a:sym typeface="Arial"/>
            </a:endParaRPr>
          </a:p>
        </p:txBody>
      </p:sp>
      <p:sp>
        <p:nvSpPr>
          <p:cNvPr id="358" name="Shape 35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Open silkscreen</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Scoop coater </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Photosensitive emulsion</a:t>
            </a:r>
            <a:endParaRPr sz="2800" b="0" i="0" u="none" strike="noStrike" cap="none">
              <a:solidFill>
                <a:schemeClr val="dk1"/>
              </a:solidFill>
              <a:latin typeface="Arial"/>
              <a:ea typeface="Arial"/>
              <a:cs typeface="Arial"/>
              <a:sym typeface="Arial"/>
            </a:endParaRPr>
          </a:p>
        </p:txBody>
      </p:sp>
      <p:sp>
        <p:nvSpPr>
          <p:cNvPr id="359" name="Shape 359"/>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100" b="0" i="0" u="none" strike="noStrike" cap="none">
                <a:solidFill>
                  <a:srgbClr val="888888"/>
                </a:solidFill>
                <a:latin typeface="Arial"/>
                <a:ea typeface="Arial"/>
                <a:cs typeface="Arial"/>
                <a:sym typeface="Arial"/>
              </a:rPr>
              <a:t>© The Andy Warhol Museum, one of the four Carnegie Museums of Pittsburgh. All rights reserved.</a:t>
            </a:r>
            <a:endParaRPr sz="11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744849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You will need photo emulsion and a scoop coater the width of your screen.</a:t>
            </a:r>
            <a:endParaRPr sz="2400" b="1" i="0" u="none" strike="noStrike" cap="none">
              <a:solidFill>
                <a:schemeClr val="dk1"/>
              </a:solidFill>
              <a:latin typeface="Arial"/>
              <a:ea typeface="Arial"/>
              <a:cs typeface="Arial"/>
              <a:sym typeface="Arial"/>
            </a:endParaRPr>
          </a:p>
        </p:txBody>
      </p:sp>
      <p:sp>
        <p:nvSpPr>
          <p:cNvPr id="365" name="Shape 36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Prepare the emulsion according to the package directions.</a:t>
            </a:r>
            <a:endParaRPr sz="2400" b="1" i="0" u="none" strike="noStrike" cap="none">
              <a:solidFill>
                <a:schemeClr val="dk1"/>
              </a:solidFill>
              <a:latin typeface="Arial"/>
              <a:ea typeface="Arial"/>
              <a:cs typeface="Arial"/>
              <a:sym typeface="Arial"/>
            </a:endParaRPr>
          </a:p>
        </p:txBody>
      </p:sp>
      <p:sp>
        <p:nvSpPr>
          <p:cNvPr id="366" name="Shape 366"/>
          <p:cNvSpPr txBox="1"/>
          <p:nvPr/>
        </p:nvSpPr>
        <p:spPr>
          <a:xfrm>
            <a:off x="839787" y="5839536"/>
            <a:ext cx="5157787" cy="59419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sz="1000" b="0" i="0" u="none" strike="noStrike" cap="none">
              <a:solidFill>
                <a:srgbClr val="000000"/>
              </a:solidFill>
              <a:latin typeface="Arial"/>
              <a:ea typeface="Arial"/>
              <a:cs typeface="Arial"/>
              <a:sym typeface="Arial"/>
            </a:endParaRPr>
          </a:p>
        </p:txBody>
      </p:sp>
      <p:sp>
        <p:nvSpPr>
          <p:cNvPr id="367" name="Shape 367"/>
          <p:cNvSpPr txBox="1"/>
          <p:nvPr/>
        </p:nvSpPr>
        <p:spPr>
          <a:xfrm>
            <a:off x="6172200" y="5839536"/>
            <a:ext cx="5183188" cy="59419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368" name="Shape 368"/>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369" name="Shape 369" descr="This is an image of a metal scoop coater sitting on a table in front of a red bottle of photo emulsion for silkscreen printing. A silkscreen is in the background. "/>
          <p:cNvPicPr preferRelativeResize="0">
            <a:picLocks noGrp="1"/>
          </p:cNvPicPr>
          <p:nvPr>
            <p:ph type="body" idx="2"/>
          </p:nvPr>
        </p:nvPicPr>
        <p:blipFill rotWithShape="1">
          <a:blip r:embed="rId3">
            <a:alphaModFix/>
          </a:blip>
          <a:srcRect/>
          <a:stretch/>
        </p:blipFill>
        <p:spPr>
          <a:xfrm>
            <a:off x="839788" y="2505075"/>
            <a:ext cx="5157900" cy="3684600"/>
          </a:xfrm>
          <a:prstGeom prst="rect">
            <a:avLst/>
          </a:prstGeom>
          <a:noFill/>
          <a:ln>
            <a:noFill/>
          </a:ln>
        </p:spPr>
      </p:pic>
      <p:pic>
        <p:nvPicPr>
          <p:cNvPr id="370" name="Shape 370" descr="This is an image of a student stirring photo emulsion with a wooden stick. The photo emulsion bottle is red and the liquid inside is a bright purple. A metal scoop coater is in the background. "/>
          <p:cNvPicPr preferRelativeResize="0">
            <a:picLocks noGrp="1"/>
          </p:cNvPicPr>
          <p:nvPr>
            <p:ph type="body" idx="4"/>
          </p:nvPr>
        </p:nvPicPr>
        <p:blipFill rotWithShape="1">
          <a:blip r:embed="rId4">
            <a:alphaModFix/>
          </a:blip>
          <a:srcRect/>
          <a:stretch/>
        </p:blipFill>
        <p:spPr>
          <a:xfrm>
            <a:off x="6172200" y="2505075"/>
            <a:ext cx="5183100" cy="3684600"/>
          </a:xfrm>
          <a:prstGeom prst="rect">
            <a:avLst/>
          </a:prstGeom>
          <a:noFill/>
          <a:ln>
            <a:noFill/>
          </a:ln>
        </p:spPr>
      </p:pic>
      <p:sp>
        <p:nvSpPr>
          <p:cNvPr id="371" name="Shape 371"/>
          <p:cNvSpPr txBox="1">
            <a:spLocks noGrp="1"/>
          </p:cNvSpPr>
          <p:nvPr>
            <p:ph type="title"/>
          </p:nvPr>
        </p:nvSpPr>
        <p:spPr>
          <a:xfrm>
            <a:off x="839788"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Preparing and Exposing Photographic Silkscreens</a:t>
            </a:r>
            <a:endParaRPr/>
          </a:p>
        </p:txBody>
      </p:sp>
    </p:spTree>
    <p:extLst>
      <p:ext uri="{BB962C8B-B14F-4D97-AF65-F5344CB8AC3E}">
        <p14:creationId xmlns:p14="http://schemas.microsoft.com/office/powerpoint/2010/main" val="56253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Coating the Screen</a:t>
            </a:r>
            <a:endParaRPr sz="4400" b="0" i="0" u="none" strike="noStrike" cap="none">
              <a:solidFill>
                <a:schemeClr val="dk1"/>
              </a:solidFill>
              <a:latin typeface="Arial"/>
              <a:ea typeface="Arial"/>
              <a:cs typeface="Arial"/>
              <a:sym typeface="Arial"/>
            </a:endParaRPr>
          </a:p>
        </p:txBody>
      </p:sp>
      <p:sp>
        <p:nvSpPr>
          <p:cNvPr id="377" name="Shape 377"/>
          <p:cNvSpPr txBox="1">
            <a:spLocks noGrp="1"/>
          </p:cNvSpPr>
          <p:nvPr>
            <p:ph type="body" idx="2"/>
          </p:nvPr>
        </p:nvSpPr>
        <p:spPr>
          <a:xfrm>
            <a:off x="6589486" y="1825625"/>
            <a:ext cx="4764314" cy="35226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In a darkened room or a room with a yellow safe light, pour emulsion into the scoop coater.</a:t>
            </a:r>
            <a:endParaRPr sz="2800" b="0" i="0" u="none" strike="noStrike" cap="none">
              <a:solidFill>
                <a:schemeClr val="dk1"/>
              </a:solidFill>
              <a:latin typeface="Arial"/>
              <a:ea typeface="Arial"/>
              <a:cs typeface="Arial"/>
              <a:sym typeface="Arial"/>
            </a:endParaRPr>
          </a:p>
        </p:txBody>
      </p:sp>
      <p:sp>
        <p:nvSpPr>
          <p:cNvPr id="378" name="Shape 378"/>
          <p:cNvSpPr txBox="1">
            <a:spLocks noGrp="1"/>
          </p:cNvSpPr>
          <p:nvPr>
            <p:ph type="body" idx="3"/>
          </p:nvPr>
        </p:nvSpPr>
        <p:spPr>
          <a:xfrm>
            <a:off x="573314" y="5309030"/>
            <a:ext cx="5181600" cy="5651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Photo by Sean Carroll</a:t>
            </a:r>
            <a:endParaRPr/>
          </a:p>
          <a:p>
            <a:pPr marL="457200" marR="0" lvl="0" indent="-228600" algn="l" rtl="0">
              <a:lnSpc>
                <a:spcPct val="90000"/>
              </a:lnSpc>
              <a:spcBef>
                <a:spcPts val="100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p:txBody>
      </p:sp>
      <p:sp>
        <p:nvSpPr>
          <p:cNvPr id="379" name="Shape 379"/>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380" name="Shape 380" descr="This is an image of a student pouring photo emulsion into a metal scoop coater. The photo emulsion is a bright purple and fills ½ of the scoop coater. "/>
          <p:cNvPicPr preferRelativeResize="0">
            <a:picLocks noGrp="1"/>
          </p:cNvPicPr>
          <p:nvPr>
            <p:ph type="body" idx="1"/>
          </p:nvPr>
        </p:nvPicPr>
        <p:blipFill rotWithShape="1">
          <a:blip r:embed="rId3">
            <a:alphaModFix/>
          </a:blip>
          <a:srcRect/>
          <a:stretch/>
        </p:blipFill>
        <p:spPr>
          <a:xfrm>
            <a:off x="838200" y="1690688"/>
            <a:ext cx="5486400" cy="3657600"/>
          </a:xfrm>
          <a:prstGeom prst="rect">
            <a:avLst/>
          </a:prstGeom>
          <a:noFill/>
          <a:ln>
            <a:noFill/>
          </a:ln>
        </p:spPr>
      </p:pic>
    </p:spTree>
    <p:extLst>
      <p:ext uri="{BB962C8B-B14F-4D97-AF65-F5344CB8AC3E}">
        <p14:creationId xmlns:p14="http://schemas.microsoft.com/office/powerpoint/2010/main" val="118816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839788" y="1016000"/>
            <a:ext cx="10515600" cy="103109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Coat the screen, applying one or two thin coats of emulsion </a:t>
            </a:r>
            <a:endParaRPr sz="2400" b="1"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to the flat side of the screen.</a:t>
            </a:r>
            <a:endParaRPr sz="2400" b="1" i="0" u="none" strike="noStrike" cap="none">
              <a:solidFill>
                <a:schemeClr val="dk1"/>
              </a:solidFill>
              <a:latin typeface="Arial"/>
              <a:ea typeface="Arial"/>
              <a:cs typeface="Arial"/>
              <a:sym typeface="Arial"/>
            </a:endParaRPr>
          </a:p>
        </p:txBody>
      </p:sp>
      <p:sp>
        <p:nvSpPr>
          <p:cNvPr id="386" name="Shape 386"/>
          <p:cNvSpPr txBox="1"/>
          <p:nvPr/>
        </p:nvSpPr>
        <p:spPr>
          <a:xfrm>
            <a:off x="785020" y="5687971"/>
            <a:ext cx="5157787"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387" name="Shape 387"/>
          <p:cNvSpPr txBox="1"/>
          <p:nvPr/>
        </p:nvSpPr>
        <p:spPr>
          <a:xfrm>
            <a:off x="6212284" y="5724483"/>
            <a:ext cx="5183188"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388" name="Shape 388"/>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389" name="Shape 389" descr="A student holds a silkscreen vertically on a table as he holds a metal scoop coater with emulsion at the bottom of the screen."/>
          <p:cNvPicPr preferRelativeResize="0">
            <a:picLocks noGrp="1"/>
          </p:cNvPicPr>
          <p:nvPr>
            <p:ph type="body" idx="2"/>
          </p:nvPr>
        </p:nvPicPr>
        <p:blipFill rotWithShape="1">
          <a:blip r:embed="rId3">
            <a:alphaModFix/>
          </a:blip>
          <a:srcRect/>
          <a:stretch/>
        </p:blipFill>
        <p:spPr>
          <a:xfrm>
            <a:off x="839788" y="2276087"/>
            <a:ext cx="5103019" cy="3402013"/>
          </a:xfrm>
          <a:prstGeom prst="rect">
            <a:avLst/>
          </a:prstGeom>
          <a:noFill/>
          <a:ln>
            <a:noFill/>
          </a:ln>
        </p:spPr>
      </p:pic>
      <p:pic>
        <p:nvPicPr>
          <p:cNvPr id="390" name="Shape 390" descr="A student pulls a metal scoop coater filled with bright purple emulsion up the screen. The emulsion creates a big purple square in the middle of the yellow screen."/>
          <p:cNvPicPr preferRelativeResize="0">
            <a:picLocks noGrp="1"/>
          </p:cNvPicPr>
          <p:nvPr>
            <p:ph type="body" idx="4"/>
          </p:nvPr>
        </p:nvPicPr>
        <p:blipFill rotWithShape="1">
          <a:blip r:embed="rId4">
            <a:alphaModFix/>
          </a:blip>
          <a:srcRect/>
          <a:stretch/>
        </p:blipFill>
        <p:spPr>
          <a:xfrm>
            <a:off x="6252369" y="2276087"/>
            <a:ext cx="5103019" cy="3402013"/>
          </a:xfrm>
          <a:prstGeom prst="rect">
            <a:avLst/>
          </a:prstGeom>
          <a:noFill/>
          <a:ln>
            <a:noFill/>
          </a:ln>
        </p:spPr>
      </p:pic>
    </p:spTree>
    <p:extLst>
      <p:ext uri="{BB962C8B-B14F-4D97-AF65-F5344CB8AC3E}">
        <p14:creationId xmlns:p14="http://schemas.microsoft.com/office/powerpoint/2010/main" val="193799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Drying and Storing Screens</a:t>
            </a:r>
            <a:endParaRPr sz="4400" b="0" i="0" u="none" strike="noStrike" cap="none">
              <a:solidFill>
                <a:schemeClr val="dk1"/>
              </a:solidFill>
              <a:latin typeface="Arial"/>
              <a:ea typeface="Arial"/>
              <a:cs typeface="Arial"/>
              <a:sym typeface="Arial"/>
            </a:endParaRPr>
          </a:p>
        </p:txBody>
      </p:sp>
      <p:sp>
        <p:nvSpPr>
          <p:cNvPr id="396" name="Shape 396"/>
          <p:cNvSpPr txBox="1">
            <a:spLocks noGrp="1"/>
          </p:cNvSpPr>
          <p:nvPr>
            <p:ph type="body" idx="2"/>
          </p:nvPr>
        </p:nvSpPr>
        <p:spPr>
          <a:xfrm>
            <a:off x="6434668" y="1690688"/>
            <a:ext cx="5029200" cy="4049712"/>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Store the coated screens in a dark room or light-tight box until they are dry. </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Screens should dry with the flat side down (the side you use the squeegee on should be facing up). </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Screens must stay flat when drying, the slightest tilt might cause the emulsion to dry unevenly and run off the screen. </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Use a rack like this one to separate multiple screens, or stack them with small blocks between each one.</a:t>
            </a:r>
            <a:endParaRPr sz="2800" b="0" i="0" u="none" strike="noStrike" cap="none">
              <a:solidFill>
                <a:schemeClr val="dk1"/>
              </a:solidFill>
              <a:latin typeface="Arial"/>
              <a:ea typeface="Arial"/>
              <a:cs typeface="Arial"/>
              <a:sym typeface="Arial"/>
            </a:endParaRPr>
          </a:p>
        </p:txBody>
      </p:sp>
      <p:sp>
        <p:nvSpPr>
          <p:cNvPr id="397" name="Shape 397"/>
          <p:cNvSpPr txBox="1">
            <a:spLocks noGrp="1"/>
          </p:cNvSpPr>
          <p:nvPr>
            <p:ph type="body" idx="3"/>
          </p:nvPr>
        </p:nvSpPr>
        <p:spPr>
          <a:xfrm>
            <a:off x="566351" y="5343830"/>
            <a:ext cx="5181600" cy="5651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Photo by Sean Carroll</a:t>
            </a:r>
            <a:endParaRPr/>
          </a:p>
        </p:txBody>
      </p:sp>
      <p:sp>
        <p:nvSpPr>
          <p:cNvPr id="398" name="Shape 398"/>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399" name="Shape 399" descr="A student places a coated silkscreen underneath a wooden cabinet. The cabinet has slats for multiple silkscreens and a closing door."/>
          <p:cNvPicPr preferRelativeResize="0">
            <a:picLocks noGrp="1"/>
          </p:cNvPicPr>
          <p:nvPr>
            <p:ph type="body" idx="1"/>
          </p:nvPr>
        </p:nvPicPr>
        <p:blipFill rotWithShape="1">
          <a:blip r:embed="rId3">
            <a:alphaModFix/>
          </a:blip>
          <a:srcRect/>
          <a:stretch/>
        </p:blipFill>
        <p:spPr>
          <a:xfrm>
            <a:off x="838200" y="1690688"/>
            <a:ext cx="5486400" cy="3657600"/>
          </a:xfrm>
          <a:prstGeom prst="rect">
            <a:avLst/>
          </a:prstGeom>
          <a:noFill/>
          <a:ln>
            <a:noFill/>
          </a:ln>
        </p:spPr>
      </p:pic>
    </p:spTree>
    <p:extLst>
      <p:ext uri="{BB962C8B-B14F-4D97-AF65-F5344CB8AC3E}">
        <p14:creationId xmlns:p14="http://schemas.microsoft.com/office/powerpoint/2010/main" val="1510388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Exposing Screens</a:t>
            </a:r>
            <a:endParaRPr sz="4400" b="0" i="0" u="none" strike="noStrike" cap="none">
              <a:solidFill>
                <a:schemeClr val="dk1"/>
              </a:solidFill>
              <a:latin typeface="Arial"/>
              <a:ea typeface="Arial"/>
              <a:cs typeface="Arial"/>
              <a:sym typeface="Arial"/>
            </a:endParaRPr>
          </a:p>
        </p:txBody>
      </p:sp>
      <p:sp>
        <p:nvSpPr>
          <p:cNvPr id="405" name="Shape 405"/>
          <p:cNvSpPr txBox="1">
            <a:spLocks noGrp="1"/>
          </p:cNvSpPr>
          <p:nvPr>
            <p:ph type="body" idx="1"/>
          </p:nvPr>
        </p:nvSpPr>
        <p:spPr>
          <a:xfrm>
            <a:off x="838200" y="1825625"/>
            <a:ext cx="10515600" cy="408410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There are different types of exposing units, including light tables (which can easily be built using clear glass and fluorescent light bulbs) and vacuum exposing units. The following slides give instructions for exposing with a light table first, then for a vacuum unit.</a:t>
            </a:r>
            <a:endParaRPr sz="2800" b="0" i="0" u="none" strike="noStrike" cap="none">
              <a:solidFill>
                <a:schemeClr val="dk1"/>
              </a:solidFill>
              <a:latin typeface="Arial"/>
              <a:ea typeface="Arial"/>
              <a:cs typeface="Arial"/>
              <a:sym typeface="Arial"/>
            </a:endParaRPr>
          </a:p>
        </p:txBody>
      </p:sp>
      <p:sp>
        <p:nvSpPr>
          <p:cNvPr id="406" name="Shape 406"/>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100" b="0" i="0" u="none" strike="noStrike" cap="none">
                <a:solidFill>
                  <a:srgbClr val="888888"/>
                </a:solidFill>
                <a:latin typeface="Arial"/>
                <a:ea typeface="Arial"/>
                <a:cs typeface="Arial"/>
                <a:sym typeface="Arial"/>
              </a:rPr>
              <a:t>© The Andy Warhol Museum, one of the four Carnegie Museums of Pittsburgh. All rights reserved.</a:t>
            </a:r>
            <a:endParaRPr sz="11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195201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839787" y="1468891"/>
            <a:ext cx="5157787" cy="913489"/>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Place the film positive onto the light table, making sure that the image is facing right side up.</a:t>
            </a:r>
            <a:endParaRPr sz="2400" b="1" i="0" u="none" strike="noStrike" cap="none">
              <a:solidFill>
                <a:schemeClr val="dk1"/>
              </a:solidFill>
              <a:latin typeface="Arial"/>
              <a:ea typeface="Arial"/>
              <a:cs typeface="Arial"/>
              <a:sym typeface="Arial"/>
            </a:endParaRPr>
          </a:p>
        </p:txBody>
      </p:sp>
      <p:sp>
        <p:nvSpPr>
          <p:cNvPr id="412" name="Shape 412"/>
          <p:cNvSpPr txBox="1">
            <a:spLocks noGrp="1"/>
          </p:cNvSpPr>
          <p:nvPr>
            <p:ph type="body" idx="3"/>
          </p:nvPr>
        </p:nvSpPr>
        <p:spPr>
          <a:xfrm>
            <a:off x="6159499" y="1468891"/>
            <a:ext cx="5183188" cy="89655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Place the coated screen on top of the film positive, flat side down.</a:t>
            </a:r>
            <a:endParaRPr sz="2400" b="1" i="0" u="none" strike="noStrike" cap="none">
              <a:solidFill>
                <a:schemeClr val="dk1"/>
              </a:solidFill>
              <a:latin typeface="Arial"/>
              <a:ea typeface="Arial"/>
              <a:cs typeface="Arial"/>
              <a:sym typeface="Arial"/>
            </a:endParaRPr>
          </a:p>
        </p:txBody>
      </p:sp>
      <p:sp>
        <p:nvSpPr>
          <p:cNvPr id="413" name="Shape 413"/>
          <p:cNvSpPr txBox="1"/>
          <p:nvPr/>
        </p:nvSpPr>
        <p:spPr>
          <a:xfrm>
            <a:off x="839788" y="5979658"/>
            <a:ext cx="5157787"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414" name="Shape 414"/>
          <p:cNvSpPr txBox="1"/>
          <p:nvPr/>
        </p:nvSpPr>
        <p:spPr>
          <a:xfrm>
            <a:off x="6172200" y="5979658"/>
            <a:ext cx="5183188"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415" name="Shape 415"/>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sp>
        <p:nvSpPr>
          <p:cNvPr id="416" name="Shape 416"/>
          <p:cNvSpPr txBox="1">
            <a:spLocks noGrp="1"/>
          </p:cNvSpPr>
          <p:nvPr>
            <p:ph type="title"/>
          </p:nvPr>
        </p:nvSpPr>
        <p:spPr>
          <a:xfrm>
            <a:off x="827087" y="143328"/>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Exposing with a Light Table</a:t>
            </a:r>
            <a:endParaRPr sz="4400" b="0" i="0" u="none" strike="noStrike" cap="none">
              <a:solidFill>
                <a:schemeClr val="dk1"/>
              </a:solidFill>
              <a:latin typeface="Arial"/>
              <a:ea typeface="Arial"/>
              <a:cs typeface="Arial"/>
              <a:sym typeface="Arial"/>
            </a:endParaRPr>
          </a:p>
        </p:txBody>
      </p:sp>
      <p:pic>
        <p:nvPicPr>
          <p:cNvPr id="417" name="Shape 417" descr="This is an image of a film positive on top of a light table. The light table has four fluorescent lights underneath a glass top. There is a black clock timer in the background. "/>
          <p:cNvPicPr preferRelativeResize="0">
            <a:picLocks noGrp="1"/>
          </p:cNvPicPr>
          <p:nvPr>
            <p:ph type="body" idx="2"/>
          </p:nvPr>
        </p:nvPicPr>
        <p:blipFill rotWithShape="1">
          <a:blip r:embed="rId3">
            <a:alphaModFix/>
          </a:blip>
          <a:srcRect/>
          <a:stretch/>
        </p:blipFill>
        <p:spPr>
          <a:xfrm>
            <a:off x="827087" y="2538714"/>
            <a:ext cx="5157787" cy="3438524"/>
          </a:xfrm>
          <a:prstGeom prst="rect">
            <a:avLst/>
          </a:prstGeom>
          <a:noFill/>
          <a:ln>
            <a:noFill/>
          </a:ln>
        </p:spPr>
      </p:pic>
      <p:pic>
        <p:nvPicPr>
          <p:cNvPr id="418" name="Shape 418" descr="This is an image of a coated silkscreen with a film positive underneath sitting on top of a light table. The light table has four florescent lights underneath a glass top. There is a black clock timer in the background."/>
          <p:cNvPicPr preferRelativeResize="0">
            <a:picLocks noGrp="1"/>
          </p:cNvPicPr>
          <p:nvPr>
            <p:ph type="body" idx="4"/>
          </p:nvPr>
        </p:nvPicPr>
        <p:blipFill rotWithShape="1">
          <a:blip r:embed="rId4">
            <a:alphaModFix/>
          </a:blip>
          <a:srcRect/>
          <a:stretch/>
        </p:blipFill>
        <p:spPr>
          <a:xfrm>
            <a:off x="6172200" y="2521780"/>
            <a:ext cx="5183188" cy="3455458"/>
          </a:xfrm>
          <a:prstGeom prst="rect">
            <a:avLst/>
          </a:prstGeom>
          <a:noFill/>
          <a:ln>
            <a:noFill/>
          </a:ln>
        </p:spPr>
      </p:pic>
    </p:spTree>
    <p:extLst>
      <p:ext uri="{BB962C8B-B14F-4D97-AF65-F5344CB8AC3E}">
        <p14:creationId xmlns:p14="http://schemas.microsoft.com/office/powerpoint/2010/main" val="125896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body" idx="2"/>
          </p:nvPr>
        </p:nvSpPr>
        <p:spPr>
          <a:xfrm>
            <a:off x="6415313" y="1296988"/>
            <a:ext cx="4880429" cy="3657600"/>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This process involves a direct contact exposure. There should be no space between the film positive and the screen. </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Build a flat out of cardboard or plywood that is larger than your image, but small enough to fit inside the screen to ensure a direct contact. Cover the flat in padding and black fabric to protect the screen.</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Place the flat on top of your screen, inside the frame.</a:t>
            </a:r>
            <a:endParaRPr sz="2800" b="0" i="0" u="none" strike="noStrike" cap="none">
              <a:solidFill>
                <a:schemeClr val="dk1"/>
              </a:solidFill>
              <a:latin typeface="Arial"/>
              <a:ea typeface="Arial"/>
              <a:cs typeface="Arial"/>
              <a:sym typeface="Arial"/>
            </a:endParaRPr>
          </a:p>
        </p:txBody>
      </p:sp>
      <p:sp>
        <p:nvSpPr>
          <p:cNvPr id="424" name="Shape 424"/>
          <p:cNvSpPr txBox="1">
            <a:spLocks noGrp="1"/>
          </p:cNvSpPr>
          <p:nvPr>
            <p:ph type="body" idx="3"/>
          </p:nvPr>
        </p:nvSpPr>
        <p:spPr>
          <a:xfrm>
            <a:off x="442687" y="4954587"/>
            <a:ext cx="5181600" cy="5651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Photo by Sean Carroll</a:t>
            </a:r>
            <a:endParaRPr/>
          </a:p>
        </p:txBody>
      </p:sp>
      <p:sp>
        <p:nvSpPr>
          <p:cNvPr id="425" name="Shape 425"/>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426" name="Shape 426" descr="This is an image of a student placing a flat piece of cardboard on top of a coated silkscreen on a light table. The light table has four florescent lights underneath a glass top. There is a black clock timer in the background."/>
          <p:cNvPicPr preferRelativeResize="0">
            <a:picLocks noGrp="1"/>
          </p:cNvPicPr>
          <p:nvPr>
            <p:ph type="body" idx="1"/>
          </p:nvPr>
        </p:nvPicPr>
        <p:blipFill rotWithShape="1">
          <a:blip r:embed="rId3">
            <a:alphaModFix/>
          </a:blip>
          <a:srcRect/>
          <a:stretch/>
        </p:blipFill>
        <p:spPr>
          <a:xfrm>
            <a:off x="685800" y="1296987"/>
            <a:ext cx="5486400" cy="3657600"/>
          </a:xfrm>
          <a:prstGeom prst="rect">
            <a:avLst/>
          </a:prstGeom>
          <a:noFill/>
          <a:ln>
            <a:noFill/>
          </a:ln>
        </p:spPr>
      </p:pic>
    </p:spTree>
    <p:extLst>
      <p:ext uri="{BB962C8B-B14F-4D97-AF65-F5344CB8AC3E}">
        <p14:creationId xmlns:p14="http://schemas.microsoft.com/office/powerpoint/2010/main" val="471963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866</Words>
  <Application>Microsoft Macintosh PowerPoint</Application>
  <PresentationFormat>Widescreen</PresentationFormat>
  <Paragraphs>77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Calibri Light</vt:lpstr>
      <vt:lpstr>Arial</vt:lpstr>
      <vt:lpstr>Office Theme</vt:lpstr>
      <vt:lpstr>   Silkscreen Printing: Preparing and Exposing Photographic Silkscreens Lesson 3</vt:lpstr>
      <vt:lpstr>Materials</vt:lpstr>
      <vt:lpstr>Preparing and Exposing Photographic Silkscreens</vt:lpstr>
      <vt:lpstr>Coating the Screen</vt:lpstr>
      <vt:lpstr>PowerPoint Presentation</vt:lpstr>
      <vt:lpstr>Drying and Storing Screens</vt:lpstr>
      <vt:lpstr>Exposing Screens</vt:lpstr>
      <vt:lpstr>Exposing with a Light Table</vt:lpstr>
      <vt:lpstr>PowerPoint Presentation</vt:lpstr>
      <vt:lpstr>PowerPoint Presentation</vt:lpstr>
      <vt:lpstr>Timing the Exposure</vt:lpstr>
      <vt:lpstr>Exposing with a Vacuum Unit</vt:lpstr>
      <vt:lpstr>PowerPoint Presentation</vt:lpstr>
      <vt:lpstr>Washing out the Screens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Silkscreen Printing: Preparing and Exposing Photographic Silkscreens Lesson 3</dc:title>
  <dc:creator>Gonzalez, Desi</dc:creator>
  <cp:lastModifiedBy>Gonzalez, Desi</cp:lastModifiedBy>
  <cp:revision>1</cp:revision>
  <dcterms:created xsi:type="dcterms:W3CDTF">2018-02-20T18:57:35Z</dcterms:created>
  <dcterms:modified xsi:type="dcterms:W3CDTF">2018-02-20T18:57:44Z</dcterms:modified>
</cp:coreProperties>
</file>