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0"/>
  </p:notesMasterIdLst>
  <p:sldIdLst>
    <p:sldId id="27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5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08"/>
    <p:restoredTop sz="94712"/>
  </p:normalViewPr>
  <p:slideViewPr>
    <p:cSldViewPr snapToGrid="0" snapToObjects="1">
      <p:cViewPr varScale="1">
        <p:scale>
          <a:sx n="107" d="100"/>
          <a:sy n="107" d="100"/>
        </p:scale>
        <p:origin x="20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26C458-91D0-D24D-9413-94131D3AB2FD}" type="datetimeFigureOut">
              <a:rPr lang="en-US" smtClean="0"/>
              <a:t>6/19/18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508A6D-7F38-E945-9BA2-F096F9DA8BF2}" type="slidenum">
              <a:rPr lang="en-US" smtClean="0"/>
              <a:t>‹#›</a:t>
            </a:fld>
            <a:endParaRPr lang="en-US"/>
          </a:p>
        </p:txBody>
      </p:sp>
    </p:spTree>
    <p:extLst>
      <p:ext uri="{BB962C8B-B14F-4D97-AF65-F5344CB8AC3E}">
        <p14:creationId xmlns:p14="http://schemas.microsoft.com/office/powerpoint/2010/main" val="598623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 name="Shape 85"/>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86" name="Shape 86"/>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US" sz="1800" b="0" i="0" u="none" strike="noStrike" cap="none">
                <a:solidFill>
                  <a:srgbClr val="000000"/>
                </a:solidFill>
                <a:latin typeface="Calibri"/>
                <a:ea typeface="Calibri"/>
                <a:cs typeface="Calibri"/>
                <a:sym typeface="Calibri"/>
              </a:rPr>
              <a:t>1</a:t>
            </a:fld>
            <a:endParaRPr sz="18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5422203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Shape 159"/>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Calibri"/>
              <a:buNone/>
            </a:pPr>
            <a:r>
              <a:rPr lang="en-US" sz="1200" b="0" i="0" u="none" strike="noStrike" cap="none">
                <a:solidFill>
                  <a:schemeClr val="dk1"/>
                </a:solidFill>
                <a:latin typeface="Calibri"/>
                <a:ea typeface="Calibri"/>
                <a:cs typeface="Calibri"/>
                <a:sym typeface="Calibri"/>
              </a:rPr>
              <a:t>Additional information:</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160" name="Shape 160"/>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10</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69190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Shape 169"/>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Calibri"/>
              <a:buNone/>
            </a:pPr>
            <a:r>
              <a:rPr lang="en-US" sz="1200" b="0" i="0" u="none" strike="noStrike" cap="none">
                <a:solidFill>
                  <a:schemeClr val="dk1"/>
                </a:solidFill>
                <a:latin typeface="Calibri"/>
                <a:ea typeface="Calibri"/>
                <a:cs typeface="Calibri"/>
                <a:sym typeface="Calibri"/>
              </a:rPr>
              <a:t>Additional information:</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170" name="Shape 170"/>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3503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Shape 179"/>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Calibri"/>
              <a:buNone/>
            </a:pPr>
            <a:r>
              <a:rPr lang="en-US" sz="1200" b="0" i="0" u="none" strike="noStrike" cap="none">
                <a:solidFill>
                  <a:schemeClr val="dk1"/>
                </a:solidFill>
                <a:latin typeface="Calibri"/>
                <a:ea typeface="Calibri"/>
                <a:cs typeface="Calibri"/>
                <a:sym typeface="Calibri"/>
              </a:rPr>
              <a:t>Additional information:</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180" name="Shape 180"/>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18225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Shape 188"/>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Calibri"/>
              <a:buNone/>
            </a:pPr>
            <a:r>
              <a:rPr lang="en-US" sz="1200" b="0" i="0" u="none" strike="noStrike" cap="none">
                <a:solidFill>
                  <a:schemeClr val="dk1"/>
                </a:solidFill>
                <a:latin typeface="Calibri"/>
                <a:ea typeface="Calibri"/>
                <a:cs typeface="Calibri"/>
                <a:sym typeface="Calibri"/>
              </a:rPr>
              <a:t>Additional information:</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189" name="Shape 189"/>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461917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Shape 197"/>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Calibri"/>
              <a:buNone/>
            </a:pPr>
            <a:r>
              <a:rPr lang="en-US" sz="1200" b="0" i="0" u="none" strike="noStrike" cap="none">
                <a:solidFill>
                  <a:schemeClr val="dk1"/>
                </a:solidFill>
                <a:latin typeface="Calibri"/>
                <a:ea typeface="Calibri"/>
                <a:cs typeface="Calibri"/>
                <a:sym typeface="Calibri"/>
              </a:rPr>
              <a:t>Additional information:</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198" name="Shape 198"/>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14</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1072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Shape 207"/>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Calibri"/>
              <a:buNone/>
            </a:pPr>
            <a:r>
              <a:rPr lang="en-US" sz="1200" b="0" i="0" u="none" strike="noStrike" cap="none">
                <a:solidFill>
                  <a:schemeClr val="dk1"/>
                </a:solidFill>
                <a:latin typeface="Calibri"/>
                <a:ea typeface="Calibri"/>
                <a:cs typeface="Calibri"/>
                <a:sym typeface="Calibri"/>
              </a:rPr>
              <a:t>Additional information:</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208" name="Shape 208"/>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60596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Shape 216"/>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Calibri"/>
              <a:buNone/>
            </a:pPr>
            <a:r>
              <a:rPr lang="en-US" sz="1200" b="0" i="0" u="none" strike="noStrike" cap="none">
                <a:solidFill>
                  <a:schemeClr val="dk1"/>
                </a:solidFill>
                <a:latin typeface="Calibri"/>
                <a:ea typeface="Calibri"/>
                <a:cs typeface="Calibri"/>
                <a:sym typeface="Calibri"/>
              </a:rPr>
              <a:t>Additional information:</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217" name="Shape 217"/>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16</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21789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Shape 227"/>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Calibri"/>
              <a:buNone/>
            </a:pPr>
            <a:r>
              <a:rPr lang="en-US" sz="1200" b="0" i="0" u="none" strike="noStrike" cap="none">
                <a:solidFill>
                  <a:schemeClr val="dk1"/>
                </a:solidFill>
                <a:latin typeface="Calibri"/>
                <a:ea typeface="Calibri"/>
                <a:cs typeface="Calibri"/>
                <a:sym typeface="Calibri"/>
              </a:rPr>
              <a:t>Additional information:</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228" name="Shape 228"/>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844908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Shape 238"/>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Calibri"/>
              <a:buNone/>
            </a:pPr>
            <a:r>
              <a:rPr lang="en-US" sz="1200" b="0" i="0" u="none" strike="noStrike" cap="none">
                <a:solidFill>
                  <a:schemeClr val="dk1"/>
                </a:solidFill>
                <a:latin typeface="Calibri"/>
                <a:ea typeface="Calibri"/>
                <a:cs typeface="Calibri"/>
                <a:sym typeface="Calibri"/>
              </a:rPr>
              <a:t>Additional information:</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239" name="Shape 239"/>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051324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Shape 250"/>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Shape 251"/>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Calibri"/>
              <a:buNone/>
            </a:pPr>
            <a:r>
              <a:rPr lang="en-US" sz="1200" b="0" i="0" u="none" strike="noStrike" cap="none">
                <a:solidFill>
                  <a:schemeClr val="dk1"/>
                </a:solidFill>
                <a:latin typeface="Calibri"/>
                <a:ea typeface="Calibri"/>
                <a:cs typeface="Calibri"/>
                <a:sym typeface="Calibri"/>
              </a:rPr>
              <a:t>Additional information:</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252" name="Shape 252"/>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32773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 name="Shape 85"/>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86" name="Shape 86"/>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US" sz="1800" b="0" i="0" u="none" strike="noStrike" cap="none">
                <a:solidFill>
                  <a:srgbClr val="000000"/>
                </a:solidFill>
                <a:latin typeface="Calibri"/>
                <a:ea typeface="Calibri"/>
                <a:cs typeface="Calibri"/>
                <a:sym typeface="Calibri"/>
              </a:rPr>
              <a:t>2</a:t>
            </a:fld>
            <a:endParaRPr sz="18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090623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Shape 262"/>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Calibri"/>
              <a:buNone/>
            </a:pPr>
            <a:r>
              <a:rPr lang="en-US" sz="1200" b="0" i="0" u="none" strike="noStrike" cap="none">
                <a:solidFill>
                  <a:schemeClr val="dk1"/>
                </a:solidFill>
                <a:latin typeface="Calibri"/>
                <a:ea typeface="Calibri"/>
                <a:cs typeface="Calibri"/>
                <a:sym typeface="Calibri"/>
              </a:rPr>
              <a:t>Additional information:</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263" name="Shape 263"/>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20</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350832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Shape 275"/>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Shape 276"/>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277" name="Shape 277"/>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US" sz="1800" b="0" i="0" u="none" strike="noStrike" cap="none">
                <a:solidFill>
                  <a:srgbClr val="000000"/>
                </a:solidFill>
                <a:latin typeface="Calibri"/>
                <a:ea typeface="Calibri"/>
                <a:cs typeface="Calibri"/>
                <a:sym typeface="Calibri"/>
              </a:rPr>
              <a:t>21</a:t>
            </a:fld>
            <a:endParaRPr sz="18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7776135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Shape 282"/>
          <p:cNvSpPr txBox="1">
            <a:spLocks noGrp="1"/>
          </p:cNvSpPr>
          <p:nvPr>
            <p:ph type="body" idx="1"/>
          </p:nvPr>
        </p:nvSpPr>
        <p:spPr>
          <a:xfrm>
            <a:off x="685800" y="4473892"/>
            <a:ext cx="5486400" cy="3660458"/>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283" name="Shape 283"/>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195114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Shape 290"/>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Calibri"/>
              <a:buNone/>
            </a:pPr>
            <a:r>
              <a:rPr lang="en-US" sz="1200" b="0" i="0" u="none" strike="noStrike" cap="none">
                <a:solidFill>
                  <a:schemeClr val="dk1"/>
                </a:solidFill>
                <a:latin typeface="Calibri"/>
                <a:ea typeface="Calibri"/>
                <a:cs typeface="Calibri"/>
                <a:sym typeface="Calibri"/>
              </a:rPr>
              <a:t>Additional information:</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291" name="Shape 291"/>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442374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Shape 301"/>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Shape 302"/>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Calibri"/>
              <a:buNone/>
            </a:pPr>
            <a:r>
              <a:rPr lang="en-US" sz="1200" b="0" i="0" u="none" strike="noStrike" cap="none">
                <a:solidFill>
                  <a:schemeClr val="dk1"/>
                </a:solidFill>
                <a:latin typeface="Calibri"/>
                <a:ea typeface="Calibri"/>
                <a:cs typeface="Calibri"/>
                <a:sym typeface="Calibri"/>
              </a:rPr>
              <a:t>Additional information:</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303" name="Shape 303"/>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24</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77161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Shape 316"/>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Shape 317"/>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Calibri"/>
              <a:buNone/>
            </a:pPr>
            <a:r>
              <a:rPr lang="en-US" sz="1200" b="0" i="0" u="none" strike="noStrike" cap="none">
                <a:solidFill>
                  <a:schemeClr val="dk1"/>
                </a:solidFill>
                <a:latin typeface="Calibri"/>
                <a:ea typeface="Calibri"/>
                <a:cs typeface="Calibri"/>
                <a:sym typeface="Calibri"/>
              </a:rPr>
              <a:t>Additional information:</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318" name="Shape 318"/>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769146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Shape 329"/>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330" name="Shape 330"/>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26</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406247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Shape 338"/>
          <p:cNvSpPr txBox="1">
            <a:spLocks noGrp="1"/>
          </p:cNvSpPr>
          <p:nvPr>
            <p:ph type="body" idx="1"/>
          </p:nvPr>
        </p:nvSpPr>
        <p:spPr>
          <a:xfrm>
            <a:off x="685800" y="4473892"/>
            <a:ext cx="5486400" cy="3660458"/>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339" name="Shape 339"/>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82026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Shape 347"/>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Shape 348"/>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349" name="Shape 349"/>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US" sz="1800" b="0" i="0" u="none" strike="noStrike" cap="none">
                <a:solidFill>
                  <a:srgbClr val="000000"/>
                </a:solidFill>
                <a:latin typeface="Calibri"/>
                <a:ea typeface="Calibri"/>
                <a:cs typeface="Calibri"/>
                <a:sym typeface="Calibri"/>
              </a:rPr>
              <a:t>28</a:t>
            </a:fld>
            <a:endParaRPr sz="18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8479711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Shape 354"/>
          <p:cNvSpPr txBox="1">
            <a:spLocks noGrp="1"/>
          </p:cNvSpPr>
          <p:nvPr>
            <p:ph type="body" idx="1"/>
          </p:nvPr>
        </p:nvSpPr>
        <p:spPr>
          <a:xfrm>
            <a:off x="685800" y="4473892"/>
            <a:ext cx="5486400" cy="3660458"/>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355" name="Shape 355"/>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7759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txBox="1">
            <a:spLocks noGrp="1"/>
          </p:cNvSpPr>
          <p:nvPr>
            <p:ph type="body" idx="1"/>
          </p:nvPr>
        </p:nvSpPr>
        <p:spPr>
          <a:xfrm>
            <a:off x="685800" y="4473892"/>
            <a:ext cx="5486400" cy="3660458"/>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92" name="Shape 92"/>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423208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Shape 361"/>
          <p:cNvSpPr txBox="1">
            <a:spLocks noGrp="1"/>
          </p:cNvSpPr>
          <p:nvPr>
            <p:ph type="body" idx="1"/>
          </p:nvPr>
        </p:nvSpPr>
        <p:spPr>
          <a:xfrm>
            <a:off x="685800" y="4473892"/>
            <a:ext cx="5486400" cy="3660458"/>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362" name="Shape 362"/>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031011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Shape 373"/>
          <p:cNvSpPr txBox="1">
            <a:spLocks noGrp="1"/>
          </p:cNvSpPr>
          <p:nvPr>
            <p:ph type="body" idx="1"/>
          </p:nvPr>
        </p:nvSpPr>
        <p:spPr>
          <a:xfrm>
            <a:off x="685800" y="4473892"/>
            <a:ext cx="5486400" cy="3660458"/>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374" name="Shape 374"/>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506621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Shape 382"/>
          <p:cNvSpPr txBox="1">
            <a:spLocks noGrp="1"/>
          </p:cNvSpPr>
          <p:nvPr>
            <p:ph type="body" idx="1"/>
          </p:nvPr>
        </p:nvSpPr>
        <p:spPr>
          <a:xfrm>
            <a:off x="685800" y="4473892"/>
            <a:ext cx="5486400" cy="3660458"/>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383" name="Shape 383"/>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192508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Shape 392"/>
          <p:cNvSpPr txBox="1">
            <a:spLocks noGrp="1"/>
          </p:cNvSpPr>
          <p:nvPr>
            <p:ph type="body" idx="1"/>
          </p:nvPr>
        </p:nvSpPr>
        <p:spPr>
          <a:xfrm>
            <a:off x="685800" y="4473892"/>
            <a:ext cx="5486400" cy="3660458"/>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393" name="Shape 393"/>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152889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Shape 401"/>
          <p:cNvSpPr txBox="1">
            <a:spLocks noGrp="1"/>
          </p:cNvSpPr>
          <p:nvPr>
            <p:ph type="body" idx="1"/>
          </p:nvPr>
        </p:nvSpPr>
        <p:spPr>
          <a:xfrm>
            <a:off x="685800" y="4473892"/>
            <a:ext cx="5486400" cy="3660458"/>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402" name="Shape 402"/>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880661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Shape 408"/>
          <p:cNvSpPr txBox="1">
            <a:spLocks noGrp="1"/>
          </p:cNvSpPr>
          <p:nvPr>
            <p:ph type="body" idx="1"/>
          </p:nvPr>
        </p:nvSpPr>
        <p:spPr>
          <a:xfrm>
            <a:off x="685800" y="4473892"/>
            <a:ext cx="5486400" cy="3660458"/>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409" name="Shape 409"/>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842919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Shape 420"/>
          <p:cNvSpPr txBox="1">
            <a:spLocks noGrp="1"/>
          </p:cNvSpPr>
          <p:nvPr>
            <p:ph type="body" idx="1"/>
          </p:nvPr>
        </p:nvSpPr>
        <p:spPr>
          <a:xfrm>
            <a:off x="685800" y="4473892"/>
            <a:ext cx="5486400" cy="3660458"/>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421" name="Shape 421"/>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875045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Shape 428"/>
          <p:cNvSpPr txBox="1">
            <a:spLocks noGrp="1"/>
          </p:cNvSpPr>
          <p:nvPr>
            <p:ph type="body" idx="1"/>
          </p:nvPr>
        </p:nvSpPr>
        <p:spPr>
          <a:xfrm>
            <a:off x="685800" y="4473892"/>
            <a:ext cx="5486400" cy="3660458"/>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429" name="Shape 429"/>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203376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Shape 438"/>
          <p:cNvSpPr txBox="1">
            <a:spLocks noGrp="1"/>
          </p:cNvSpPr>
          <p:nvPr>
            <p:ph type="body" idx="1"/>
          </p:nvPr>
        </p:nvSpPr>
        <p:spPr>
          <a:xfrm>
            <a:off x="685800" y="4473892"/>
            <a:ext cx="5486400" cy="3660458"/>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439" name="Shape 439"/>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590396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473892"/>
            <a:ext cx="5486400" cy="3660458"/>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448" name="Shape 448"/>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07066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Shape 99"/>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Calibri"/>
              <a:buNone/>
            </a:pPr>
            <a:r>
              <a:rPr lang="en-US" sz="1200" b="0" i="0" u="none" strike="noStrike" cap="none">
                <a:solidFill>
                  <a:schemeClr val="dk1"/>
                </a:solidFill>
                <a:latin typeface="Calibri"/>
                <a:ea typeface="Calibri"/>
                <a:cs typeface="Calibri"/>
                <a:sym typeface="Calibri"/>
              </a:rPr>
              <a:t>Additional information:</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200" b="0" i="0" u="sng" strike="noStrike" cap="none">
              <a:solidFill>
                <a:schemeClr val="dk1"/>
              </a:solidFill>
              <a:latin typeface="Calibri"/>
              <a:ea typeface="Calibri"/>
              <a:cs typeface="Calibri"/>
              <a:sym typeface="Calibri"/>
            </a:endParaRPr>
          </a:p>
          <a:p>
            <a:pPr marL="0" marR="0" lvl="0" indent="0" algn="l" rtl="0">
              <a:spcBef>
                <a:spcPts val="0"/>
              </a:spcBef>
              <a:spcAft>
                <a:spcPts val="0"/>
              </a:spcAft>
              <a:buClr>
                <a:srgbClr val="000000"/>
              </a:buClr>
              <a:buSzPts val="1400"/>
              <a:buFont typeface="Arial"/>
              <a:buNone/>
            </a:pPr>
            <a:r>
              <a:rPr lang="en-US" sz="1200" b="0" i="0" u="sng" strike="noStrike" cap="none">
                <a:solidFill>
                  <a:srgbClr val="000000"/>
                </a:solidFill>
                <a:latin typeface="Arial"/>
                <a:ea typeface="Arial"/>
                <a:cs typeface="Arial"/>
                <a:sym typeface="Arial"/>
              </a:rPr>
              <a:t>Andy Warhol</a:t>
            </a:r>
            <a:r>
              <a:rPr lang="en-US" sz="1200" b="0" i="1" u="sng" strike="noStrike" cap="none">
                <a:solidFill>
                  <a:srgbClr val="000000"/>
                </a:solidFill>
                <a:latin typeface="Arial"/>
                <a:ea typeface="Arial"/>
                <a:cs typeface="Arial"/>
                <a:sym typeface="Arial"/>
              </a:rPr>
              <a:t>, Silver Liz [Ferus Type]</a:t>
            </a:r>
            <a:r>
              <a:rPr lang="en-US" sz="1200" b="0" i="0" u="sng" strike="noStrike" cap="none">
                <a:solidFill>
                  <a:srgbClr val="000000"/>
                </a:solidFill>
                <a:latin typeface="Arial"/>
                <a:ea typeface="Arial"/>
                <a:cs typeface="Arial"/>
                <a:sym typeface="Arial"/>
              </a:rPr>
              <a:t>, 1963</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r>
              <a:rPr lang="en-US" sz="1200" b="0" i="0" u="none" strike="noStrike" cap="none">
                <a:solidFill>
                  <a:schemeClr val="dk1"/>
                </a:solidFill>
                <a:latin typeface="Calibri"/>
                <a:ea typeface="Calibri"/>
                <a:cs typeface="Calibri"/>
                <a:sym typeface="Calibri"/>
              </a:rPr>
              <a:t>Warhol appropriated a 1950s publicity photo of Elizabeth Taylor as the source material for the silkscreen. He worked with professionals to have the photos he chose transferred onto the mesh of the screen. When he passed an ink-laden squeegee over the mesh as the silkscreen sat atop his canvas, ink would pass through the holes in the mesh and impress a print of his image onto the canvas. </a:t>
            </a:r>
            <a:endParaRPr sz="1200" b="0" i="0" u="sng" strike="noStrike" cap="none">
              <a:solidFill>
                <a:schemeClr val="dk1"/>
              </a:solidFill>
              <a:latin typeface="Calibri"/>
              <a:ea typeface="Calibri"/>
              <a:cs typeface="Calibri"/>
              <a:sym typeface="Calibri"/>
            </a:endParaRPr>
          </a:p>
        </p:txBody>
      </p:sp>
      <p:sp>
        <p:nvSpPr>
          <p:cNvPr id="100" name="Shape 100"/>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904040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Shape 456"/>
          <p:cNvSpPr txBox="1">
            <a:spLocks noGrp="1"/>
          </p:cNvSpPr>
          <p:nvPr>
            <p:ph type="body" idx="1"/>
          </p:nvPr>
        </p:nvSpPr>
        <p:spPr>
          <a:xfrm>
            <a:off x="685800" y="4473892"/>
            <a:ext cx="5486400" cy="3660458"/>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457" name="Shape 457"/>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000114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Shape 467"/>
          <p:cNvSpPr txBox="1">
            <a:spLocks noGrp="1"/>
          </p:cNvSpPr>
          <p:nvPr>
            <p:ph type="body" idx="1"/>
          </p:nvPr>
        </p:nvSpPr>
        <p:spPr>
          <a:xfrm>
            <a:off x="685800" y="4473892"/>
            <a:ext cx="5486400" cy="3660458"/>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468" name="Shape 468"/>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455721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Shape 476"/>
          <p:cNvSpPr txBox="1">
            <a:spLocks noGrp="1"/>
          </p:cNvSpPr>
          <p:nvPr>
            <p:ph type="body" idx="1"/>
          </p:nvPr>
        </p:nvSpPr>
        <p:spPr>
          <a:xfrm>
            <a:off x="685800" y="4473892"/>
            <a:ext cx="5486400" cy="3660458"/>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477" name="Shape 477"/>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18596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Shape 484"/>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Shape 485"/>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486" name="Shape 486"/>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US" sz="1800" b="0" i="0" u="none" strike="noStrike" cap="none">
                <a:solidFill>
                  <a:srgbClr val="000000"/>
                </a:solidFill>
                <a:latin typeface="Calibri"/>
                <a:ea typeface="Calibri"/>
                <a:cs typeface="Calibri"/>
                <a:sym typeface="Calibri"/>
              </a:rPr>
              <a:t>43</a:t>
            </a:fld>
            <a:endParaRPr sz="18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775865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Shape 491"/>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2" name="Shape 492"/>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493" name="Shape 493"/>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44</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465631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Shape 499"/>
          <p:cNvSpPr txBox="1">
            <a:spLocks noGrp="1"/>
          </p:cNvSpPr>
          <p:nvPr>
            <p:ph type="body" idx="1"/>
          </p:nvPr>
        </p:nvSpPr>
        <p:spPr>
          <a:xfrm>
            <a:off x="685800" y="4473892"/>
            <a:ext cx="5486400" cy="3660458"/>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500" name="Shape 500"/>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275952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Shape 510"/>
          <p:cNvSpPr txBox="1">
            <a:spLocks noGrp="1"/>
          </p:cNvSpPr>
          <p:nvPr>
            <p:ph type="body" idx="1"/>
          </p:nvPr>
        </p:nvSpPr>
        <p:spPr>
          <a:xfrm>
            <a:off x="685800" y="4473892"/>
            <a:ext cx="5486400" cy="3660458"/>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511" name="Shape 511"/>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97585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Shape 521"/>
          <p:cNvSpPr txBox="1">
            <a:spLocks noGrp="1"/>
          </p:cNvSpPr>
          <p:nvPr>
            <p:ph type="body" idx="1"/>
          </p:nvPr>
        </p:nvSpPr>
        <p:spPr>
          <a:xfrm>
            <a:off x="685800" y="4473892"/>
            <a:ext cx="5486400" cy="3660458"/>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522" name="Shape 522"/>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520980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Shape 531"/>
          <p:cNvSpPr txBox="1">
            <a:spLocks noGrp="1"/>
          </p:cNvSpPr>
          <p:nvPr>
            <p:ph type="body" idx="1"/>
          </p:nvPr>
        </p:nvSpPr>
        <p:spPr>
          <a:xfrm>
            <a:off x="685800" y="4473892"/>
            <a:ext cx="5486400" cy="3660458"/>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532" name="Shape 532"/>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131486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Shape 540"/>
          <p:cNvSpPr txBox="1">
            <a:spLocks noGrp="1"/>
          </p:cNvSpPr>
          <p:nvPr>
            <p:ph type="body" idx="1"/>
          </p:nvPr>
        </p:nvSpPr>
        <p:spPr>
          <a:xfrm>
            <a:off x="685800" y="4473892"/>
            <a:ext cx="5486400" cy="3660458"/>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541" name="Shape 541"/>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11800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Shape 109"/>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Calibri"/>
              <a:buNone/>
            </a:pPr>
            <a:r>
              <a:rPr lang="en-US" sz="1200" b="0" i="0" u="none" strike="noStrike" cap="none">
                <a:solidFill>
                  <a:schemeClr val="dk1"/>
                </a:solidFill>
                <a:latin typeface="Calibri"/>
                <a:ea typeface="Calibri"/>
                <a:cs typeface="Calibri"/>
                <a:sym typeface="Calibri"/>
              </a:rPr>
              <a:t>Additional information:</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r>
              <a:rPr lang="en-US" sz="1200" b="0" i="0" u="none" strike="noStrike" cap="none">
                <a:solidFill>
                  <a:schemeClr val="dk1"/>
                </a:solidFill>
                <a:latin typeface="Calibri"/>
                <a:ea typeface="Calibri"/>
                <a:cs typeface="Calibri"/>
                <a:sym typeface="Calibri"/>
              </a:rPr>
              <a:t>Watch Warhol’s photographic silkscreen printing technique here: https://www.youtube.com/watch?v=jNM04-mhMgo&amp;list=PL_CXyOtx7w0rZEwhrVllkNK8lUTDP9oLi</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110" name="Shape 110"/>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64279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Shape 548"/>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9" name="Shape 549"/>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550" name="Shape 550"/>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US" sz="1800" b="0" i="0" u="none" strike="noStrike" cap="none">
                <a:solidFill>
                  <a:srgbClr val="000000"/>
                </a:solidFill>
                <a:latin typeface="Calibri"/>
                <a:ea typeface="Calibri"/>
                <a:cs typeface="Calibri"/>
                <a:sym typeface="Calibri"/>
              </a:rPr>
              <a:t>50</a:t>
            </a:fld>
            <a:endParaRPr sz="18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8043245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Shape 555"/>
          <p:cNvSpPr txBox="1">
            <a:spLocks noGrp="1"/>
          </p:cNvSpPr>
          <p:nvPr>
            <p:ph type="body" idx="1"/>
          </p:nvPr>
        </p:nvSpPr>
        <p:spPr>
          <a:xfrm>
            <a:off x="685800" y="4473892"/>
            <a:ext cx="5486400" cy="3660458"/>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556" name="Shape 556"/>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565893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Shape 564"/>
          <p:cNvSpPr txBox="1">
            <a:spLocks noGrp="1"/>
          </p:cNvSpPr>
          <p:nvPr>
            <p:ph type="body" idx="1"/>
          </p:nvPr>
        </p:nvSpPr>
        <p:spPr>
          <a:xfrm>
            <a:off x="685800" y="4473892"/>
            <a:ext cx="5486400" cy="3660458"/>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565" name="Shape 565"/>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153012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Shape 572"/>
          <p:cNvSpPr txBox="1">
            <a:spLocks noGrp="1"/>
          </p:cNvSpPr>
          <p:nvPr>
            <p:ph type="body" idx="1"/>
          </p:nvPr>
        </p:nvSpPr>
        <p:spPr>
          <a:xfrm>
            <a:off x="685800" y="4473892"/>
            <a:ext cx="5486400" cy="3660458"/>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573" name="Shape 573"/>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735270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Shape 580"/>
          <p:cNvSpPr txBox="1">
            <a:spLocks noGrp="1"/>
          </p:cNvSpPr>
          <p:nvPr>
            <p:ph type="body" idx="1"/>
          </p:nvPr>
        </p:nvSpPr>
        <p:spPr>
          <a:xfrm>
            <a:off x="685800" y="4473892"/>
            <a:ext cx="5486400" cy="3660458"/>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581" name="Shape 581"/>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457294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Shape 590"/>
          <p:cNvSpPr txBox="1">
            <a:spLocks noGrp="1"/>
          </p:cNvSpPr>
          <p:nvPr>
            <p:ph type="body" idx="1"/>
          </p:nvPr>
        </p:nvSpPr>
        <p:spPr>
          <a:xfrm>
            <a:off x="685800" y="4473892"/>
            <a:ext cx="5486400" cy="3660458"/>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591" name="Shape 591"/>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614320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Shape 600"/>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Shape 601"/>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602" name="Shape 602"/>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US" sz="1800" b="0" i="0" u="none" strike="noStrike" cap="none">
                <a:solidFill>
                  <a:srgbClr val="000000"/>
                </a:solidFill>
                <a:latin typeface="Calibri"/>
                <a:ea typeface="Calibri"/>
                <a:cs typeface="Calibri"/>
                <a:sym typeface="Calibri"/>
              </a:rPr>
              <a:t>56</a:t>
            </a:fld>
            <a:endParaRPr sz="18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8462058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Shape 607"/>
          <p:cNvSpPr txBox="1">
            <a:spLocks noGrp="1"/>
          </p:cNvSpPr>
          <p:nvPr>
            <p:ph type="body" idx="1"/>
          </p:nvPr>
        </p:nvSpPr>
        <p:spPr>
          <a:xfrm>
            <a:off x="685800" y="4473892"/>
            <a:ext cx="5486400" cy="3660458"/>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608" name="Shape 608"/>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523883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Shape 616"/>
          <p:cNvSpPr txBox="1">
            <a:spLocks noGrp="1"/>
          </p:cNvSpPr>
          <p:nvPr>
            <p:ph type="body" idx="1"/>
          </p:nvPr>
        </p:nvSpPr>
        <p:spPr>
          <a:xfrm>
            <a:off x="685800" y="4473892"/>
            <a:ext cx="5486400" cy="3660458"/>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617" name="Shape 617"/>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974532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Shape 627"/>
          <p:cNvSpPr txBox="1">
            <a:spLocks noGrp="1"/>
          </p:cNvSpPr>
          <p:nvPr>
            <p:ph type="body" idx="1"/>
          </p:nvPr>
        </p:nvSpPr>
        <p:spPr>
          <a:xfrm>
            <a:off x="685800" y="4473892"/>
            <a:ext cx="5486400" cy="3660458"/>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628" name="Shape 628"/>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15927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Shape 119"/>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120" name="Shape 120"/>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284331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Shape 638"/>
          <p:cNvSpPr txBox="1">
            <a:spLocks noGrp="1"/>
          </p:cNvSpPr>
          <p:nvPr>
            <p:ph type="body" idx="1"/>
          </p:nvPr>
        </p:nvSpPr>
        <p:spPr>
          <a:xfrm>
            <a:off x="685800" y="4473892"/>
            <a:ext cx="5486400" cy="3660458"/>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639" name="Shape 639"/>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825316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Shape 648"/>
          <p:cNvSpPr txBox="1">
            <a:spLocks noGrp="1"/>
          </p:cNvSpPr>
          <p:nvPr>
            <p:ph type="body" idx="1"/>
          </p:nvPr>
        </p:nvSpPr>
        <p:spPr>
          <a:xfrm>
            <a:off x="685800" y="4473892"/>
            <a:ext cx="5486400" cy="3660458"/>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649" name="Shape 649"/>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762278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Shape 658"/>
          <p:cNvSpPr txBox="1">
            <a:spLocks noGrp="1"/>
          </p:cNvSpPr>
          <p:nvPr>
            <p:ph type="body" idx="1"/>
          </p:nvPr>
        </p:nvSpPr>
        <p:spPr>
          <a:xfrm>
            <a:off x="685800" y="4473892"/>
            <a:ext cx="5486400" cy="3660458"/>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659" name="Shape 659"/>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353706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Shape 669"/>
          <p:cNvSpPr txBox="1">
            <a:spLocks noGrp="1"/>
          </p:cNvSpPr>
          <p:nvPr>
            <p:ph type="body" idx="1"/>
          </p:nvPr>
        </p:nvSpPr>
        <p:spPr>
          <a:xfrm>
            <a:off x="685800" y="4473892"/>
            <a:ext cx="5486400" cy="3660458"/>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670" name="Shape 670"/>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1429488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Shape 680"/>
          <p:cNvSpPr txBox="1">
            <a:spLocks noGrp="1"/>
          </p:cNvSpPr>
          <p:nvPr>
            <p:ph type="body" idx="1"/>
          </p:nvPr>
        </p:nvSpPr>
        <p:spPr>
          <a:xfrm>
            <a:off x="685800" y="4473892"/>
            <a:ext cx="5486400" cy="3660458"/>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681" name="Shape 681"/>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0303985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Shape 690"/>
          <p:cNvSpPr txBox="1">
            <a:spLocks noGrp="1"/>
          </p:cNvSpPr>
          <p:nvPr>
            <p:ph type="body" idx="1"/>
          </p:nvPr>
        </p:nvSpPr>
        <p:spPr>
          <a:xfrm>
            <a:off x="685800" y="4473892"/>
            <a:ext cx="5486400" cy="3660458"/>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691" name="Shape 691"/>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401064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Shape 700"/>
          <p:cNvSpPr txBox="1">
            <a:spLocks noGrp="1"/>
          </p:cNvSpPr>
          <p:nvPr>
            <p:ph type="body" idx="1"/>
          </p:nvPr>
        </p:nvSpPr>
        <p:spPr>
          <a:xfrm>
            <a:off x="685800" y="4473892"/>
            <a:ext cx="5486400" cy="3660458"/>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701" name="Shape 701"/>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6126601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Shape 710"/>
          <p:cNvSpPr txBox="1">
            <a:spLocks noGrp="1"/>
          </p:cNvSpPr>
          <p:nvPr>
            <p:ph type="body" idx="1"/>
          </p:nvPr>
        </p:nvSpPr>
        <p:spPr>
          <a:xfrm>
            <a:off x="685800" y="4473892"/>
            <a:ext cx="5486400" cy="3660458"/>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711" name="Shape 711"/>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518210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Shape 720"/>
          <p:cNvSpPr txBox="1">
            <a:spLocks noGrp="1"/>
          </p:cNvSpPr>
          <p:nvPr>
            <p:ph type="body" idx="1"/>
          </p:nvPr>
        </p:nvSpPr>
        <p:spPr>
          <a:xfrm>
            <a:off x="685800" y="4473892"/>
            <a:ext cx="5486400" cy="3660458"/>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721" name="Shape 721"/>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71261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Shape 129"/>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Calibri"/>
              <a:buNone/>
            </a:pPr>
            <a:r>
              <a:rPr lang="en-US" sz="1200" b="0" i="0" u="none" strike="noStrike" cap="none">
                <a:solidFill>
                  <a:schemeClr val="dk1"/>
                </a:solidFill>
                <a:latin typeface="Calibri"/>
                <a:ea typeface="Calibri"/>
                <a:cs typeface="Calibri"/>
                <a:sym typeface="Calibri"/>
              </a:rPr>
              <a:t>Additional information:</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130" name="Shape 130"/>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97494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Shape 139"/>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Calibri"/>
              <a:buNone/>
            </a:pPr>
            <a:r>
              <a:rPr lang="en-US" sz="1200" b="0" i="0" u="none" strike="noStrike" cap="none">
                <a:solidFill>
                  <a:schemeClr val="dk1"/>
                </a:solidFill>
                <a:latin typeface="Calibri"/>
                <a:ea typeface="Calibri"/>
                <a:cs typeface="Calibri"/>
                <a:sym typeface="Calibri"/>
              </a:rPr>
              <a:t>Additional information:</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140" name="Shape 140"/>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00628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6413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Shape 149"/>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Calibri"/>
              <a:buNone/>
            </a:pPr>
            <a:r>
              <a:rPr lang="en-US" sz="1200" b="0" i="0" u="none" strike="noStrike" cap="none">
                <a:solidFill>
                  <a:schemeClr val="dk1"/>
                </a:solidFill>
                <a:latin typeface="Calibri"/>
                <a:ea typeface="Calibri"/>
                <a:cs typeface="Calibri"/>
                <a:sym typeface="Calibri"/>
              </a:rPr>
              <a:t>Additional information:</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29091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05091-C4B5-0E4E-910A-706ADACF85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A10132-156C-E44C-B8F6-F2AF650F83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0F1911-8E91-5445-A769-16791727BF22}"/>
              </a:ext>
            </a:extLst>
          </p:cNvPr>
          <p:cNvSpPr>
            <a:spLocks noGrp="1"/>
          </p:cNvSpPr>
          <p:nvPr>
            <p:ph type="dt" sz="half" idx="10"/>
          </p:nvPr>
        </p:nvSpPr>
        <p:spPr/>
        <p:txBody>
          <a:bodyPr/>
          <a:lstStyle/>
          <a:p>
            <a:fld id="{992B7502-36B7-D743-9210-820094A39184}" type="datetimeFigureOut">
              <a:rPr lang="en-US" smtClean="0"/>
              <a:t>6/19/18</a:t>
            </a:fld>
            <a:endParaRPr lang="en-US"/>
          </a:p>
        </p:txBody>
      </p:sp>
      <p:sp>
        <p:nvSpPr>
          <p:cNvPr id="5" name="Footer Placeholder 4">
            <a:extLst>
              <a:ext uri="{FF2B5EF4-FFF2-40B4-BE49-F238E27FC236}">
                <a16:creationId xmlns:a16="http://schemas.microsoft.com/office/drawing/2014/main" id="{21C70AE0-D2C9-BB4A-B346-5B5AD14D8B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DFD04A-BB97-854E-A693-1BA3A0FCFE69}"/>
              </a:ext>
            </a:extLst>
          </p:cNvPr>
          <p:cNvSpPr>
            <a:spLocks noGrp="1"/>
          </p:cNvSpPr>
          <p:nvPr>
            <p:ph type="sldNum" sz="quarter" idx="12"/>
          </p:nvPr>
        </p:nvSpPr>
        <p:spPr/>
        <p:txBody>
          <a:bodyPr/>
          <a:lstStyle/>
          <a:p>
            <a:fld id="{AE5AECE2-B216-F244-9740-AB8CC5072380}" type="slidenum">
              <a:rPr lang="en-US" smtClean="0"/>
              <a:t>‹#›</a:t>
            </a:fld>
            <a:endParaRPr lang="en-US"/>
          </a:p>
        </p:txBody>
      </p:sp>
    </p:spTree>
    <p:extLst>
      <p:ext uri="{BB962C8B-B14F-4D97-AF65-F5344CB8AC3E}">
        <p14:creationId xmlns:p14="http://schemas.microsoft.com/office/powerpoint/2010/main" val="1513806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3A3FB-369C-EF4A-8F95-33A97B1B81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6D9407-EE08-3F4C-BCDA-8BBA81E23E3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0339B3-781B-AF40-AAB8-18F6F9A45EE1}"/>
              </a:ext>
            </a:extLst>
          </p:cNvPr>
          <p:cNvSpPr>
            <a:spLocks noGrp="1"/>
          </p:cNvSpPr>
          <p:nvPr>
            <p:ph type="dt" sz="half" idx="10"/>
          </p:nvPr>
        </p:nvSpPr>
        <p:spPr/>
        <p:txBody>
          <a:bodyPr/>
          <a:lstStyle/>
          <a:p>
            <a:fld id="{992B7502-36B7-D743-9210-820094A39184}" type="datetimeFigureOut">
              <a:rPr lang="en-US" smtClean="0"/>
              <a:t>6/19/18</a:t>
            </a:fld>
            <a:endParaRPr lang="en-US"/>
          </a:p>
        </p:txBody>
      </p:sp>
      <p:sp>
        <p:nvSpPr>
          <p:cNvPr id="5" name="Footer Placeholder 4">
            <a:extLst>
              <a:ext uri="{FF2B5EF4-FFF2-40B4-BE49-F238E27FC236}">
                <a16:creationId xmlns:a16="http://schemas.microsoft.com/office/drawing/2014/main" id="{4352DF2E-4CAD-0D4B-A71C-C33CE65A6F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5F194A-55ED-6747-8306-408164B37E20}"/>
              </a:ext>
            </a:extLst>
          </p:cNvPr>
          <p:cNvSpPr>
            <a:spLocks noGrp="1"/>
          </p:cNvSpPr>
          <p:nvPr>
            <p:ph type="sldNum" sz="quarter" idx="12"/>
          </p:nvPr>
        </p:nvSpPr>
        <p:spPr/>
        <p:txBody>
          <a:bodyPr/>
          <a:lstStyle/>
          <a:p>
            <a:fld id="{AE5AECE2-B216-F244-9740-AB8CC5072380}" type="slidenum">
              <a:rPr lang="en-US" smtClean="0"/>
              <a:t>‹#›</a:t>
            </a:fld>
            <a:endParaRPr lang="en-US"/>
          </a:p>
        </p:txBody>
      </p:sp>
    </p:spTree>
    <p:extLst>
      <p:ext uri="{BB962C8B-B14F-4D97-AF65-F5344CB8AC3E}">
        <p14:creationId xmlns:p14="http://schemas.microsoft.com/office/powerpoint/2010/main" val="3913787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1AB02B-C5B1-9C42-B333-0E7001AE453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CD0296-398F-C84C-B972-B8D12E92019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753033-0640-E74A-A62B-D652A520946B}"/>
              </a:ext>
            </a:extLst>
          </p:cNvPr>
          <p:cNvSpPr>
            <a:spLocks noGrp="1"/>
          </p:cNvSpPr>
          <p:nvPr>
            <p:ph type="dt" sz="half" idx="10"/>
          </p:nvPr>
        </p:nvSpPr>
        <p:spPr/>
        <p:txBody>
          <a:bodyPr/>
          <a:lstStyle/>
          <a:p>
            <a:fld id="{992B7502-36B7-D743-9210-820094A39184}" type="datetimeFigureOut">
              <a:rPr lang="en-US" smtClean="0"/>
              <a:t>6/19/18</a:t>
            </a:fld>
            <a:endParaRPr lang="en-US"/>
          </a:p>
        </p:txBody>
      </p:sp>
      <p:sp>
        <p:nvSpPr>
          <p:cNvPr id="5" name="Footer Placeholder 4">
            <a:extLst>
              <a:ext uri="{FF2B5EF4-FFF2-40B4-BE49-F238E27FC236}">
                <a16:creationId xmlns:a16="http://schemas.microsoft.com/office/drawing/2014/main" id="{E88E30AD-21EE-FB41-99BC-E7A7A33A0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F6B976-7EE7-D749-9E09-4247BF498405}"/>
              </a:ext>
            </a:extLst>
          </p:cNvPr>
          <p:cNvSpPr>
            <a:spLocks noGrp="1"/>
          </p:cNvSpPr>
          <p:nvPr>
            <p:ph type="sldNum" sz="quarter" idx="12"/>
          </p:nvPr>
        </p:nvSpPr>
        <p:spPr/>
        <p:txBody>
          <a:bodyPr/>
          <a:lstStyle/>
          <a:p>
            <a:fld id="{AE5AECE2-B216-F244-9740-AB8CC5072380}" type="slidenum">
              <a:rPr lang="en-US" smtClean="0"/>
              <a:t>‹#›</a:t>
            </a:fld>
            <a:endParaRPr lang="en-US"/>
          </a:p>
        </p:txBody>
      </p:sp>
    </p:spTree>
    <p:extLst>
      <p:ext uri="{BB962C8B-B14F-4D97-AF65-F5344CB8AC3E}">
        <p14:creationId xmlns:p14="http://schemas.microsoft.com/office/powerpoint/2010/main" val="1622666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Font typeface="Arial"/>
              <a:buNone/>
              <a:defRPr sz="1800"/>
            </a:lvl2pPr>
            <a:lvl3pPr lvl="2">
              <a:spcBef>
                <a:spcPts val="0"/>
              </a:spcBef>
              <a:spcAft>
                <a:spcPts val="0"/>
              </a:spcAft>
              <a:buSzPts val="1400"/>
              <a:buFont typeface="Arial"/>
              <a:buNone/>
              <a:defRPr sz="1800"/>
            </a:lvl3pPr>
            <a:lvl4pPr lvl="3">
              <a:spcBef>
                <a:spcPts val="0"/>
              </a:spcBef>
              <a:spcAft>
                <a:spcPts val="0"/>
              </a:spcAft>
              <a:buSzPts val="1400"/>
              <a:buFont typeface="Arial"/>
              <a:buNone/>
              <a:defRPr sz="1800"/>
            </a:lvl4pPr>
            <a:lvl5pPr lvl="4">
              <a:spcBef>
                <a:spcPts val="0"/>
              </a:spcBef>
              <a:spcAft>
                <a:spcPts val="0"/>
              </a:spcAft>
              <a:buSzPts val="1400"/>
              <a:buFont typeface="Arial"/>
              <a:buNone/>
              <a:defRPr sz="1800"/>
            </a:lvl5pPr>
            <a:lvl6pPr lvl="5">
              <a:spcBef>
                <a:spcPts val="0"/>
              </a:spcBef>
              <a:spcAft>
                <a:spcPts val="0"/>
              </a:spcAft>
              <a:buSzPts val="1400"/>
              <a:buFont typeface="Arial"/>
              <a:buNone/>
              <a:defRPr sz="1800"/>
            </a:lvl6pPr>
            <a:lvl7pPr lvl="6">
              <a:spcBef>
                <a:spcPts val="0"/>
              </a:spcBef>
              <a:spcAft>
                <a:spcPts val="0"/>
              </a:spcAft>
              <a:buSzPts val="1400"/>
              <a:buFont typeface="Arial"/>
              <a:buNone/>
              <a:defRPr sz="1800"/>
            </a:lvl7pPr>
            <a:lvl8pPr lvl="7">
              <a:spcBef>
                <a:spcPts val="0"/>
              </a:spcBef>
              <a:spcAft>
                <a:spcPts val="0"/>
              </a:spcAft>
              <a:buSzPts val="1400"/>
              <a:buFont typeface="Arial"/>
              <a:buNone/>
              <a:defRPr sz="1800"/>
            </a:lvl8pPr>
            <a:lvl9pPr lvl="8">
              <a:spcBef>
                <a:spcPts val="0"/>
              </a:spcBef>
              <a:spcAft>
                <a:spcPts val="0"/>
              </a:spcAft>
              <a:buSzPts val="1400"/>
              <a:buFont typeface="Arial"/>
              <a:buNone/>
              <a:defRPr sz="1800"/>
            </a:lvl9pPr>
          </a:lstStyle>
          <a:p>
            <a:endParaRPr/>
          </a:p>
        </p:txBody>
      </p:sp>
      <p:sp>
        <p:nvSpPr>
          <p:cNvPr id="27" name="Shape 27"/>
          <p:cNvSpPr txBox="1">
            <a:spLocks noGrp="1"/>
          </p:cNvSpPr>
          <p:nvPr>
            <p:ph type="body" idx="1"/>
          </p:nvPr>
        </p:nvSpPr>
        <p:spPr>
          <a:xfrm>
            <a:off x="838200" y="1825625"/>
            <a:ext cx="5181600" cy="3965575"/>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body" idx="2"/>
          </p:nvPr>
        </p:nvSpPr>
        <p:spPr>
          <a:xfrm>
            <a:off x="6172200" y="1825625"/>
            <a:ext cx="5181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dt" idx="10"/>
          </p:nvPr>
        </p:nvSpPr>
        <p:spPr>
          <a:xfrm>
            <a:off x="838200" y="6356350"/>
            <a:ext cx="73152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ftr" idx="11"/>
          </p:nvPr>
        </p:nvSpPr>
        <p:spPr>
          <a:xfrm>
            <a:off x="2613837" y="6365063"/>
            <a:ext cx="6964325"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
        <p:nvSpPr>
          <p:cNvPr id="32" name="Shape 32"/>
          <p:cNvSpPr txBox="1">
            <a:spLocks noGrp="1"/>
          </p:cNvSpPr>
          <p:nvPr>
            <p:ph type="body" idx="3"/>
          </p:nvPr>
        </p:nvSpPr>
        <p:spPr>
          <a:xfrm>
            <a:off x="838200" y="5791201"/>
            <a:ext cx="5181600" cy="56515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6082172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Font typeface="Arial"/>
              <a:buNone/>
              <a:defRPr sz="1800"/>
            </a:lvl2pPr>
            <a:lvl3pPr lvl="2">
              <a:spcBef>
                <a:spcPts val="0"/>
              </a:spcBef>
              <a:spcAft>
                <a:spcPts val="0"/>
              </a:spcAft>
              <a:buSzPts val="1400"/>
              <a:buFont typeface="Arial"/>
              <a:buNone/>
              <a:defRPr sz="1800"/>
            </a:lvl3pPr>
            <a:lvl4pPr lvl="3">
              <a:spcBef>
                <a:spcPts val="0"/>
              </a:spcBef>
              <a:spcAft>
                <a:spcPts val="0"/>
              </a:spcAft>
              <a:buSzPts val="1400"/>
              <a:buFont typeface="Arial"/>
              <a:buNone/>
              <a:defRPr sz="1800"/>
            </a:lvl4pPr>
            <a:lvl5pPr lvl="4">
              <a:spcBef>
                <a:spcPts val="0"/>
              </a:spcBef>
              <a:spcAft>
                <a:spcPts val="0"/>
              </a:spcAft>
              <a:buSzPts val="1400"/>
              <a:buFont typeface="Arial"/>
              <a:buNone/>
              <a:defRPr sz="1800"/>
            </a:lvl5pPr>
            <a:lvl6pPr lvl="5">
              <a:spcBef>
                <a:spcPts val="0"/>
              </a:spcBef>
              <a:spcAft>
                <a:spcPts val="0"/>
              </a:spcAft>
              <a:buSzPts val="1400"/>
              <a:buFont typeface="Arial"/>
              <a:buNone/>
              <a:defRPr sz="1800"/>
            </a:lvl6pPr>
            <a:lvl7pPr lvl="6">
              <a:spcBef>
                <a:spcPts val="0"/>
              </a:spcBef>
              <a:spcAft>
                <a:spcPts val="0"/>
              </a:spcAft>
              <a:buSzPts val="1400"/>
              <a:buFont typeface="Arial"/>
              <a:buNone/>
              <a:defRPr sz="1800"/>
            </a:lvl7pPr>
            <a:lvl8pPr lvl="7">
              <a:spcBef>
                <a:spcPts val="0"/>
              </a:spcBef>
              <a:spcAft>
                <a:spcPts val="0"/>
              </a:spcAft>
              <a:buSzPts val="1400"/>
              <a:buFont typeface="Arial"/>
              <a:buNone/>
              <a:defRPr sz="1800"/>
            </a:lvl8pPr>
            <a:lvl9pPr lvl="8">
              <a:spcBef>
                <a:spcPts val="0"/>
              </a:spcBef>
              <a:spcAft>
                <a:spcPts val="0"/>
              </a:spcAft>
              <a:buSzPts val="1400"/>
              <a:buFont typeface="Arial"/>
              <a:buNone/>
              <a:defRPr sz="1800"/>
            </a:lvl9pPr>
          </a:lstStyle>
          <a:p>
            <a:endParaRPr/>
          </a:p>
        </p:txBody>
      </p:sp>
      <p:sp>
        <p:nvSpPr>
          <p:cNvPr id="35" name="Shape 35"/>
          <p:cNvSpPr txBox="1">
            <a:spLocks noGrp="1"/>
          </p:cNvSpPr>
          <p:nvPr>
            <p:ph type="dt" idx="10"/>
          </p:nvPr>
        </p:nvSpPr>
        <p:spPr>
          <a:xfrm>
            <a:off x="838200" y="6356350"/>
            <a:ext cx="73152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ftr" idx="11"/>
          </p:nvPr>
        </p:nvSpPr>
        <p:spPr>
          <a:xfrm>
            <a:off x="2613837" y="6365063"/>
            <a:ext cx="6964325"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
        <p:nvSpPr>
          <p:cNvPr id="38" name="Shape 38"/>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605040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43304-7B8D-7840-8C56-06F04C8046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2D0A88-A499-FB4F-87F1-30518B66E2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530EF6-D916-8547-9293-250EEEF14D5F}"/>
              </a:ext>
            </a:extLst>
          </p:cNvPr>
          <p:cNvSpPr>
            <a:spLocks noGrp="1"/>
          </p:cNvSpPr>
          <p:nvPr>
            <p:ph type="dt" sz="half" idx="10"/>
          </p:nvPr>
        </p:nvSpPr>
        <p:spPr/>
        <p:txBody>
          <a:bodyPr/>
          <a:lstStyle/>
          <a:p>
            <a:fld id="{992B7502-36B7-D743-9210-820094A39184}" type="datetimeFigureOut">
              <a:rPr lang="en-US" smtClean="0"/>
              <a:t>6/19/18</a:t>
            </a:fld>
            <a:endParaRPr lang="en-US"/>
          </a:p>
        </p:txBody>
      </p:sp>
      <p:sp>
        <p:nvSpPr>
          <p:cNvPr id="5" name="Footer Placeholder 4">
            <a:extLst>
              <a:ext uri="{FF2B5EF4-FFF2-40B4-BE49-F238E27FC236}">
                <a16:creationId xmlns:a16="http://schemas.microsoft.com/office/drawing/2014/main" id="{C65F343E-C431-3F44-94DE-A05CF9529B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0FC277-69C8-CE46-8FC1-A663FF870B52}"/>
              </a:ext>
            </a:extLst>
          </p:cNvPr>
          <p:cNvSpPr>
            <a:spLocks noGrp="1"/>
          </p:cNvSpPr>
          <p:nvPr>
            <p:ph type="sldNum" sz="quarter" idx="12"/>
          </p:nvPr>
        </p:nvSpPr>
        <p:spPr/>
        <p:txBody>
          <a:bodyPr/>
          <a:lstStyle/>
          <a:p>
            <a:fld id="{AE5AECE2-B216-F244-9740-AB8CC5072380}" type="slidenum">
              <a:rPr lang="en-US" smtClean="0"/>
              <a:t>‹#›</a:t>
            </a:fld>
            <a:endParaRPr lang="en-US"/>
          </a:p>
        </p:txBody>
      </p:sp>
    </p:spTree>
    <p:extLst>
      <p:ext uri="{BB962C8B-B14F-4D97-AF65-F5344CB8AC3E}">
        <p14:creationId xmlns:p14="http://schemas.microsoft.com/office/powerpoint/2010/main" val="874963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46DFF-B97D-AD41-B9CC-1333ACCBA1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C0A11D-5EB5-A54D-AA31-D9DD6E21E8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5628C64-A97F-DB48-83AC-FE7E6593C928}"/>
              </a:ext>
            </a:extLst>
          </p:cNvPr>
          <p:cNvSpPr>
            <a:spLocks noGrp="1"/>
          </p:cNvSpPr>
          <p:nvPr>
            <p:ph type="dt" sz="half" idx="10"/>
          </p:nvPr>
        </p:nvSpPr>
        <p:spPr/>
        <p:txBody>
          <a:bodyPr/>
          <a:lstStyle/>
          <a:p>
            <a:fld id="{992B7502-36B7-D743-9210-820094A39184}" type="datetimeFigureOut">
              <a:rPr lang="en-US" smtClean="0"/>
              <a:t>6/19/18</a:t>
            </a:fld>
            <a:endParaRPr lang="en-US"/>
          </a:p>
        </p:txBody>
      </p:sp>
      <p:sp>
        <p:nvSpPr>
          <p:cNvPr id="5" name="Footer Placeholder 4">
            <a:extLst>
              <a:ext uri="{FF2B5EF4-FFF2-40B4-BE49-F238E27FC236}">
                <a16:creationId xmlns:a16="http://schemas.microsoft.com/office/drawing/2014/main" id="{D58BA741-4F2B-A648-846E-A6D30F2BD0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D9F2EB-25FF-CA46-BCB8-9C1FCC1DEDBB}"/>
              </a:ext>
            </a:extLst>
          </p:cNvPr>
          <p:cNvSpPr>
            <a:spLocks noGrp="1"/>
          </p:cNvSpPr>
          <p:nvPr>
            <p:ph type="sldNum" sz="quarter" idx="12"/>
          </p:nvPr>
        </p:nvSpPr>
        <p:spPr/>
        <p:txBody>
          <a:bodyPr/>
          <a:lstStyle/>
          <a:p>
            <a:fld id="{AE5AECE2-B216-F244-9740-AB8CC5072380}" type="slidenum">
              <a:rPr lang="en-US" smtClean="0"/>
              <a:t>‹#›</a:t>
            </a:fld>
            <a:endParaRPr lang="en-US"/>
          </a:p>
        </p:txBody>
      </p:sp>
    </p:spTree>
    <p:extLst>
      <p:ext uri="{BB962C8B-B14F-4D97-AF65-F5344CB8AC3E}">
        <p14:creationId xmlns:p14="http://schemas.microsoft.com/office/powerpoint/2010/main" val="2744423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62B2A-A075-1C4D-9F2B-416FFFF2EE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6E5449-1996-FA4E-BCC7-CD838A057FA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A8BF9E-8A40-C846-A0A9-7349B91235A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9C6B3F-B69C-6F46-B56A-71232B101495}"/>
              </a:ext>
            </a:extLst>
          </p:cNvPr>
          <p:cNvSpPr>
            <a:spLocks noGrp="1"/>
          </p:cNvSpPr>
          <p:nvPr>
            <p:ph type="dt" sz="half" idx="10"/>
          </p:nvPr>
        </p:nvSpPr>
        <p:spPr/>
        <p:txBody>
          <a:bodyPr/>
          <a:lstStyle/>
          <a:p>
            <a:fld id="{992B7502-36B7-D743-9210-820094A39184}" type="datetimeFigureOut">
              <a:rPr lang="en-US" smtClean="0"/>
              <a:t>6/19/18</a:t>
            </a:fld>
            <a:endParaRPr lang="en-US"/>
          </a:p>
        </p:txBody>
      </p:sp>
      <p:sp>
        <p:nvSpPr>
          <p:cNvPr id="6" name="Footer Placeholder 5">
            <a:extLst>
              <a:ext uri="{FF2B5EF4-FFF2-40B4-BE49-F238E27FC236}">
                <a16:creationId xmlns:a16="http://schemas.microsoft.com/office/drawing/2014/main" id="{04C133A0-01FF-8C47-99BD-7776B900F8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2EA58C-7595-9541-8879-7B0D69A51056}"/>
              </a:ext>
            </a:extLst>
          </p:cNvPr>
          <p:cNvSpPr>
            <a:spLocks noGrp="1"/>
          </p:cNvSpPr>
          <p:nvPr>
            <p:ph type="sldNum" sz="quarter" idx="12"/>
          </p:nvPr>
        </p:nvSpPr>
        <p:spPr/>
        <p:txBody>
          <a:bodyPr/>
          <a:lstStyle/>
          <a:p>
            <a:fld id="{AE5AECE2-B216-F244-9740-AB8CC5072380}" type="slidenum">
              <a:rPr lang="en-US" smtClean="0"/>
              <a:t>‹#›</a:t>
            </a:fld>
            <a:endParaRPr lang="en-US"/>
          </a:p>
        </p:txBody>
      </p:sp>
    </p:spTree>
    <p:extLst>
      <p:ext uri="{BB962C8B-B14F-4D97-AF65-F5344CB8AC3E}">
        <p14:creationId xmlns:p14="http://schemas.microsoft.com/office/powerpoint/2010/main" val="490581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C5EEC-1C53-7D4D-A971-BA636AADE0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AB28BA-009A-4042-9B63-D380615670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EC32C67-30FD-394A-BF73-BCD761E4250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044A91-D279-774F-B46F-245F9333AE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6B6ABDB-F915-1646-A749-A0F7A2B0480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A7A9E1-983C-064C-A492-10FA36B07DCD}"/>
              </a:ext>
            </a:extLst>
          </p:cNvPr>
          <p:cNvSpPr>
            <a:spLocks noGrp="1"/>
          </p:cNvSpPr>
          <p:nvPr>
            <p:ph type="dt" sz="half" idx="10"/>
          </p:nvPr>
        </p:nvSpPr>
        <p:spPr/>
        <p:txBody>
          <a:bodyPr/>
          <a:lstStyle/>
          <a:p>
            <a:fld id="{992B7502-36B7-D743-9210-820094A39184}" type="datetimeFigureOut">
              <a:rPr lang="en-US" smtClean="0"/>
              <a:t>6/19/18</a:t>
            </a:fld>
            <a:endParaRPr lang="en-US"/>
          </a:p>
        </p:txBody>
      </p:sp>
      <p:sp>
        <p:nvSpPr>
          <p:cNvPr id="8" name="Footer Placeholder 7">
            <a:extLst>
              <a:ext uri="{FF2B5EF4-FFF2-40B4-BE49-F238E27FC236}">
                <a16:creationId xmlns:a16="http://schemas.microsoft.com/office/drawing/2014/main" id="{92FF1886-A589-AF42-91F7-BE97D81009B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1C906B-FFCB-BB4E-BFBC-F2DBD75FD7B5}"/>
              </a:ext>
            </a:extLst>
          </p:cNvPr>
          <p:cNvSpPr>
            <a:spLocks noGrp="1"/>
          </p:cNvSpPr>
          <p:nvPr>
            <p:ph type="sldNum" sz="quarter" idx="12"/>
          </p:nvPr>
        </p:nvSpPr>
        <p:spPr/>
        <p:txBody>
          <a:bodyPr/>
          <a:lstStyle/>
          <a:p>
            <a:fld id="{AE5AECE2-B216-F244-9740-AB8CC5072380}" type="slidenum">
              <a:rPr lang="en-US" smtClean="0"/>
              <a:t>‹#›</a:t>
            </a:fld>
            <a:endParaRPr lang="en-US"/>
          </a:p>
        </p:txBody>
      </p:sp>
    </p:spTree>
    <p:extLst>
      <p:ext uri="{BB962C8B-B14F-4D97-AF65-F5344CB8AC3E}">
        <p14:creationId xmlns:p14="http://schemas.microsoft.com/office/powerpoint/2010/main" val="3540295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B54A5-C416-AE43-928C-9A7F5B51BF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17BA8C-625A-B04D-96BE-3DADE1C9938A}"/>
              </a:ext>
            </a:extLst>
          </p:cNvPr>
          <p:cNvSpPr>
            <a:spLocks noGrp="1"/>
          </p:cNvSpPr>
          <p:nvPr>
            <p:ph type="dt" sz="half" idx="10"/>
          </p:nvPr>
        </p:nvSpPr>
        <p:spPr/>
        <p:txBody>
          <a:bodyPr/>
          <a:lstStyle/>
          <a:p>
            <a:fld id="{992B7502-36B7-D743-9210-820094A39184}" type="datetimeFigureOut">
              <a:rPr lang="en-US" smtClean="0"/>
              <a:t>6/19/18</a:t>
            </a:fld>
            <a:endParaRPr lang="en-US"/>
          </a:p>
        </p:txBody>
      </p:sp>
      <p:sp>
        <p:nvSpPr>
          <p:cNvPr id="4" name="Footer Placeholder 3">
            <a:extLst>
              <a:ext uri="{FF2B5EF4-FFF2-40B4-BE49-F238E27FC236}">
                <a16:creationId xmlns:a16="http://schemas.microsoft.com/office/drawing/2014/main" id="{4DE4278E-0C1A-CE4B-A708-8517969869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742B73-8F6B-134F-A27F-8A84563CD4A2}"/>
              </a:ext>
            </a:extLst>
          </p:cNvPr>
          <p:cNvSpPr>
            <a:spLocks noGrp="1"/>
          </p:cNvSpPr>
          <p:nvPr>
            <p:ph type="sldNum" sz="quarter" idx="12"/>
          </p:nvPr>
        </p:nvSpPr>
        <p:spPr/>
        <p:txBody>
          <a:bodyPr/>
          <a:lstStyle/>
          <a:p>
            <a:fld id="{AE5AECE2-B216-F244-9740-AB8CC5072380}" type="slidenum">
              <a:rPr lang="en-US" smtClean="0"/>
              <a:t>‹#›</a:t>
            </a:fld>
            <a:endParaRPr lang="en-US"/>
          </a:p>
        </p:txBody>
      </p:sp>
    </p:spTree>
    <p:extLst>
      <p:ext uri="{BB962C8B-B14F-4D97-AF65-F5344CB8AC3E}">
        <p14:creationId xmlns:p14="http://schemas.microsoft.com/office/powerpoint/2010/main" val="2259366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3C989A-F65E-9B4C-9C31-2D89A7AB4613}"/>
              </a:ext>
            </a:extLst>
          </p:cNvPr>
          <p:cNvSpPr>
            <a:spLocks noGrp="1"/>
          </p:cNvSpPr>
          <p:nvPr>
            <p:ph type="dt" sz="half" idx="10"/>
          </p:nvPr>
        </p:nvSpPr>
        <p:spPr/>
        <p:txBody>
          <a:bodyPr/>
          <a:lstStyle/>
          <a:p>
            <a:fld id="{992B7502-36B7-D743-9210-820094A39184}" type="datetimeFigureOut">
              <a:rPr lang="en-US" smtClean="0"/>
              <a:t>6/19/18</a:t>
            </a:fld>
            <a:endParaRPr lang="en-US"/>
          </a:p>
        </p:txBody>
      </p:sp>
      <p:sp>
        <p:nvSpPr>
          <p:cNvPr id="3" name="Footer Placeholder 2">
            <a:extLst>
              <a:ext uri="{FF2B5EF4-FFF2-40B4-BE49-F238E27FC236}">
                <a16:creationId xmlns:a16="http://schemas.microsoft.com/office/drawing/2014/main" id="{70B0F0C1-C683-8449-A3FE-12D0FDF09AC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1722C0-9EBE-B744-9422-1D77784C5855}"/>
              </a:ext>
            </a:extLst>
          </p:cNvPr>
          <p:cNvSpPr>
            <a:spLocks noGrp="1"/>
          </p:cNvSpPr>
          <p:nvPr>
            <p:ph type="sldNum" sz="quarter" idx="12"/>
          </p:nvPr>
        </p:nvSpPr>
        <p:spPr/>
        <p:txBody>
          <a:bodyPr/>
          <a:lstStyle/>
          <a:p>
            <a:fld id="{AE5AECE2-B216-F244-9740-AB8CC5072380}" type="slidenum">
              <a:rPr lang="en-US" smtClean="0"/>
              <a:t>‹#›</a:t>
            </a:fld>
            <a:endParaRPr lang="en-US"/>
          </a:p>
        </p:txBody>
      </p:sp>
    </p:spTree>
    <p:extLst>
      <p:ext uri="{BB962C8B-B14F-4D97-AF65-F5344CB8AC3E}">
        <p14:creationId xmlns:p14="http://schemas.microsoft.com/office/powerpoint/2010/main" val="181156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F95EE-F4BC-9544-A995-C08C8F16EC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5BFDFE-8CD4-5446-8F40-1C5735474D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6BD8E6-CFC0-CD4C-8B22-CF5F4833C6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4729740-B4EB-3A49-825F-E31514D9C64D}"/>
              </a:ext>
            </a:extLst>
          </p:cNvPr>
          <p:cNvSpPr>
            <a:spLocks noGrp="1"/>
          </p:cNvSpPr>
          <p:nvPr>
            <p:ph type="dt" sz="half" idx="10"/>
          </p:nvPr>
        </p:nvSpPr>
        <p:spPr/>
        <p:txBody>
          <a:bodyPr/>
          <a:lstStyle/>
          <a:p>
            <a:fld id="{992B7502-36B7-D743-9210-820094A39184}" type="datetimeFigureOut">
              <a:rPr lang="en-US" smtClean="0"/>
              <a:t>6/19/18</a:t>
            </a:fld>
            <a:endParaRPr lang="en-US"/>
          </a:p>
        </p:txBody>
      </p:sp>
      <p:sp>
        <p:nvSpPr>
          <p:cNvPr id="6" name="Footer Placeholder 5">
            <a:extLst>
              <a:ext uri="{FF2B5EF4-FFF2-40B4-BE49-F238E27FC236}">
                <a16:creationId xmlns:a16="http://schemas.microsoft.com/office/drawing/2014/main" id="{702FB927-43C1-0749-95BA-643192E389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A9C08E-5F74-AF48-8CBB-AC4ACA5858A7}"/>
              </a:ext>
            </a:extLst>
          </p:cNvPr>
          <p:cNvSpPr>
            <a:spLocks noGrp="1"/>
          </p:cNvSpPr>
          <p:nvPr>
            <p:ph type="sldNum" sz="quarter" idx="12"/>
          </p:nvPr>
        </p:nvSpPr>
        <p:spPr/>
        <p:txBody>
          <a:bodyPr/>
          <a:lstStyle/>
          <a:p>
            <a:fld id="{AE5AECE2-B216-F244-9740-AB8CC5072380}" type="slidenum">
              <a:rPr lang="en-US" smtClean="0"/>
              <a:t>‹#›</a:t>
            </a:fld>
            <a:endParaRPr lang="en-US"/>
          </a:p>
        </p:txBody>
      </p:sp>
    </p:spTree>
    <p:extLst>
      <p:ext uri="{BB962C8B-B14F-4D97-AF65-F5344CB8AC3E}">
        <p14:creationId xmlns:p14="http://schemas.microsoft.com/office/powerpoint/2010/main" val="1527316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81F18-B9A4-724C-9E31-305EDBFEDA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D415D6-BBD3-5249-A13F-EC6EA8C3B9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559022-DF15-1E41-A6CF-CBEE5B021A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28F0556-2B43-9747-94BE-CB246BD25DD9}"/>
              </a:ext>
            </a:extLst>
          </p:cNvPr>
          <p:cNvSpPr>
            <a:spLocks noGrp="1"/>
          </p:cNvSpPr>
          <p:nvPr>
            <p:ph type="dt" sz="half" idx="10"/>
          </p:nvPr>
        </p:nvSpPr>
        <p:spPr/>
        <p:txBody>
          <a:bodyPr/>
          <a:lstStyle/>
          <a:p>
            <a:fld id="{992B7502-36B7-D743-9210-820094A39184}" type="datetimeFigureOut">
              <a:rPr lang="en-US" smtClean="0"/>
              <a:t>6/19/18</a:t>
            </a:fld>
            <a:endParaRPr lang="en-US"/>
          </a:p>
        </p:txBody>
      </p:sp>
      <p:sp>
        <p:nvSpPr>
          <p:cNvPr id="6" name="Footer Placeholder 5">
            <a:extLst>
              <a:ext uri="{FF2B5EF4-FFF2-40B4-BE49-F238E27FC236}">
                <a16:creationId xmlns:a16="http://schemas.microsoft.com/office/drawing/2014/main" id="{AC39045C-4269-9E4F-813E-AFDD785EB0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1F7B7E-24E8-794C-8D43-C51B6D7A527D}"/>
              </a:ext>
            </a:extLst>
          </p:cNvPr>
          <p:cNvSpPr>
            <a:spLocks noGrp="1"/>
          </p:cNvSpPr>
          <p:nvPr>
            <p:ph type="sldNum" sz="quarter" idx="12"/>
          </p:nvPr>
        </p:nvSpPr>
        <p:spPr/>
        <p:txBody>
          <a:bodyPr/>
          <a:lstStyle/>
          <a:p>
            <a:fld id="{AE5AECE2-B216-F244-9740-AB8CC5072380}" type="slidenum">
              <a:rPr lang="en-US" smtClean="0"/>
              <a:t>‹#›</a:t>
            </a:fld>
            <a:endParaRPr lang="en-US"/>
          </a:p>
        </p:txBody>
      </p:sp>
    </p:spTree>
    <p:extLst>
      <p:ext uri="{BB962C8B-B14F-4D97-AF65-F5344CB8AC3E}">
        <p14:creationId xmlns:p14="http://schemas.microsoft.com/office/powerpoint/2010/main" val="2020416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B380F5-A06D-FB47-BE89-8536739EB1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92A8B5-0432-494E-854C-1CDEEF45F2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A0DAC3-D3FB-FE48-94CB-1068E2D9FC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2B7502-36B7-D743-9210-820094A39184}" type="datetimeFigureOut">
              <a:rPr lang="en-US" smtClean="0"/>
              <a:t>6/19/18</a:t>
            </a:fld>
            <a:endParaRPr lang="en-US"/>
          </a:p>
        </p:txBody>
      </p:sp>
      <p:sp>
        <p:nvSpPr>
          <p:cNvPr id="5" name="Footer Placeholder 4">
            <a:extLst>
              <a:ext uri="{FF2B5EF4-FFF2-40B4-BE49-F238E27FC236}">
                <a16:creationId xmlns:a16="http://schemas.microsoft.com/office/drawing/2014/main" id="{1F636A3E-F263-EF40-89F3-15363FC2FF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945901-5250-1B46-B96A-4083406F09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5AECE2-B216-F244-9740-AB8CC5072380}" type="slidenum">
              <a:rPr lang="en-US" smtClean="0"/>
              <a:t>‹#›</a:t>
            </a:fld>
            <a:endParaRPr lang="en-US"/>
          </a:p>
        </p:txBody>
      </p:sp>
    </p:spTree>
    <p:extLst>
      <p:ext uri="{BB962C8B-B14F-4D97-AF65-F5344CB8AC3E}">
        <p14:creationId xmlns:p14="http://schemas.microsoft.com/office/powerpoint/2010/main" val="28967965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5.jpg"/></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7.gif"/></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0.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21.jpg"/></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27.jp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31.jpg"/></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34.jpg"/></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37.jpg"/></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40.jpg"/></Relationships>
</file>

<file path=ppt/slides/_rels/slide3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44.jpg"/></Relationships>
</file>

<file path=ppt/slides/_rels/slide4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image" Target="../media/image48.jpg"/></Relationships>
</file>

<file path=ppt/slides/_rels/slide4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image" Target="../media/image50.jpg"/></Relationships>
</file>

<file path=ppt/slides/_rels/slide4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8.xml"/><Relationship Id="rId1" Type="http://schemas.openxmlformats.org/officeDocument/2006/relationships/slideLayout" Target="../slideLayouts/slideLayout5.xml"/><Relationship Id="rId4" Type="http://schemas.openxmlformats.org/officeDocument/2006/relationships/image" Target="../media/image53.jpg"/></Relationships>
</file>

<file path=ppt/slides/_rels/slide4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jNM04-mhMgo&amp;list=PL_CXyOtx7w0rZEwhrVllkNK8lUTDP9oLi"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jp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4.xml"/><Relationship Id="rId1" Type="http://schemas.openxmlformats.org/officeDocument/2006/relationships/slideLayout" Target="../slideLayouts/slideLayout5.xml"/><Relationship Id="rId4" Type="http://schemas.openxmlformats.org/officeDocument/2006/relationships/image" Target="../media/image59.jpg"/></Relationships>
</file>

<file path=ppt/slides/_rels/slide5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5.xml"/><Relationship Id="rId1" Type="http://schemas.openxmlformats.org/officeDocument/2006/relationships/slideLayout" Target="../slideLayouts/slideLayout5.xml"/><Relationship Id="rId4" Type="http://schemas.openxmlformats.org/officeDocument/2006/relationships/image" Target="../media/image61.jp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8.xml"/><Relationship Id="rId1" Type="http://schemas.openxmlformats.org/officeDocument/2006/relationships/slideLayout" Target="../slideLayouts/slideLayout5.xml"/><Relationship Id="rId4" Type="http://schemas.openxmlformats.org/officeDocument/2006/relationships/image" Target="../media/image64.jpg"/></Relationships>
</file>

<file path=ppt/slides/_rels/slide5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9.xml"/><Relationship Id="rId1" Type="http://schemas.openxmlformats.org/officeDocument/2006/relationships/slideLayout" Target="../slideLayouts/slideLayout5.xml"/><Relationship Id="rId4" Type="http://schemas.openxmlformats.org/officeDocument/2006/relationships/image" Target="../media/image66.jp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0.xml"/><Relationship Id="rId1" Type="http://schemas.openxmlformats.org/officeDocument/2006/relationships/slideLayout" Target="../slideLayouts/slideLayout5.xml"/><Relationship Id="rId4" Type="http://schemas.openxmlformats.org/officeDocument/2006/relationships/image" Target="../media/image68.jpg"/></Relationships>
</file>

<file path=ppt/slides/_rels/slide6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1.xml"/><Relationship Id="rId1" Type="http://schemas.openxmlformats.org/officeDocument/2006/relationships/slideLayout" Target="../slideLayouts/slideLayout5.xml"/><Relationship Id="rId4" Type="http://schemas.openxmlformats.org/officeDocument/2006/relationships/image" Target="../media/image70.jpg"/></Relationships>
</file>

<file path=ppt/slides/_rels/slide6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2.xml"/><Relationship Id="rId1" Type="http://schemas.openxmlformats.org/officeDocument/2006/relationships/slideLayout" Target="../slideLayouts/slideLayout5.xml"/><Relationship Id="rId4" Type="http://schemas.openxmlformats.org/officeDocument/2006/relationships/image" Target="../media/image72.jpg"/></Relationships>
</file>

<file path=ppt/slides/_rels/slide6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63.xml"/><Relationship Id="rId1" Type="http://schemas.openxmlformats.org/officeDocument/2006/relationships/slideLayout" Target="../slideLayouts/slideLayout5.xml"/><Relationship Id="rId4" Type="http://schemas.openxmlformats.org/officeDocument/2006/relationships/image" Target="../media/image65.jpg"/></Relationships>
</file>

<file path=ppt/slides/_rels/slide6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64.xml"/><Relationship Id="rId1" Type="http://schemas.openxmlformats.org/officeDocument/2006/relationships/slideLayout" Target="../slideLayouts/slideLayout5.xml"/><Relationship Id="rId4" Type="http://schemas.openxmlformats.org/officeDocument/2006/relationships/image" Target="../media/image75.jpg"/></Relationships>
</file>

<file path=ppt/slides/_rels/slide65.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65.xml"/><Relationship Id="rId1" Type="http://schemas.openxmlformats.org/officeDocument/2006/relationships/slideLayout" Target="../slideLayouts/slideLayout5.xml"/><Relationship Id="rId4" Type="http://schemas.openxmlformats.org/officeDocument/2006/relationships/image" Target="../media/image77.jpg"/></Relationships>
</file>

<file path=ppt/slides/_rels/slide6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66.xml"/><Relationship Id="rId1" Type="http://schemas.openxmlformats.org/officeDocument/2006/relationships/slideLayout" Target="../slideLayouts/slideLayout5.xml"/><Relationship Id="rId4" Type="http://schemas.openxmlformats.org/officeDocument/2006/relationships/image" Target="../media/image79.jpg"/></Relationships>
</file>

<file path=ppt/slides/_rels/slide6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7.xml"/><Relationship Id="rId1" Type="http://schemas.openxmlformats.org/officeDocument/2006/relationships/slideLayout" Target="../slideLayouts/slideLayout5.xml"/><Relationship Id="rId4" Type="http://schemas.openxmlformats.org/officeDocument/2006/relationships/image" Target="../media/image80.jpg"/></Relationships>
</file>

<file path=ppt/slides/_rels/slide68.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5400"/>
              <a:buFont typeface="Arial"/>
              <a:buNone/>
            </a:pPr>
            <a:br>
              <a:rPr lang="en-US" sz="5400" b="0" i="0" u="none" strike="noStrike" cap="none" dirty="0">
                <a:solidFill>
                  <a:schemeClr val="dk1"/>
                </a:solidFill>
                <a:latin typeface="Arial" panose="020B0604020202020204" pitchFamily="34" charset="0"/>
                <a:ea typeface="Arial"/>
                <a:cs typeface="Arial" panose="020B0604020202020204" pitchFamily="34" charset="0"/>
                <a:sym typeface="Arial"/>
              </a:rPr>
            </a:br>
            <a:br>
              <a:rPr lang="en-US" sz="5400" b="0" i="0" u="none" strike="noStrike" cap="none" dirty="0">
                <a:solidFill>
                  <a:schemeClr val="dk1"/>
                </a:solidFill>
                <a:latin typeface="Arial" panose="020B0604020202020204" pitchFamily="34" charset="0"/>
                <a:ea typeface="Arial"/>
                <a:cs typeface="Arial" panose="020B0604020202020204" pitchFamily="34" charset="0"/>
                <a:sym typeface="Arial"/>
              </a:rPr>
            </a:br>
            <a:br>
              <a:rPr lang="en-US" sz="5400" b="0" i="0" u="none" strike="noStrike" cap="none" dirty="0">
                <a:solidFill>
                  <a:schemeClr val="dk1"/>
                </a:solidFill>
                <a:latin typeface="Arial" panose="020B0604020202020204" pitchFamily="34" charset="0"/>
                <a:ea typeface="Arial"/>
                <a:cs typeface="Arial" panose="020B0604020202020204" pitchFamily="34" charset="0"/>
                <a:sym typeface="Arial"/>
              </a:rPr>
            </a:br>
            <a:r>
              <a:rPr lang="en-US" sz="5400" b="1" i="0" u="none" strike="noStrike" cap="none" dirty="0">
                <a:solidFill>
                  <a:schemeClr val="dk1"/>
                </a:solidFill>
                <a:latin typeface="Arial" panose="020B0604020202020204" pitchFamily="34" charset="0"/>
                <a:ea typeface="Arial"/>
                <a:cs typeface="Arial" panose="020B0604020202020204" pitchFamily="34" charset="0"/>
                <a:sym typeface="Arial"/>
              </a:rPr>
              <a:t>Silkscreen Printing</a:t>
            </a:r>
            <a:endParaRPr sz="3600" b="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pic>
        <p:nvPicPr>
          <p:cNvPr id="89" name="Shape 89"/>
          <p:cNvPicPr preferRelativeResize="0"/>
          <p:nvPr/>
        </p:nvPicPr>
        <p:blipFill rotWithShape="1">
          <a:blip r:embed="rId3">
            <a:alphaModFix/>
          </a:blip>
          <a:srcRect/>
          <a:stretch/>
        </p:blipFill>
        <p:spPr>
          <a:xfrm>
            <a:off x="4351533" y="4474000"/>
            <a:ext cx="3488934" cy="470140"/>
          </a:xfrm>
          <a:prstGeom prst="rect">
            <a:avLst/>
          </a:prstGeom>
          <a:noFill/>
          <a:ln>
            <a:noFill/>
          </a:ln>
        </p:spPr>
      </p:pic>
    </p:spTree>
    <p:extLst>
      <p:ext uri="{BB962C8B-B14F-4D97-AF65-F5344CB8AC3E}">
        <p14:creationId xmlns:p14="http://schemas.microsoft.com/office/powerpoint/2010/main" val="18166923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Shape 1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Arial"/>
              <a:buNone/>
            </a:pPr>
            <a:r>
              <a:rPr lang="en-US" sz="4400" b="0" i="0" u="none" strike="noStrike" cap="none">
                <a:solidFill>
                  <a:schemeClr val="dk1"/>
                </a:solidFill>
                <a:latin typeface="Arial"/>
                <a:ea typeface="Arial"/>
                <a:cs typeface="Arial"/>
                <a:sym typeface="Arial"/>
              </a:rPr>
              <a:t>Color and Shape</a:t>
            </a:r>
            <a:endParaRPr sz="4400" b="0" i="0" u="none" strike="noStrike" cap="none">
              <a:solidFill>
                <a:schemeClr val="dk1"/>
              </a:solidFill>
              <a:latin typeface="Arial"/>
              <a:ea typeface="Arial"/>
              <a:cs typeface="Arial"/>
              <a:sym typeface="Arial"/>
            </a:endParaRPr>
          </a:p>
        </p:txBody>
      </p:sp>
      <p:sp>
        <p:nvSpPr>
          <p:cNvPr id="163" name="Shape 163"/>
          <p:cNvSpPr txBox="1">
            <a:spLocks noGrp="1"/>
          </p:cNvSpPr>
          <p:nvPr>
            <p:ph type="body" idx="2"/>
          </p:nvPr>
        </p:nvSpPr>
        <p:spPr>
          <a:xfrm>
            <a:off x="5646056" y="1394024"/>
            <a:ext cx="5845728" cy="4685499"/>
          </a:xfrm>
          <a:prstGeom prst="rect">
            <a:avLst/>
          </a:prstGeom>
          <a:noFill/>
          <a:ln>
            <a:noFill/>
          </a:ln>
        </p:spPr>
        <p:txBody>
          <a:bodyPr spcFirstLastPara="1" wrap="square" lIns="91425" tIns="45700" rIns="91425" bIns="45700" anchor="ctr" anchorCtr="0">
            <a:noAutofit/>
          </a:bodyPr>
          <a:lstStyle/>
          <a:p>
            <a:pPr marL="228600" marR="0" lvl="0" indent="-99060" algn="l" rtl="0">
              <a:lnSpc>
                <a:spcPct val="70000"/>
              </a:lnSpc>
              <a:spcBef>
                <a:spcPts val="0"/>
              </a:spcBef>
              <a:spcAft>
                <a:spcPts val="0"/>
              </a:spcAft>
              <a:buClr>
                <a:schemeClr val="dk1"/>
              </a:buClr>
              <a:buSzPts val="2040"/>
              <a:buFont typeface="Arial"/>
              <a:buNone/>
            </a:pPr>
            <a:endParaRPr sz="2000" b="1" i="0" u="none" strike="noStrike" cap="none">
              <a:solidFill>
                <a:schemeClr val="dk1"/>
              </a:solidFill>
              <a:latin typeface="Arial"/>
              <a:ea typeface="Arial"/>
              <a:cs typeface="Arial"/>
              <a:sym typeface="Arial"/>
            </a:endParaRPr>
          </a:p>
          <a:p>
            <a:pPr marL="228600" marR="0" lvl="0" indent="-228600" algn="l" rtl="0">
              <a:lnSpc>
                <a:spcPct val="70000"/>
              </a:lnSpc>
              <a:spcBef>
                <a:spcPts val="0"/>
              </a:spcBef>
              <a:spcAft>
                <a:spcPts val="0"/>
              </a:spcAft>
              <a:buClr>
                <a:schemeClr val="dk1"/>
              </a:buClr>
              <a:buSzPts val="2040"/>
              <a:buFont typeface="Arial"/>
              <a:buChar char="•"/>
            </a:pPr>
            <a:r>
              <a:rPr lang="en-US" sz="2000" b="1" i="0" u="none" strike="noStrike" cap="none">
                <a:solidFill>
                  <a:schemeClr val="dk1"/>
                </a:solidFill>
                <a:latin typeface="Arial"/>
                <a:ea typeface="Arial"/>
                <a:cs typeface="Arial"/>
                <a:sym typeface="Arial"/>
              </a:rPr>
              <a:t>Shape</a:t>
            </a:r>
            <a:r>
              <a:rPr lang="en-US" sz="2000" b="0" i="0" u="none" strike="noStrike" cap="none">
                <a:solidFill>
                  <a:schemeClr val="dk1"/>
                </a:solidFill>
                <a:latin typeface="Arial"/>
                <a:ea typeface="Arial"/>
                <a:cs typeface="Arial"/>
                <a:sym typeface="Arial"/>
              </a:rPr>
              <a:t> is considered to be a two-dimensional element, while three-dimensional elements have volume or mass.</a:t>
            </a:r>
            <a:endParaRPr sz="2000" b="0" i="0" u="none" strike="noStrike" cap="none">
              <a:solidFill>
                <a:schemeClr val="dk1"/>
              </a:solidFill>
              <a:latin typeface="Arial"/>
              <a:ea typeface="Arial"/>
              <a:cs typeface="Arial"/>
              <a:sym typeface="Arial"/>
            </a:endParaRPr>
          </a:p>
          <a:p>
            <a:pPr marL="228600" marR="0" lvl="0" indent="-228600" algn="l" rtl="0">
              <a:lnSpc>
                <a:spcPct val="70000"/>
              </a:lnSpc>
              <a:spcBef>
                <a:spcPts val="1000"/>
              </a:spcBef>
              <a:spcAft>
                <a:spcPts val="0"/>
              </a:spcAft>
              <a:buClr>
                <a:schemeClr val="dk1"/>
              </a:buClr>
              <a:buSzPts val="2040"/>
              <a:buFont typeface="Arial"/>
              <a:buChar char="•"/>
            </a:pPr>
            <a:r>
              <a:rPr lang="en-US" sz="2000" b="0" i="0" u="none" strike="noStrike" cap="none">
                <a:solidFill>
                  <a:schemeClr val="dk1"/>
                </a:solidFill>
                <a:latin typeface="Arial"/>
                <a:ea typeface="Arial"/>
                <a:cs typeface="Arial"/>
                <a:sym typeface="Arial"/>
              </a:rPr>
              <a:t>Shapes are enclosed objects and can be created by line, color and value changes that define their edges.</a:t>
            </a:r>
            <a:endParaRPr sz="2000" b="0" i="0" u="none" strike="noStrike" cap="none">
              <a:solidFill>
                <a:schemeClr val="dk1"/>
              </a:solidFill>
              <a:latin typeface="Arial"/>
              <a:ea typeface="Arial"/>
              <a:cs typeface="Arial"/>
              <a:sym typeface="Arial"/>
            </a:endParaRPr>
          </a:p>
          <a:p>
            <a:pPr marL="228600" marR="0" lvl="0" indent="-228600" algn="l" rtl="0">
              <a:lnSpc>
                <a:spcPct val="70000"/>
              </a:lnSpc>
              <a:spcBef>
                <a:spcPts val="1000"/>
              </a:spcBef>
              <a:spcAft>
                <a:spcPts val="0"/>
              </a:spcAft>
              <a:buClr>
                <a:schemeClr val="dk1"/>
              </a:buClr>
              <a:buSzPts val="2040"/>
              <a:buFont typeface="Arial"/>
              <a:buChar char="•"/>
            </a:pPr>
            <a:r>
              <a:rPr lang="en-US" sz="2000" b="0" i="0" u="none" strike="noStrike" cap="none">
                <a:solidFill>
                  <a:schemeClr val="dk1"/>
                </a:solidFill>
                <a:latin typeface="Arial"/>
                <a:ea typeface="Arial"/>
                <a:cs typeface="Arial"/>
                <a:sym typeface="Arial"/>
              </a:rPr>
              <a:t>Shapes can be</a:t>
            </a:r>
            <a:endParaRPr sz="2000"/>
          </a:p>
          <a:p>
            <a:pPr marL="914400" marR="0" lvl="1" indent="-358140" algn="l" rtl="0">
              <a:lnSpc>
                <a:spcPct val="70000"/>
              </a:lnSpc>
              <a:spcBef>
                <a:spcPts val="1000"/>
              </a:spcBef>
              <a:spcAft>
                <a:spcPts val="0"/>
              </a:spcAft>
              <a:buClr>
                <a:schemeClr val="dk1"/>
              </a:buClr>
              <a:buSzPts val="2040"/>
              <a:buFont typeface="Arial"/>
              <a:buChar char="•"/>
            </a:pPr>
            <a:r>
              <a:rPr lang="en-US" sz="2000" b="1" i="0" u="none" strike="noStrike" cap="none">
                <a:solidFill>
                  <a:schemeClr val="dk1"/>
                </a:solidFill>
                <a:latin typeface="Arial"/>
                <a:ea typeface="Arial"/>
                <a:cs typeface="Arial"/>
                <a:sym typeface="Arial"/>
              </a:rPr>
              <a:t>organic</a:t>
            </a:r>
            <a:r>
              <a:rPr lang="en-US" sz="2000" b="0" i="0" u="none" strike="noStrike" cap="none">
                <a:solidFill>
                  <a:schemeClr val="dk1"/>
                </a:solidFill>
                <a:latin typeface="Arial"/>
                <a:ea typeface="Arial"/>
                <a:cs typeface="Arial"/>
                <a:sym typeface="Arial"/>
              </a:rPr>
              <a:t>: irregular shapes found in  	nature, also called “natural” </a:t>
            </a:r>
            <a:endParaRPr sz="2000"/>
          </a:p>
          <a:p>
            <a:pPr marL="914400" marR="0" lvl="1" indent="-358140" algn="l" rtl="0">
              <a:lnSpc>
                <a:spcPct val="70000"/>
              </a:lnSpc>
              <a:spcBef>
                <a:spcPts val="1000"/>
              </a:spcBef>
              <a:spcAft>
                <a:spcPts val="0"/>
              </a:spcAft>
              <a:buClr>
                <a:schemeClr val="dk1"/>
              </a:buClr>
              <a:buSzPts val="2040"/>
              <a:buFont typeface="Arial"/>
              <a:buChar char="•"/>
            </a:pPr>
            <a:r>
              <a:rPr lang="en-US" sz="2000" b="1" i="0" u="none" strike="noStrike" cap="none">
                <a:solidFill>
                  <a:schemeClr val="dk1"/>
                </a:solidFill>
                <a:latin typeface="Arial"/>
                <a:ea typeface="Arial"/>
                <a:cs typeface="Arial"/>
                <a:sym typeface="Arial"/>
              </a:rPr>
              <a:t>geometric</a:t>
            </a:r>
            <a:r>
              <a:rPr lang="en-US" sz="2000" b="0" i="0" u="none" strike="noStrike" cap="none">
                <a:solidFill>
                  <a:schemeClr val="dk1"/>
                </a:solidFill>
                <a:latin typeface="Arial"/>
                <a:ea typeface="Arial"/>
                <a:cs typeface="Arial"/>
                <a:sym typeface="Arial"/>
              </a:rPr>
              <a:t>: shapes with strong lines and angles such as circles, triangles, and squares</a:t>
            </a:r>
            <a:endParaRPr sz="2000" b="0" i="0" u="none" strike="noStrike" cap="none">
              <a:solidFill>
                <a:schemeClr val="dk1"/>
              </a:solidFill>
              <a:latin typeface="Arial"/>
              <a:ea typeface="Arial"/>
              <a:cs typeface="Arial"/>
              <a:sym typeface="Arial"/>
            </a:endParaRPr>
          </a:p>
          <a:p>
            <a:pPr marL="0" marR="0" lvl="0" indent="0" algn="l" rtl="0">
              <a:lnSpc>
                <a:spcPct val="70000"/>
              </a:lnSpc>
              <a:spcBef>
                <a:spcPts val="1000"/>
              </a:spcBef>
              <a:spcAft>
                <a:spcPts val="0"/>
              </a:spcAft>
              <a:buClr>
                <a:schemeClr val="dk1"/>
              </a:buClr>
              <a:buSzPts val="1700"/>
              <a:buFont typeface="Arial"/>
              <a:buNone/>
            </a:pPr>
            <a:endParaRPr sz="1700" b="0" i="0" u="none" strike="noStrike" cap="none">
              <a:solidFill>
                <a:schemeClr val="dk1"/>
              </a:solidFill>
              <a:latin typeface="Arial"/>
              <a:ea typeface="Arial"/>
              <a:cs typeface="Arial"/>
              <a:sym typeface="Arial"/>
            </a:endParaRPr>
          </a:p>
        </p:txBody>
      </p:sp>
      <p:sp>
        <p:nvSpPr>
          <p:cNvPr id="164" name="Shape 164" descr="This photographic silkscreen features a human skull sitting on a table as if gazing off over our left shoulder. The grainy black silkscreen has been underpainted in acrylic paint. The skull is pink with a powder blue shadow and the table is mint green backed by a tan-colored wall. The skull’s shadow strongly resembles a baby’s head in profile."/>
          <p:cNvSpPr txBox="1">
            <a:spLocks noGrp="1"/>
          </p:cNvSpPr>
          <p:nvPr>
            <p:ph type="body" idx="3"/>
          </p:nvPr>
        </p:nvSpPr>
        <p:spPr>
          <a:xfrm>
            <a:off x="834482" y="5526117"/>
            <a:ext cx="4651917" cy="83894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Andy Warhol, </a:t>
            </a:r>
            <a:r>
              <a:rPr lang="en-US" sz="900" b="0" i="1" u="none" strike="noStrike" cap="none">
                <a:solidFill>
                  <a:schemeClr val="dk1"/>
                </a:solidFill>
                <a:latin typeface="Arial"/>
                <a:ea typeface="Arial"/>
                <a:cs typeface="Arial"/>
                <a:sym typeface="Arial"/>
              </a:rPr>
              <a:t>Skull, </a:t>
            </a:r>
            <a:r>
              <a:rPr lang="en-US" sz="900" b="0" i="0" u="none" strike="noStrike" cap="none">
                <a:solidFill>
                  <a:schemeClr val="dk1"/>
                </a:solidFill>
                <a:latin typeface="Arial"/>
                <a:ea typeface="Arial"/>
                <a:cs typeface="Arial"/>
                <a:sym typeface="Arial"/>
              </a:rPr>
              <a:t>1976</a:t>
            </a:r>
            <a:br>
              <a:rPr lang="en-US" sz="900" b="0" i="0" u="none" strike="noStrike" cap="none">
                <a:solidFill>
                  <a:schemeClr val="dk1"/>
                </a:solidFill>
                <a:latin typeface="Arial"/>
                <a:ea typeface="Arial"/>
                <a:cs typeface="Arial"/>
                <a:sym typeface="Arial"/>
              </a:rPr>
            </a:br>
            <a:r>
              <a:rPr lang="en-US" sz="900" b="0" i="0" u="none" strike="noStrike" cap="none">
                <a:solidFill>
                  <a:schemeClr val="dk1"/>
                </a:solidFill>
                <a:latin typeface="Arial"/>
                <a:ea typeface="Arial"/>
                <a:cs typeface="Arial"/>
                <a:sym typeface="Arial"/>
              </a:rPr>
              <a:t>The Andy Warhol Museum, Pittsburgh; Founding Collection, Contribution Dia Center for the Arts</a:t>
            </a:r>
            <a:br>
              <a:rPr lang="en-US" sz="900" b="0" i="0" u="none" strike="noStrike" cap="none">
                <a:solidFill>
                  <a:schemeClr val="dk1"/>
                </a:solidFill>
                <a:latin typeface="Arial"/>
                <a:ea typeface="Arial"/>
                <a:cs typeface="Arial"/>
                <a:sym typeface="Arial"/>
              </a:rPr>
            </a:br>
            <a:r>
              <a:rPr lang="en-US" sz="900" b="0" i="0" u="none" strike="noStrike" cap="none">
                <a:solidFill>
                  <a:schemeClr val="dk1"/>
                </a:solidFill>
                <a:latin typeface="Arial"/>
                <a:ea typeface="Arial"/>
                <a:cs typeface="Arial"/>
                <a:sym typeface="Arial"/>
              </a:rPr>
              <a:t>© The Andy Warhol Foundation for the Visual Arts, Inc.</a:t>
            </a:r>
            <a:br>
              <a:rPr lang="en-US" sz="900" b="0" i="0" u="none" strike="noStrike" cap="none">
                <a:solidFill>
                  <a:schemeClr val="dk1"/>
                </a:solidFill>
                <a:latin typeface="Arial"/>
                <a:ea typeface="Arial"/>
                <a:cs typeface="Arial"/>
                <a:sym typeface="Arial"/>
              </a:rPr>
            </a:br>
            <a:r>
              <a:rPr lang="en-US" sz="900" b="0" i="0" u="none" strike="noStrike" cap="none">
                <a:solidFill>
                  <a:schemeClr val="dk1"/>
                </a:solidFill>
                <a:latin typeface="Arial"/>
                <a:ea typeface="Arial"/>
                <a:cs typeface="Arial"/>
                <a:sym typeface="Arial"/>
              </a:rPr>
              <a:t>2002.4.31</a:t>
            </a:r>
            <a:endParaRPr sz="1200" b="0" i="0" u="none" strike="noStrike" cap="none">
              <a:solidFill>
                <a:schemeClr val="dk1"/>
              </a:solidFill>
              <a:latin typeface="Arial"/>
              <a:ea typeface="Arial"/>
              <a:cs typeface="Arial"/>
              <a:sym typeface="Arial"/>
            </a:endParaRPr>
          </a:p>
        </p:txBody>
      </p:sp>
      <p:sp>
        <p:nvSpPr>
          <p:cNvPr id="165" name="Shape 165"/>
          <p:cNvSpPr txBox="1">
            <a:spLocks noGrp="1"/>
          </p:cNvSpPr>
          <p:nvPr>
            <p:ph type="ftr" idx="11"/>
          </p:nvPr>
        </p:nvSpPr>
        <p:spPr>
          <a:xfrm>
            <a:off x="2613837" y="6365063"/>
            <a:ext cx="6964325"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400"/>
              <a:buFont typeface="Arial"/>
              <a:buNone/>
            </a:pPr>
            <a:r>
              <a:rPr lang="en-US" sz="1200" b="0" i="0" u="none" strike="noStrike" cap="none">
                <a:solidFill>
                  <a:srgbClr val="888888"/>
                </a:solidFill>
                <a:latin typeface="Arial"/>
                <a:ea typeface="Arial"/>
                <a:cs typeface="Arial"/>
                <a:sym typeface="Arial"/>
              </a:rPr>
              <a:t>© The Andy Warhol Museum, one of the four Carnegie Museums of Pittsburgh. All rights reserved.</a:t>
            </a:r>
            <a:endParaRPr sz="1200" b="0" i="0" u="none" strike="noStrike" cap="none">
              <a:solidFill>
                <a:srgbClr val="888888"/>
              </a:solidFill>
              <a:latin typeface="Arial"/>
              <a:ea typeface="Arial"/>
              <a:cs typeface="Arial"/>
              <a:sym typeface="Arial"/>
            </a:endParaRPr>
          </a:p>
        </p:txBody>
      </p:sp>
      <p:pic>
        <p:nvPicPr>
          <p:cNvPr id="166" name="Shape 166"/>
          <p:cNvPicPr preferRelativeResize="0"/>
          <p:nvPr/>
        </p:nvPicPr>
        <p:blipFill rotWithShape="1">
          <a:blip r:embed="rId3">
            <a:alphaModFix/>
          </a:blip>
          <a:srcRect/>
          <a:stretch/>
        </p:blipFill>
        <p:spPr>
          <a:xfrm>
            <a:off x="834482" y="1394024"/>
            <a:ext cx="4556011" cy="4114800"/>
          </a:xfrm>
          <a:prstGeom prst="rect">
            <a:avLst/>
          </a:prstGeom>
          <a:noFill/>
          <a:ln>
            <a:noFill/>
          </a:ln>
        </p:spPr>
      </p:pic>
    </p:spTree>
    <p:extLst>
      <p:ext uri="{BB962C8B-B14F-4D97-AF65-F5344CB8AC3E}">
        <p14:creationId xmlns:p14="http://schemas.microsoft.com/office/powerpoint/2010/main" val="34290414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Shape 17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Arial"/>
              <a:buNone/>
            </a:pPr>
            <a:r>
              <a:rPr lang="en-US" sz="4400" b="0" i="0" u="none" strike="noStrike" cap="none">
                <a:solidFill>
                  <a:schemeClr val="dk1"/>
                </a:solidFill>
                <a:latin typeface="Arial"/>
                <a:ea typeface="Arial"/>
                <a:cs typeface="Arial"/>
                <a:sym typeface="Arial"/>
              </a:rPr>
              <a:t>Positive and Negative Space</a:t>
            </a:r>
            <a:endParaRPr sz="4400" b="0" i="0" u="none" strike="noStrike" cap="none">
              <a:solidFill>
                <a:schemeClr val="dk1"/>
              </a:solidFill>
              <a:latin typeface="Arial"/>
              <a:ea typeface="Arial"/>
              <a:cs typeface="Arial"/>
              <a:sym typeface="Arial"/>
            </a:endParaRPr>
          </a:p>
        </p:txBody>
      </p:sp>
      <p:sp>
        <p:nvSpPr>
          <p:cNvPr id="173" name="Shape 173"/>
          <p:cNvSpPr txBox="1">
            <a:spLocks noGrp="1"/>
          </p:cNvSpPr>
          <p:nvPr>
            <p:ph type="body" idx="2"/>
          </p:nvPr>
        </p:nvSpPr>
        <p:spPr>
          <a:xfrm>
            <a:off x="6565359" y="1460728"/>
            <a:ext cx="4735287" cy="4114800"/>
          </a:xfrm>
          <a:prstGeom prst="rect">
            <a:avLst/>
          </a:prstGeom>
          <a:noFill/>
          <a:ln>
            <a:noFill/>
          </a:ln>
        </p:spPr>
        <p:txBody>
          <a:bodyPr spcFirstLastPara="1" wrap="square" lIns="91425" tIns="45700" rIns="91425" bIns="45700" anchor="ctr" anchorCtr="0">
            <a:noAutofit/>
          </a:bodyPr>
          <a:lstStyle/>
          <a:p>
            <a:pPr marL="228600" marR="0" lvl="0" indent="-101600" algn="l" rtl="0">
              <a:lnSpc>
                <a:spcPct val="90000"/>
              </a:lnSpc>
              <a:spcBef>
                <a:spcPts val="0"/>
              </a:spcBef>
              <a:spcAft>
                <a:spcPts val="0"/>
              </a:spcAft>
              <a:buClr>
                <a:schemeClr val="dk1"/>
              </a:buClr>
              <a:buSzPts val="2000"/>
              <a:buFont typeface="Arial"/>
              <a:buNone/>
            </a:pPr>
            <a:endParaRPr sz="2000" b="0" i="0" u="none" strike="noStrike" cap="none">
              <a:solidFill>
                <a:schemeClr val="dk1"/>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000"/>
              <a:buFont typeface="Arial"/>
              <a:buNone/>
            </a:pPr>
            <a:r>
              <a:rPr lang="en-US" sz="2000" b="1" i="0" u="none" strike="noStrike" cap="none">
                <a:solidFill>
                  <a:schemeClr val="dk1"/>
                </a:solidFill>
                <a:latin typeface="Arial"/>
                <a:ea typeface="Arial"/>
                <a:cs typeface="Arial"/>
                <a:sym typeface="Arial"/>
              </a:rPr>
              <a:t>Negative space </a:t>
            </a:r>
            <a:r>
              <a:rPr lang="en-US" sz="2000" b="0" i="0" u="none" strike="noStrike" cap="none">
                <a:solidFill>
                  <a:schemeClr val="dk1"/>
                </a:solidFill>
                <a:latin typeface="Arial"/>
                <a:ea typeface="Arial"/>
                <a:cs typeface="Arial"/>
                <a:sym typeface="Arial"/>
              </a:rPr>
              <a:t>describes the space that surrounds an object or image, while </a:t>
            </a:r>
            <a:r>
              <a:rPr lang="en-US" sz="2000" b="1" i="0" u="none" strike="noStrike" cap="none">
                <a:solidFill>
                  <a:schemeClr val="dk1"/>
                </a:solidFill>
                <a:latin typeface="Arial"/>
                <a:ea typeface="Arial"/>
                <a:cs typeface="Arial"/>
                <a:sym typeface="Arial"/>
              </a:rPr>
              <a:t>positive space </a:t>
            </a:r>
            <a:r>
              <a:rPr lang="en-US" sz="2000" b="0" i="0" u="none" strike="noStrike" cap="none">
                <a:solidFill>
                  <a:schemeClr val="dk1"/>
                </a:solidFill>
                <a:latin typeface="Arial"/>
                <a:ea typeface="Arial"/>
                <a:cs typeface="Arial"/>
                <a:sym typeface="Arial"/>
              </a:rPr>
              <a:t>describes the image itself. Negative space can help define an object and bring balance to a composition.</a:t>
            </a:r>
            <a:endParaRPr sz="2000" b="0" i="0" u="none" strike="noStrike" cap="none">
              <a:solidFill>
                <a:schemeClr val="dk1"/>
              </a:solidFill>
              <a:latin typeface="Arial"/>
              <a:ea typeface="Arial"/>
              <a:cs typeface="Arial"/>
              <a:sym typeface="Arial"/>
            </a:endParaRPr>
          </a:p>
          <a:p>
            <a:pPr marL="0" marR="0" lvl="0" indent="0" algn="ctr" rtl="0">
              <a:lnSpc>
                <a:spcPct val="90000"/>
              </a:lnSpc>
              <a:spcBef>
                <a:spcPts val="1000"/>
              </a:spcBef>
              <a:spcAft>
                <a:spcPts val="0"/>
              </a:spcAft>
              <a:buClr>
                <a:schemeClr val="dk1"/>
              </a:buClr>
              <a:buSzPts val="2000"/>
              <a:buFont typeface="Arial"/>
              <a:buNone/>
            </a:pPr>
            <a:endParaRPr sz="2000" b="1" i="0" u="none" strike="noStrike" cap="none">
              <a:solidFill>
                <a:schemeClr val="dk1"/>
              </a:solidFill>
              <a:latin typeface="Arial"/>
              <a:ea typeface="Arial"/>
              <a:cs typeface="Arial"/>
              <a:sym typeface="Arial"/>
            </a:endParaRPr>
          </a:p>
          <a:p>
            <a:pPr marL="0" marR="0" lvl="0" indent="0" algn="ctr" rtl="0">
              <a:lnSpc>
                <a:spcPct val="90000"/>
              </a:lnSpc>
              <a:spcBef>
                <a:spcPts val="1000"/>
              </a:spcBef>
              <a:spcAft>
                <a:spcPts val="0"/>
              </a:spcAft>
              <a:buClr>
                <a:schemeClr val="dk1"/>
              </a:buClr>
              <a:buSzPts val="2000"/>
              <a:buFont typeface="Arial"/>
              <a:buNone/>
            </a:pPr>
            <a:r>
              <a:rPr lang="en-US" sz="2000" b="1" i="0" u="none" strike="noStrike" cap="none">
                <a:solidFill>
                  <a:schemeClr val="dk1"/>
                </a:solidFill>
                <a:latin typeface="Arial"/>
                <a:ea typeface="Arial"/>
                <a:cs typeface="Arial"/>
                <a:sym typeface="Arial"/>
              </a:rPr>
              <a:t>Why is it important to consider both </a:t>
            </a:r>
            <a:br>
              <a:rPr lang="en-US" sz="2000" b="1" i="0" u="none" strike="noStrike" cap="none">
                <a:solidFill>
                  <a:schemeClr val="dk1"/>
                </a:solidFill>
                <a:latin typeface="Arial"/>
                <a:ea typeface="Arial"/>
                <a:cs typeface="Arial"/>
                <a:sym typeface="Arial"/>
              </a:rPr>
            </a:br>
            <a:r>
              <a:rPr lang="en-US" sz="2000" b="1" i="0" u="none" strike="noStrike" cap="none">
                <a:solidFill>
                  <a:schemeClr val="dk1"/>
                </a:solidFill>
                <a:latin typeface="Arial"/>
                <a:ea typeface="Arial"/>
                <a:cs typeface="Arial"/>
                <a:sym typeface="Arial"/>
              </a:rPr>
              <a:t>positive and negative space when </a:t>
            </a:r>
            <a:br>
              <a:rPr lang="en-US" sz="2000" b="1" i="0" u="none" strike="noStrike" cap="none">
                <a:solidFill>
                  <a:schemeClr val="dk1"/>
                </a:solidFill>
                <a:latin typeface="Arial"/>
                <a:ea typeface="Arial"/>
                <a:cs typeface="Arial"/>
                <a:sym typeface="Arial"/>
              </a:rPr>
            </a:br>
            <a:r>
              <a:rPr lang="en-US" sz="2000" b="1" i="0" u="none" strike="noStrike" cap="none">
                <a:solidFill>
                  <a:schemeClr val="dk1"/>
                </a:solidFill>
                <a:latin typeface="Arial"/>
                <a:ea typeface="Arial"/>
                <a:cs typeface="Arial"/>
                <a:sym typeface="Arial"/>
              </a:rPr>
              <a:t>creating a composition?</a:t>
            </a:r>
            <a:endParaRPr sz="2800" b="0" i="0" u="none" strike="noStrike" cap="none">
              <a:solidFill>
                <a:schemeClr val="dk1"/>
              </a:solidFill>
              <a:latin typeface="Arial"/>
              <a:ea typeface="Arial"/>
              <a:cs typeface="Arial"/>
              <a:sym typeface="Arial"/>
            </a:endParaRPr>
          </a:p>
          <a:p>
            <a:pPr marL="228600" marR="0" lvl="0" indent="-101600" algn="l" rtl="0">
              <a:lnSpc>
                <a:spcPct val="90000"/>
              </a:lnSpc>
              <a:spcBef>
                <a:spcPts val="1000"/>
              </a:spcBef>
              <a:spcAft>
                <a:spcPts val="0"/>
              </a:spcAft>
              <a:buClr>
                <a:schemeClr val="dk1"/>
              </a:buClr>
              <a:buSzPts val="2000"/>
              <a:buFont typeface="Arial"/>
              <a:buNone/>
            </a:pPr>
            <a:endParaRPr sz="2000" b="0" i="0" u="none" strike="noStrike" cap="none">
              <a:solidFill>
                <a:schemeClr val="dk1"/>
              </a:solidFill>
              <a:latin typeface="Arial"/>
              <a:ea typeface="Arial"/>
              <a:cs typeface="Arial"/>
              <a:sym typeface="Arial"/>
            </a:endParaRPr>
          </a:p>
        </p:txBody>
      </p:sp>
      <p:sp>
        <p:nvSpPr>
          <p:cNvPr id="174" name="Shape 174" descr="This photographic silkscreen features a human skull sitting on a table as if gazing off over our right shoulder. The black silkscreen has been underpainted in blocky acrylic paint and almost resembles a collage. The left side of the skull is yellow while the right side is a peachy orange. The table is predominately white with a yellow shadow in the lower right. The wall behind is a block of green on top of a dark blue background. "/>
          <p:cNvSpPr txBox="1">
            <a:spLocks noGrp="1"/>
          </p:cNvSpPr>
          <p:nvPr>
            <p:ph type="body" idx="3"/>
          </p:nvPr>
        </p:nvSpPr>
        <p:spPr>
          <a:xfrm>
            <a:off x="834482" y="5517471"/>
            <a:ext cx="5181600" cy="66319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Andy Warhol, </a:t>
            </a:r>
            <a:r>
              <a:rPr lang="en-US" sz="900" b="0" i="1" u="none" strike="noStrike" cap="none">
                <a:solidFill>
                  <a:schemeClr val="dk1"/>
                </a:solidFill>
                <a:latin typeface="Arial"/>
                <a:ea typeface="Arial"/>
                <a:cs typeface="Arial"/>
                <a:sym typeface="Arial"/>
              </a:rPr>
              <a:t>Skulls, </a:t>
            </a:r>
            <a:r>
              <a:rPr lang="en-US" sz="900" b="0" i="0" u="none" strike="noStrike" cap="none">
                <a:solidFill>
                  <a:schemeClr val="dk1"/>
                </a:solidFill>
                <a:latin typeface="Arial"/>
                <a:ea typeface="Arial"/>
                <a:cs typeface="Arial"/>
                <a:sym typeface="Arial"/>
              </a:rPr>
              <a:t>1976</a:t>
            </a:r>
            <a:br>
              <a:rPr lang="en-US" sz="900" b="0" i="0" u="none" strike="noStrike" cap="none">
                <a:solidFill>
                  <a:schemeClr val="dk1"/>
                </a:solidFill>
                <a:latin typeface="Arial"/>
                <a:ea typeface="Arial"/>
                <a:cs typeface="Arial"/>
                <a:sym typeface="Arial"/>
              </a:rPr>
            </a:br>
            <a:r>
              <a:rPr lang="en-US" sz="900" b="0" i="0" u="none" strike="noStrike" cap="none">
                <a:solidFill>
                  <a:schemeClr val="dk1"/>
                </a:solidFill>
                <a:latin typeface="Arial"/>
                <a:ea typeface="Arial"/>
                <a:cs typeface="Arial"/>
                <a:sym typeface="Arial"/>
              </a:rPr>
              <a:t>The Andy Warhol Museum, Pittsburgh; Founding Collection, Contribution The Andy Warhol Foundation for the Visual Arts, Inc.</a:t>
            </a:r>
            <a:br>
              <a:rPr lang="en-US" sz="900" b="0" i="0" u="none" strike="noStrike" cap="none">
                <a:solidFill>
                  <a:schemeClr val="dk1"/>
                </a:solidFill>
                <a:latin typeface="Arial"/>
                <a:ea typeface="Arial"/>
                <a:cs typeface="Arial"/>
                <a:sym typeface="Arial"/>
              </a:rPr>
            </a:br>
            <a:r>
              <a:rPr lang="en-US" sz="900" b="0" i="0" u="none" strike="noStrike" cap="none">
                <a:solidFill>
                  <a:schemeClr val="dk1"/>
                </a:solidFill>
                <a:latin typeface="Arial"/>
                <a:ea typeface="Arial"/>
                <a:cs typeface="Arial"/>
                <a:sym typeface="Arial"/>
              </a:rPr>
              <a:t>© The Andy Warhol Foundation for the Visual Arts, Inc.</a:t>
            </a:r>
            <a:br>
              <a:rPr lang="en-US" sz="900" b="0" i="0" u="none" strike="noStrike" cap="none">
                <a:solidFill>
                  <a:schemeClr val="dk1"/>
                </a:solidFill>
                <a:latin typeface="Arial"/>
                <a:ea typeface="Arial"/>
                <a:cs typeface="Arial"/>
                <a:sym typeface="Arial"/>
              </a:rPr>
            </a:br>
            <a:r>
              <a:rPr lang="en-US" sz="900" b="0" i="0" u="none" strike="noStrike" cap="none">
                <a:solidFill>
                  <a:schemeClr val="dk1"/>
                </a:solidFill>
                <a:latin typeface="Arial"/>
                <a:ea typeface="Arial"/>
                <a:cs typeface="Arial"/>
                <a:sym typeface="Arial"/>
              </a:rPr>
              <a:t>1998.1.2416.2</a:t>
            </a:r>
            <a:endParaRPr sz="1200" b="0" i="0" u="none" strike="noStrike" cap="none">
              <a:solidFill>
                <a:schemeClr val="dk1"/>
              </a:solidFill>
              <a:latin typeface="Arial"/>
              <a:ea typeface="Arial"/>
              <a:cs typeface="Arial"/>
              <a:sym typeface="Arial"/>
            </a:endParaRPr>
          </a:p>
        </p:txBody>
      </p:sp>
      <p:sp>
        <p:nvSpPr>
          <p:cNvPr id="175" name="Shape 175"/>
          <p:cNvSpPr txBox="1">
            <a:spLocks noGrp="1"/>
          </p:cNvSpPr>
          <p:nvPr>
            <p:ph type="ftr" idx="11"/>
          </p:nvPr>
        </p:nvSpPr>
        <p:spPr>
          <a:xfrm>
            <a:off x="2613837" y="6365063"/>
            <a:ext cx="6964325"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400"/>
              <a:buFont typeface="Arial"/>
              <a:buNone/>
            </a:pPr>
            <a:r>
              <a:rPr lang="en-US" sz="1200" b="0" i="0" u="none" strike="noStrike" cap="none">
                <a:solidFill>
                  <a:srgbClr val="888888"/>
                </a:solidFill>
                <a:latin typeface="Arial"/>
                <a:ea typeface="Arial"/>
                <a:cs typeface="Arial"/>
                <a:sym typeface="Arial"/>
              </a:rPr>
              <a:t>© The Andy Warhol Museum, one of the four Carnegie Museums of Pittsburgh. All rights reserved.</a:t>
            </a:r>
            <a:endParaRPr sz="1200" b="0" i="0" u="none" strike="noStrike" cap="none">
              <a:solidFill>
                <a:srgbClr val="888888"/>
              </a:solidFill>
              <a:latin typeface="Arial"/>
              <a:ea typeface="Arial"/>
              <a:cs typeface="Arial"/>
              <a:sym typeface="Arial"/>
            </a:endParaRPr>
          </a:p>
        </p:txBody>
      </p:sp>
      <p:pic>
        <p:nvPicPr>
          <p:cNvPr id="176" name="Shape 176"/>
          <p:cNvPicPr preferRelativeResize="0"/>
          <p:nvPr/>
        </p:nvPicPr>
        <p:blipFill rotWithShape="1">
          <a:blip r:embed="rId3">
            <a:alphaModFix/>
          </a:blip>
          <a:srcRect/>
          <a:stretch/>
        </p:blipFill>
        <p:spPr>
          <a:xfrm>
            <a:off x="834482" y="1460728"/>
            <a:ext cx="5394960" cy="4009307"/>
          </a:xfrm>
          <a:prstGeom prst="rect">
            <a:avLst/>
          </a:prstGeom>
          <a:noFill/>
          <a:ln>
            <a:noFill/>
          </a:ln>
        </p:spPr>
      </p:pic>
    </p:spTree>
    <p:extLst>
      <p:ext uri="{BB962C8B-B14F-4D97-AF65-F5344CB8AC3E}">
        <p14:creationId xmlns:p14="http://schemas.microsoft.com/office/powerpoint/2010/main" val="2184900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Shape 182"/>
          <p:cNvSpPr txBox="1">
            <a:spLocks noGrp="1"/>
          </p:cNvSpPr>
          <p:nvPr>
            <p:ph type="body" idx="2"/>
          </p:nvPr>
        </p:nvSpPr>
        <p:spPr>
          <a:xfrm>
            <a:off x="5747656" y="464457"/>
            <a:ext cx="5446487" cy="4905829"/>
          </a:xfrm>
          <a:prstGeom prst="rect">
            <a:avLst/>
          </a:prstGeom>
          <a:noFill/>
          <a:ln>
            <a:noFill/>
          </a:ln>
        </p:spPr>
        <p:txBody>
          <a:bodyPr spcFirstLastPara="1" wrap="square" lIns="91425" tIns="45700" rIns="91425" bIns="45700" anchor="ctr" anchorCtr="0">
            <a:noAutofit/>
          </a:bodyPr>
          <a:lstStyle/>
          <a:p>
            <a:pPr marL="228600" marR="0" lvl="0" indent="-101600" algn="l" rtl="0">
              <a:lnSpc>
                <a:spcPct val="90000"/>
              </a:lnSpc>
              <a:spcBef>
                <a:spcPts val="0"/>
              </a:spcBef>
              <a:spcAft>
                <a:spcPts val="0"/>
              </a:spcAft>
              <a:buClr>
                <a:schemeClr val="dk1"/>
              </a:buClr>
              <a:buSzPts val="2000"/>
              <a:buFont typeface="Arial"/>
              <a:buNone/>
            </a:pPr>
            <a:endParaRPr sz="2000" b="0" i="0" u="none" strike="noStrike" cap="none">
              <a:solidFill>
                <a:schemeClr val="dk1"/>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000"/>
              <a:buFont typeface="Arial"/>
              <a:buNone/>
            </a:pPr>
            <a:endParaRPr sz="20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Identify and describe the shapes.</a:t>
            </a:r>
            <a:endParaRPr/>
          </a:p>
          <a:p>
            <a:pPr marL="914400" marR="0" lvl="1" indent="-355600" algn="l" rtl="0">
              <a:lnSpc>
                <a:spcPct val="90000"/>
              </a:lnSpc>
              <a:spcBef>
                <a:spcPts val="10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are they organic or geometric?</a:t>
            </a:r>
            <a:endParaRPr sz="2800"/>
          </a:p>
          <a:p>
            <a:pPr marL="914400" marR="0" lvl="1" indent="-355600" algn="l" rtl="0">
              <a:lnSpc>
                <a:spcPct val="90000"/>
              </a:lnSpc>
              <a:spcBef>
                <a:spcPts val="10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how are the shapes’ edges defined?</a:t>
            </a:r>
            <a:endParaRPr sz="20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Identify the dominant shapes in each composition.</a:t>
            </a:r>
            <a:endParaRPr sz="20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Identify the positive and negative space in each composition.</a:t>
            </a:r>
            <a:endParaRPr sz="2800" b="0" i="0" u="none" strike="noStrike" cap="none">
              <a:solidFill>
                <a:schemeClr val="dk1"/>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000"/>
              <a:buFont typeface="Arial"/>
              <a:buNone/>
            </a:pPr>
            <a:endParaRPr sz="2000" b="1" i="0" u="none" strike="noStrike" cap="none">
              <a:solidFill>
                <a:schemeClr val="dk1"/>
              </a:solidFill>
              <a:latin typeface="Arial"/>
              <a:ea typeface="Arial"/>
              <a:cs typeface="Arial"/>
              <a:sym typeface="Arial"/>
            </a:endParaRPr>
          </a:p>
        </p:txBody>
      </p:sp>
      <p:sp>
        <p:nvSpPr>
          <p:cNvPr id="183" name="Shape 183"/>
          <p:cNvSpPr txBox="1">
            <a:spLocks noGrp="1"/>
          </p:cNvSpPr>
          <p:nvPr>
            <p:ph type="body" idx="3"/>
          </p:nvPr>
        </p:nvSpPr>
        <p:spPr>
          <a:xfrm>
            <a:off x="834482" y="5526118"/>
            <a:ext cx="5087347" cy="5651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Andy Warhol, </a:t>
            </a:r>
            <a:r>
              <a:rPr lang="en-US" sz="900" b="0" i="1" u="none" strike="noStrike" cap="none">
                <a:solidFill>
                  <a:schemeClr val="dk1"/>
                </a:solidFill>
                <a:latin typeface="Arial"/>
                <a:ea typeface="Arial"/>
                <a:cs typeface="Arial"/>
                <a:sym typeface="Arial"/>
              </a:rPr>
              <a:t>Space Fruit: Still Lifes, </a:t>
            </a:r>
            <a:r>
              <a:rPr lang="en-US" sz="900" b="0" i="0" u="none" strike="noStrike" cap="none">
                <a:solidFill>
                  <a:schemeClr val="dk1"/>
                </a:solidFill>
                <a:latin typeface="Arial"/>
                <a:ea typeface="Arial"/>
                <a:cs typeface="Arial"/>
                <a:sym typeface="Arial"/>
              </a:rPr>
              <a:t>1979</a:t>
            </a:r>
            <a:br>
              <a:rPr lang="en-US" sz="900" b="0" i="0" u="none" strike="noStrike" cap="none">
                <a:solidFill>
                  <a:schemeClr val="dk1"/>
                </a:solidFill>
                <a:latin typeface="Arial"/>
                <a:ea typeface="Arial"/>
                <a:cs typeface="Arial"/>
                <a:sym typeface="Arial"/>
              </a:rPr>
            </a:br>
            <a:r>
              <a:rPr lang="en-US" sz="900" b="0" i="0" u="none" strike="noStrike" cap="none">
                <a:solidFill>
                  <a:schemeClr val="dk1"/>
                </a:solidFill>
                <a:latin typeface="Arial"/>
                <a:ea typeface="Arial"/>
                <a:cs typeface="Arial"/>
                <a:sym typeface="Arial"/>
              </a:rPr>
              <a:t>The Andy Warhol Museum, Pittsburgh; Founding Collection, Contribution Dia Center for the Arts </a:t>
            </a:r>
            <a:br>
              <a:rPr lang="en-US" sz="900" b="0" i="0" u="none" strike="noStrike" cap="none">
                <a:solidFill>
                  <a:schemeClr val="dk1"/>
                </a:solidFill>
                <a:latin typeface="Arial"/>
                <a:ea typeface="Arial"/>
                <a:cs typeface="Arial"/>
                <a:sym typeface="Arial"/>
              </a:rPr>
            </a:br>
            <a:r>
              <a:rPr lang="en-US" sz="900" b="0" i="0" u="none" strike="noStrike" cap="none">
                <a:solidFill>
                  <a:schemeClr val="dk1"/>
                </a:solidFill>
                <a:latin typeface="Arial"/>
                <a:ea typeface="Arial"/>
                <a:cs typeface="Arial"/>
                <a:sym typeface="Arial"/>
              </a:rPr>
              <a:t>© The Andy Warhol Foundation for the Visual Arts, Inc.</a:t>
            </a:r>
            <a:br>
              <a:rPr lang="en-US" sz="900" b="0" i="0" u="none" strike="noStrike" cap="none">
                <a:solidFill>
                  <a:schemeClr val="dk1"/>
                </a:solidFill>
                <a:latin typeface="Arial"/>
                <a:ea typeface="Arial"/>
                <a:cs typeface="Arial"/>
                <a:sym typeface="Arial"/>
              </a:rPr>
            </a:br>
            <a:endParaRPr sz="900" b="0" i="0" u="none" strike="noStrike" cap="none">
              <a:solidFill>
                <a:schemeClr val="dk1"/>
              </a:solidFill>
              <a:latin typeface="Arial"/>
              <a:ea typeface="Arial"/>
              <a:cs typeface="Arial"/>
              <a:sym typeface="Arial"/>
            </a:endParaRPr>
          </a:p>
        </p:txBody>
      </p:sp>
      <p:sp>
        <p:nvSpPr>
          <p:cNvPr id="184" name="Shape 184"/>
          <p:cNvSpPr txBox="1">
            <a:spLocks noGrp="1"/>
          </p:cNvSpPr>
          <p:nvPr>
            <p:ph type="ftr" idx="11"/>
          </p:nvPr>
        </p:nvSpPr>
        <p:spPr>
          <a:xfrm>
            <a:off x="2613837" y="6365063"/>
            <a:ext cx="6964325"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400"/>
              <a:buFont typeface="Arial"/>
              <a:buNone/>
            </a:pPr>
            <a:r>
              <a:rPr lang="en-US" sz="1200" b="0" i="0" u="none" strike="noStrike" cap="none">
                <a:solidFill>
                  <a:srgbClr val="888888"/>
                </a:solidFill>
                <a:latin typeface="Arial"/>
                <a:ea typeface="Arial"/>
                <a:cs typeface="Arial"/>
                <a:sym typeface="Arial"/>
              </a:rPr>
              <a:t>© The Andy Warhol Museum, one of the four Carnegie Museums of Pittsburgh. All rights reserved.</a:t>
            </a:r>
            <a:endParaRPr sz="1200" b="0" i="0" u="none" strike="noStrike" cap="none">
              <a:solidFill>
                <a:srgbClr val="888888"/>
              </a:solidFill>
              <a:latin typeface="Arial"/>
              <a:ea typeface="Arial"/>
              <a:cs typeface="Arial"/>
              <a:sym typeface="Arial"/>
            </a:endParaRPr>
          </a:p>
        </p:txBody>
      </p:sp>
      <p:pic>
        <p:nvPicPr>
          <p:cNvPr id="185" name="Shape 185" descr="This image shows six prints from Warhol’s Space Fruit series. It is arranged in two columns with three rows. Cantaloupes I and Peaches are on the top row, Apples and Cantaloupes II are in the middle row, and Watermelon and Pears are on the bottom row."/>
          <p:cNvPicPr preferRelativeResize="0"/>
          <p:nvPr/>
        </p:nvPicPr>
        <p:blipFill rotWithShape="1">
          <a:blip r:embed="rId3">
            <a:alphaModFix/>
          </a:blip>
          <a:srcRect/>
          <a:stretch/>
        </p:blipFill>
        <p:spPr>
          <a:xfrm>
            <a:off x="834482" y="327403"/>
            <a:ext cx="4480560" cy="5198715"/>
          </a:xfrm>
          <a:prstGeom prst="rect">
            <a:avLst/>
          </a:prstGeom>
          <a:noFill/>
          <a:ln w="9525" cap="flat" cmpd="sng">
            <a:solidFill>
              <a:srgbClr val="AEABAB"/>
            </a:solidFill>
            <a:prstDash val="solid"/>
            <a:miter lim="800000"/>
            <a:headEnd type="none" w="sm" len="sm"/>
            <a:tailEnd type="none" w="sm" len="sm"/>
          </a:ln>
        </p:spPr>
      </p:pic>
    </p:spTree>
    <p:extLst>
      <p:ext uri="{BB962C8B-B14F-4D97-AF65-F5344CB8AC3E}">
        <p14:creationId xmlns:p14="http://schemas.microsoft.com/office/powerpoint/2010/main" val="29985893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Shape 19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Arial"/>
              <a:buNone/>
            </a:pPr>
            <a:r>
              <a:rPr lang="en-US" sz="4400" b="0" i="0" u="none" strike="noStrike" cap="none">
                <a:solidFill>
                  <a:schemeClr val="dk1"/>
                </a:solidFill>
                <a:latin typeface="Arial"/>
                <a:ea typeface="Arial"/>
                <a:cs typeface="Arial"/>
                <a:sym typeface="Arial"/>
              </a:rPr>
              <a:t>The Color Wheel</a:t>
            </a:r>
            <a:endParaRPr sz="4400" b="0" i="0" u="none" strike="noStrike" cap="none">
              <a:solidFill>
                <a:schemeClr val="dk1"/>
              </a:solidFill>
              <a:latin typeface="Arial"/>
              <a:ea typeface="Arial"/>
              <a:cs typeface="Arial"/>
              <a:sym typeface="Arial"/>
            </a:endParaRPr>
          </a:p>
        </p:txBody>
      </p:sp>
      <p:sp>
        <p:nvSpPr>
          <p:cNvPr id="192" name="Shape 192" descr="This is an image of a traditional color wheel. It depicts a circle with different colored smaller circles used to show the relationship between colors and the essential elements of mixing color. Arranged like a clock, yellow is at twelve, orange at two, red at four, purple at six, blue at eight and green at 10 o clock. "/>
          <p:cNvSpPr txBox="1">
            <a:spLocks noGrp="1"/>
          </p:cNvSpPr>
          <p:nvPr>
            <p:ph type="body" idx="2"/>
          </p:nvPr>
        </p:nvSpPr>
        <p:spPr>
          <a:xfrm>
            <a:off x="5857102" y="1475241"/>
            <a:ext cx="5337041" cy="4572000"/>
          </a:xfrm>
          <a:prstGeom prst="rect">
            <a:avLst/>
          </a:prstGeom>
          <a:noFill/>
          <a:ln>
            <a:noFill/>
          </a:ln>
        </p:spPr>
        <p:txBody>
          <a:bodyPr spcFirstLastPara="1" wrap="square" lIns="91425" tIns="45700" rIns="91425" bIns="45700" anchor="ctr" anchorCtr="0">
            <a:noAutofit/>
          </a:bodyPr>
          <a:lstStyle/>
          <a:p>
            <a:pPr marL="228600" marR="0" lvl="0" indent="-228600" algn="l" rtl="0">
              <a:lnSpc>
                <a:spcPct val="90000"/>
              </a:lnSpc>
              <a:spcBef>
                <a:spcPts val="1000"/>
              </a:spcBef>
              <a:spcAft>
                <a:spcPts val="0"/>
              </a:spcAft>
              <a:buClr>
                <a:schemeClr val="dk1"/>
              </a:buClr>
              <a:buSzPts val="2000"/>
              <a:buFont typeface="Arial"/>
              <a:buChar char="•"/>
            </a:pPr>
            <a:r>
              <a:rPr lang="en-US" sz="2000" b="1" i="0" u="none" strike="noStrike" cap="none" dirty="0">
                <a:solidFill>
                  <a:schemeClr val="dk1"/>
                </a:solidFill>
                <a:latin typeface="Arial"/>
                <a:ea typeface="Arial"/>
                <a:cs typeface="Arial"/>
                <a:sym typeface="Arial"/>
              </a:rPr>
              <a:t>Color wheel: </a:t>
            </a:r>
            <a:r>
              <a:rPr lang="en-US" sz="2000" b="0" i="0" u="none" strike="noStrike" cap="none" dirty="0">
                <a:solidFill>
                  <a:schemeClr val="dk1"/>
                </a:solidFill>
                <a:latin typeface="Arial"/>
                <a:ea typeface="Arial"/>
                <a:cs typeface="Arial"/>
                <a:sym typeface="Arial"/>
              </a:rPr>
              <a:t>a circle with different colored sections used to show the relationship between colors and the essential elements of mixing color.</a:t>
            </a:r>
            <a:endParaRPr sz="2000" b="0" i="0" u="none" strike="noStrike" cap="none" dirty="0">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000"/>
              <a:buFont typeface="Arial"/>
              <a:buChar char="•"/>
            </a:pPr>
            <a:r>
              <a:rPr lang="en-US" sz="2000" b="1" i="0" u="none" strike="noStrike" cap="none" dirty="0">
                <a:solidFill>
                  <a:schemeClr val="dk1"/>
                </a:solidFill>
                <a:latin typeface="Arial"/>
                <a:ea typeface="Arial"/>
                <a:cs typeface="Arial"/>
                <a:sym typeface="Arial"/>
              </a:rPr>
              <a:t>Color scheme: </a:t>
            </a:r>
            <a:r>
              <a:rPr lang="en-US" sz="2000" b="0" i="0" u="none" strike="noStrike" cap="none" dirty="0">
                <a:solidFill>
                  <a:schemeClr val="dk1"/>
                </a:solidFill>
                <a:latin typeface="Arial"/>
                <a:ea typeface="Arial"/>
                <a:cs typeface="Arial"/>
                <a:sym typeface="Arial"/>
              </a:rPr>
              <a:t>the combination of colors on the color wheel implemented by artists, designers, and illustrators.</a:t>
            </a:r>
            <a:endParaRPr sz="2800" b="0" i="0" u="none" strike="noStrike" cap="none" dirty="0">
              <a:solidFill>
                <a:schemeClr val="dk1"/>
              </a:solidFill>
              <a:latin typeface="Arial"/>
              <a:ea typeface="Arial"/>
              <a:cs typeface="Arial"/>
              <a:sym typeface="Arial"/>
            </a:endParaRPr>
          </a:p>
        </p:txBody>
      </p:sp>
      <p:sp>
        <p:nvSpPr>
          <p:cNvPr id="193" name="Shape 193"/>
          <p:cNvSpPr txBox="1">
            <a:spLocks noGrp="1"/>
          </p:cNvSpPr>
          <p:nvPr>
            <p:ph type="ftr" idx="11"/>
          </p:nvPr>
        </p:nvSpPr>
        <p:spPr>
          <a:xfrm>
            <a:off x="2613837" y="6365063"/>
            <a:ext cx="6964325"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400"/>
              <a:buFont typeface="Arial"/>
              <a:buNone/>
            </a:pPr>
            <a:r>
              <a:rPr lang="en-US" sz="1200" b="0" i="0" u="none" strike="noStrike" cap="none">
                <a:solidFill>
                  <a:srgbClr val="888888"/>
                </a:solidFill>
                <a:latin typeface="Arial"/>
                <a:ea typeface="Arial"/>
                <a:cs typeface="Arial"/>
                <a:sym typeface="Arial"/>
              </a:rPr>
              <a:t>© The Andy Warhol Museum, one of the four Carnegie Museums of Pittsburgh. All rights reserved.</a:t>
            </a:r>
            <a:endParaRPr sz="1200" b="0" i="0" u="none" strike="noStrike" cap="none">
              <a:solidFill>
                <a:srgbClr val="888888"/>
              </a:solidFill>
              <a:latin typeface="Arial"/>
              <a:ea typeface="Arial"/>
              <a:cs typeface="Arial"/>
              <a:sym typeface="Arial"/>
            </a:endParaRPr>
          </a:p>
        </p:txBody>
      </p:sp>
      <p:pic>
        <p:nvPicPr>
          <p:cNvPr id="194" name="Shape 194" descr="This is an image of a traditional color wheel. It depicts a circle with different colored smaller circles used to show the relationship between colors and the essential elements of mixing color. Arranged like a clock, yellow is at twelve, orange at two, red at four, purple at six, blue at eight and green at 10 o clock. "/>
          <p:cNvPicPr preferRelativeResize="0"/>
          <p:nvPr/>
        </p:nvPicPr>
        <p:blipFill rotWithShape="1">
          <a:blip r:embed="rId3">
            <a:alphaModFix/>
          </a:blip>
          <a:srcRect/>
          <a:stretch/>
        </p:blipFill>
        <p:spPr>
          <a:xfrm>
            <a:off x="838200" y="1475241"/>
            <a:ext cx="4572000" cy="4572000"/>
          </a:xfrm>
          <a:prstGeom prst="rect">
            <a:avLst/>
          </a:prstGeom>
          <a:noFill/>
          <a:ln>
            <a:noFill/>
          </a:ln>
        </p:spPr>
      </p:pic>
    </p:spTree>
    <p:extLst>
      <p:ext uri="{BB962C8B-B14F-4D97-AF65-F5344CB8AC3E}">
        <p14:creationId xmlns:p14="http://schemas.microsoft.com/office/powerpoint/2010/main" val="2265025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Arial"/>
              <a:buNone/>
            </a:pPr>
            <a:r>
              <a:rPr lang="en-US" sz="4400" b="0" i="0" u="none" strike="noStrike" cap="none">
                <a:solidFill>
                  <a:schemeClr val="dk1"/>
                </a:solidFill>
                <a:latin typeface="Arial"/>
                <a:ea typeface="Arial"/>
                <a:cs typeface="Arial"/>
                <a:sym typeface="Arial"/>
              </a:rPr>
              <a:t>Monochromatic</a:t>
            </a:r>
            <a:endParaRPr sz="4400" b="0" i="0" u="none" strike="noStrike" cap="none">
              <a:solidFill>
                <a:schemeClr val="dk1"/>
              </a:solidFill>
              <a:latin typeface="Arial"/>
              <a:ea typeface="Arial"/>
              <a:cs typeface="Arial"/>
              <a:sym typeface="Arial"/>
            </a:endParaRPr>
          </a:p>
        </p:txBody>
      </p:sp>
      <p:sp>
        <p:nvSpPr>
          <p:cNvPr id="201" name="Shape 201"/>
          <p:cNvSpPr txBox="1">
            <a:spLocks noGrp="1"/>
          </p:cNvSpPr>
          <p:nvPr>
            <p:ph type="body" idx="2"/>
          </p:nvPr>
        </p:nvSpPr>
        <p:spPr>
          <a:xfrm>
            <a:off x="5335475" y="1261450"/>
            <a:ext cx="6018300" cy="4682100"/>
          </a:xfrm>
          <a:prstGeom prst="rect">
            <a:avLst/>
          </a:prstGeom>
          <a:noFill/>
          <a:ln>
            <a:noFill/>
          </a:ln>
        </p:spPr>
        <p:txBody>
          <a:bodyPr spcFirstLastPara="1" wrap="square" lIns="91425" tIns="45700" rIns="91425" bIns="45700" anchor="ctr" anchorCtr="0">
            <a:noAutofit/>
          </a:bodyPr>
          <a:lstStyle/>
          <a:p>
            <a:pPr marL="0" marR="0" lvl="0" indent="0" rtl="0">
              <a:lnSpc>
                <a:spcPct val="90000"/>
              </a:lnSpc>
              <a:spcBef>
                <a:spcPts val="0"/>
              </a:spcBef>
              <a:spcAft>
                <a:spcPts val="0"/>
              </a:spcAft>
              <a:buClr>
                <a:schemeClr val="dk1"/>
              </a:buClr>
              <a:buSzPts val="2000"/>
              <a:buFont typeface="Arial"/>
              <a:buNone/>
            </a:pPr>
            <a:br>
              <a:rPr lang="en-US" sz="2000" b="0" i="0" u="none" strike="noStrike" cap="none" dirty="0">
                <a:solidFill>
                  <a:schemeClr val="dk1"/>
                </a:solidFill>
                <a:latin typeface="Arial"/>
                <a:ea typeface="Arial"/>
                <a:cs typeface="Arial"/>
                <a:sym typeface="Arial"/>
              </a:rPr>
            </a:br>
            <a:r>
              <a:rPr lang="en-US" sz="2000" b="1" i="0" u="none" strike="noStrike" cap="none" dirty="0">
                <a:solidFill>
                  <a:schemeClr val="dk1"/>
                </a:solidFill>
                <a:latin typeface="Arial"/>
                <a:ea typeface="Arial"/>
                <a:cs typeface="Arial"/>
                <a:sym typeface="Arial"/>
              </a:rPr>
              <a:t>Monochromatic</a:t>
            </a:r>
            <a:r>
              <a:rPr lang="en-US" sz="2000" b="0" i="0" u="none" strike="noStrike" cap="none" dirty="0">
                <a:solidFill>
                  <a:schemeClr val="dk1"/>
                </a:solidFill>
                <a:latin typeface="Arial"/>
                <a:ea typeface="Arial"/>
                <a:cs typeface="Arial"/>
                <a:sym typeface="Arial"/>
              </a:rPr>
              <a:t> color schemes use tints, tones, </a:t>
            </a:r>
            <a:br>
              <a:rPr lang="en-US" sz="2000" b="0" i="0" u="none" strike="noStrike" cap="none" dirty="0">
                <a:solidFill>
                  <a:schemeClr val="dk1"/>
                </a:solidFill>
                <a:latin typeface="Arial"/>
                <a:ea typeface="Arial"/>
                <a:cs typeface="Arial"/>
                <a:sym typeface="Arial"/>
              </a:rPr>
            </a:br>
            <a:r>
              <a:rPr lang="en-US" sz="2000" b="0" i="0" u="none" strike="noStrike" cap="none" dirty="0">
                <a:solidFill>
                  <a:schemeClr val="dk1"/>
                </a:solidFill>
                <a:latin typeface="Arial"/>
                <a:ea typeface="Arial"/>
                <a:cs typeface="Arial"/>
                <a:sym typeface="Arial"/>
              </a:rPr>
              <a:t>and shades from the same color:</a:t>
            </a:r>
            <a:endParaRPr sz="2000" b="0" i="0" u="none" strike="noStrike" cap="none" dirty="0">
              <a:solidFill>
                <a:schemeClr val="dk1"/>
              </a:solidFill>
              <a:latin typeface="Arial"/>
              <a:ea typeface="Arial"/>
              <a:cs typeface="Arial"/>
              <a:sym typeface="Arial"/>
            </a:endParaRPr>
          </a:p>
          <a:p>
            <a:pPr marL="0" marR="0" lvl="0" indent="0" rtl="0">
              <a:lnSpc>
                <a:spcPct val="90000"/>
              </a:lnSpc>
              <a:spcBef>
                <a:spcPts val="0"/>
              </a:spcBef>
              <a:spcAft>
                <a:spcPts val="0"/>
              </a:spcAft>
              <a:buClr>
                <a:schemeClr val="dk1"/>
              </a:buClr>
              <a:buSzPts val="2000"/>
              <a:buFont typeface="Arial"/>
              <a:buNone/>
            </a:pPr>
            <a:endParaRPr sz="2000" dirty="0"/>
          </a:p>
          <a:p>
            <a:pPr marL="457200" marR="0" lvl="0" indent="-355600" rtl="0">
              <a:lnSpc>
                <a:spcPct val="90000"/>
              </a:lnSpc>
              <a:spcBef>
                <a:spcPts val="0"/>
              </a:spcBef>
              <a:spcAft>
                <a:spcPts val="0"/>
              </a:spcAft>
              <a:buClr>
                <a:schemeClr val="dk1"/>
              </a:buClr>
              <a:buSzPts val="2000"/>
              <a:buFont typeface="Arial"/>
              <a:buChar char="•"/>
            </a:pPr>
            <a:r>
              <a:rPr lang="en-US" sz="2000" b="1" i="0" u="none" strike="noStrike" cap="none" dirty="0">
                <a:solidFill>
                  <a:schemeClr val="dk1"/>
                </a:solidFill>
                <a:latin typeface="Arial"/>
                <a:ea typeface="Arial"/>
                <a:cs typeface="Arial"/>
                <a:sym typeface="Arial"/>
              </a:rPr>
              <a:t>tint: </a:t>
            </a:r>
            <a:r>
              <a:rPr lang="en-US" sz="2000" b="0" i="0" u="none" strike="noStrike" cap="none" dirty="0">
                <a:solidFill>
                  <a:schemeClr val="dk1"/>
                </a:solidFill>
                <a:latin typeface="Arial"/>
                <a:ea typeface="Arial"/>
                <a:cs typeface="Arial"/>
                <a:sym typeface="Arial"/>
              </a:rPr>
              <a:t>created when you add white to a color</a:t>
            </a:r>
            <a:endParaRPr dirty="0"/>
          </a:p>
          <a:p>
            <a:pPr marL="457200" marR="0" lvl="0" indent="-355600" rtl="0">
              <a:lnSpc>
                <a:spcPct val="90000"/>
              </a:lnSpc>
              <a:spcBef>
                <a:spcPts val="0"/>
              </a:spcBef>
              <a:spcAft>
                <a:spcPts val="0"/>
              </a:spcAft>
              <a:buClr>
                <a:schemeClr val="dk1"/>
              </a:buClr>
              <a:buSzPts val="2000"/>
              <a:buFont typeface="Arial"/>
              <a:buChar char="•"/>
            </a:pPr>
            <a:r>
              <a:rPr lang="en-US" sz="2000" b="1" i="0" u="none" strike="noStrike" cap="none" dirty="0">
                <a:solidFill>
                  <a:schemeClr val="dk1"/>
                </a:solidFill>
                <a:latin typeface="Arial"/>
                <a:ea typeface="Arial"/>
                <a:cs typeface="Arial"/>
                <a:sym typeface="Arial"/>
              </a:rPr>
              <a:t>tone</a:t>
            </a:r>
            <a:r>
              <a:rPr lang="en-US" sz="2000" b="0" i="0" u="none" strike="noStrike" cap="none" dirty="0">
                <a:solidFill>
                  <a:schemeClr val="dk1"/>
                </a:solidFill>
                <a:latin typeface="Arial"/>
                <a:ea typeface="Arial"/>
                <a:cs typeface="Arial"/>
                <a:sym typeface="Arial"/>
              </a:rPr>
              <a:t>: created when you add both black and 	           white to a color</a:t>
            </a:r>
            <a:endParaRPr dirty="0"/>
          </a:p>
          <a:p>
            <a:pPr marL="457200" marR="0" lvl="0" indent="-355600" rtl="0">
              <a:lnSpc>
                <a:spcPct val="90000"/>
              </a:lnSpc>
              <a:spcBef>
                <a:spcPts val="0"/>
              </a:spcBef>
              <a:spcAft>
                <a:spcPts val="0"/>
              </a:spcAft>
              <a:buClr>
                <a:schemeClr val="dk1"/>
              </a:buClr>
              <a:buSzPts val="2000"/>
              <a:buFont typeface="Arial"/>
              <a:buChar char="•"/>
            </a:pPr>
            <a:r>
              <a:rPr lang="en-US" sz="2000" b="1" i="0" u="none" strike="noStrike" cap="none" dirty="0">
                <a:solidFill>
                  <a:schemeClr val="dk1"/>
                </a:solidFill>
                <a:latin typeface="Arial"/>
                <a:ea typeface="Arial"/>
                <a:cs typeface="Arial"/>
                <a:sym typeface="Arial"/>
              </a:rPr>
              <a:t>shade: </a:t>
            </a:r>
            <a:r>
              <a:rPr lang="en-US" sz="2000" b="0" i="0" u="none" strike="noStrike" cap="none" dirty="0">
                <a:solidFill>
                  <a:schemeClr val="dk1"/>
                </a:solidFill>
                <a:latin typeface="Arial"/>
                <a:ea typeface="Arial"/>
                <a:cs typeface="Arial"/>
                <a:sym typeface="Arial"/>
              </a:rPr>
              <a:t>created when you add black to a color</a:t>
            </a:r>
            <a:endParaRPr sz="2800" b="0" i="0" u="none" strike="noStrike" cap="none" dirty="0">
              <a:solidFill>
                <a:schemeClr val="dk1"/>
              </a:solidFill>
              <a:latin typeface="Arial"/>
              <a:ea typeface="Arial"/>
              <a:cs typeface="Arial"/>
              <a:sym typeface="Arial"/>
            </a:endParaRPr>
          </a:p>
          <a:p>
            <a:pPr marL="228600" marR="0" lvl="0" indent="-101600" algn="l" rtl="0">
              <a:lnSpc>
                <a:spcPct val="90000"/>
              </a:lnSpc>
              <a:spcBef>
                <a:spcPts val="1000"/>
              </a:spcBef>
              <a:spcAft>
                <a:spcPts val="0"/>
              </a:spcAft>
              <a:buClr>
                <a:schemeClr val="dk1"/>
              </a:buClr>
              <a:buSzPts val="2000"/>
              <a:buFont typeface="Arial"/>
              <a:buNone/>
            </a:pPr>
            <a:endParaRPr sz="2000" b="0" i="0" u="none" strike="noStrike" cap="none" dirty="0">
              <a:solidFill>
                <a:schemeClr val="dk1"/>
              </a:solidFill>
              <a:latin typeface="Arial"/>
              <a:ea typeface="Arial"/>
              <a:cs typeface="Arial"/>
              <a:sym typeface="Arial"/>
            </a:endParaRPr>
          </a:p>
          <a:p>
            <a:pPr marL="0" marR="0" lvl="0" indent="0" algn="ctr" rtl="0">
              <a:lnSpc>
                <a:spcPct val="90000"/>
              </a:lnSpc>
              <a:spcBef>
                <a:spcPts val="1000"/>
              </a:spcBef>
              <a:spcAft>
                <a:spcPts val="0"/>
              </a:spcAft>
              <a:buClr>
                <a:schemeClr val="dk1"/>
              </a:buClr>
              <a:buSzPts val="2000"/>
              <a:buFont typeface="Arial"/>
              <a:buNone/>
            </a:pPr>
            <a:r>
              <a:rPr lang="en-US" sz="2000" b="1" i="0" u="none" strike="noStrike" cap="none" dirty="0">
                <a:solidFill>
                  <a:schemeClr val="dk1"/>
                </a:solidFill>
                <a:latin typeface="Arial"/>
                <a:ea typeface="Arial"/>
                <a:cs typeface="Arial"/>
                <a:sym typeface="Arial"/>
              </a:rPr>
              <a:t>What color is used to create this artwork? </a:t>
            </a:r>
            <a:br>
              <a:rPr lang="en-US" sz="2000" b="1" i="0" u="none" strike="noStrike" cap="none" dirty="0">
                <a:solidFill>
                  <a:schemeClr val="dk1"/>
                </a:solidFill>
                <a:latin typeface="Arial"/>
                <a:ea typeface="Arial"/>
                <a:cs typeface="Arial"/>
                <a:sym typeface="Arial"/>
              </a:rPr>
            </a:br>
            <a:r>
              <a:rPr lang="en-US" sz="2000" b="1" i="0" u="none" strike="noStrike" cap="none" dirty="0">
                <a:solidFill>
                  <a:schemeClr val="dk1"/>
                </a:solidFill>
                <a:latin typeface="Arial"/>
                <a:ea typeface="Arial"/>
                <a:cs typeface="Arial"/>
                <a:sym typeface="Arial"/>
              </a:rPr>
              <a:t>Can you identify the tints, tones, and shades </a:t>
            </a:r>
            <a:br>
              <a:rPr lang="en-US" sz="2000" b="1" i="0" u="none" strike="noStrike" cap="none" dirty="0">
                <a:solidFill>
                  <a:schemeClr val="dk1"/>
                </a:solidFill>
                <a:latin typeface="Arial"/>
                <a:ea typeface="Arial"/>
                <a:cs typeface="Arial"/>
                <a:sym typeface="Arial"/>
              </a:rPr>
            </a:br>
            <a:r>
              <a:rPr lang="en-US" sz="2000" b="1" i="0" u="none" strike="noStrike" cap="none" dirty="0">
                <a:solidFill>
                  <a:schemeClr val="dk1"/>
                </a:solidFill>
                <a:latin typeface="Arial"/>
                <a:ea typeface="Arial"/>
                <a:cs typeface="Arial"/>
                <a:sym typeface="Arial"/>
              </a:rPr>
              <a:t>in the composition? </a:t>
            </a:r>
            <a:endParaRPr sz="2800" b="0" i="0" u="none" strike="noStrike" cap="none" dirty="0">
              <a:solidFill>
                <a:schemeClr val="dk1"/>
              </a:solidFill>
              <a:latin typeface="Arial"/>
              <a:ea typeface="Arial"/>
              <a:cs typeface="Arial"/>
              <a:sym typeface="Arial"/>
            </a:endParaRPr>
          </a:p>
          <a:p>
            <a:pPr marL="228600" marR="0" lvl="0" indent="-101600" algn="l" rtl="0">
              <a:lnSpc>
                <a:spcPct val="90000"/>
              </a:lnSpc>
              <a:spcBef>
                <a:spcPts val="1000"/>
              </a:spcBef>
              <a:spcAft>
                <a:spcPts val="0"/>
              </a:spcAft>
              <a:buClr>
                <a:schemeClr val="dk1"/>
              </a:buClr>
              <a:buSzPts val="2000"/>
              <a:buFont typeface="Arial"/>
              <a:buNone/>
            </a:pPr>
            <a:endParaRPr sz="2000" b="0" i="0" u="none" strike="noStrike" cap="none" dirty="0">
              <a:solidFill>
                <a:schemeClr val="dk1"/>
              </a:solidFill>
              <a:latin typeface="Arial"/>
              <a:ea typeface="Arial"/>
              <a:cs typeface="Arial"/>
              <a:sym typeface="Arial"/>
            </a:endParaRPr>
          </a:p>
        </p:txBody>
      </p:sp>
      <p:sp>
        <p:nvSpPr>
          <p:cNvPr id="202" name="Shape 202" descr="This silkscreen print depicts a traditional camouflage pattern in light grey, dark green, teal green and black. The white and teal green shapes dominate the composition, while the dark green and black shapes recede into the background.  "/>
          <p:cNvSpPr txBox="1">
            <a:spLocks noGrp="1"/>
          </p:cNvSpPr>
          <p:nvPr>
            <p:ph type="body" idx="3"/>
          </p:nvPr>
        </p:nvSpPr>
        <p:spPr>
          <a:xfrm>
            <a:off x="834482" y="5517471"/>
            <a:ext cx="4303575" cy="84759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Andy Warhol, </a:t>
            </a:r>
            <a:r>
              <a:rPr lang="en-US" sz="900" b="0" i="1" u="none" strike="noStrike" cap="none">
                <a:solidFill>
                  <a:schemeClr val="dk1"/>
                </a:solidFill>
                <a:latin typeface="Arial"/>
                <a:ea typeface="Arial"/>
                <a:cs typeface="Arial"/>
                <a:sym typeface="Arial"/>
              </a:rPr>
              <a:t>Camouflage, </a:t>
            </a:r>
            <a:r>
              <a:rPr lang="en-US" sz="900" b="0" i="0" u="none" strike="noStrike" cap="none">
                <a:solidFill>
                  <a:schemeClr val="dk1"/>
                </a:solidFill>
                <a:latin typeface="Arial"/>
                <a:ea typeface="Arial"/>
                <a:cs typeface="Arial"/>
                <a:sym typeface="Arial"/>
              </a:rPr>
              <a:t>1987</a:t>
            </a:r>
            <a:br>
              <a:rPr lang="en-US" sz="900" b="0" i="0" u="none" strike="noStrike" cap="none">
                <a:solidFill>
                  <a:schemeClr val="dk1"/>
                </a:solidFill>
                <a:latin typeface="Arial"/>
                <a:ea typeface="Arial"/>
                <a:cs typeface="Arial"/>
                <a:sym typeface="Arial"/>
              </a:rPr>
            </a:br>
            <a:r>
              <a:rPr lang="en-US" sz="900" b="0" i="0" u="none" strike="noStrike" cap="none">
                <a:solidFill>
                  <a:schemeClr val="dk1"/>
                </a:solidFill>
                <a:latin typeface="Arial"/>
                <a:ea typeface="Arial"/>
                <a:cs typeface="Arial"/>
                <a:sym typeface="Arial"/>
              </a:rPr>
              <a:t>The Andy Warhol Museum, Pittsburgh; Founding Collection, Contribution The Andy Warhol Foundation for the Visual Arts, Inc.</a:t>
            </a:r>
            <a:br>
              <a:rPr lang="en-US" sz="900" b="0" i="0" u="none" strike="noStrike" cap="none">
                <a:solidFill>
                  <a:schemeClr val="dk1"/>
                </a:solidFill>
                <a:latin typeface="Arial"/>
                <a:ea typeface="Arial"/>
                <a:cs typeface="Arial"/>
                <a:sym typeface="Arial"/>
              </a:rPr>
            </a:br>
            <a:r>
              <a:rPr lang="en-US" sz="900" b="0" i="0" u="none" strike="noStrike" cap="none">
                <a:solidFill>
                  <a:schemeClr val="dk1"/>
                </a:solidFill>
                <a:latin typeface="Arial"/>
                <a:ea typeface="Arial"/>
                <a:cs typeface="Arial"/>
                <a:sym typeface="Arial"/>
              </a:rPr>
              <a:t>© The Andy Warhol Foundation for the Visual Arts, Inc.</a:t>
            </a:r>
            <a:br>
              <a:rPr lang="en-US" sz="900" b="0" i="0" u="none" strike="noStrike" cap="none">
                <a:solidFill>
                  <a:schemeClr val="dk1"/>
                </a:solidFill>
                <a:latin typeface="Arial"/>
                <a:ea typeface="Arial"/>
                <a:cs typeface="Arial"/>
                <a:sym typeface="Arial"/>
              </a:rPr>
            </a:br>
            <a:r>
              <a:rPr lang="en-US" sz="900" b="0" i="0" u="none" strike="noStrike" cap="none">
                <a:solidFill>
                  <a:schemeClr val="dk1"/>
                </a:solidFill>
                <a:latin typeface="Arial"/>
                <a:ea typeface="Arial"/>
                <a:cs typeface="Arial"/>
                <a:sym typeface="Arial"/>
              </a:rPr>
              <a:t>1998.1.2503.1</a:t>
            </a:r>
            <a:endParaRPr sz="1200" b="0" i="0" u="none" strike="noStrike" cap="none">
              <a:solidFill>
                <a:schemeClr val="dk1"/>
              </a:solidFill>
              <a:latin typeface="Arial"/>
              <a:ea typeface="Arial"/>
              <a:cs typeface="Arial"/>
              <a:sym typeface="Arial"/>
            </a:endParaRPr>
          </a:p>
        </p:txBody>
      </p:sp>
      <p:sp>
        <p:nvSpPr>
          <p:cNvPr id="203" name="Shape 203"/>
          <p:cNvSpPr txBox="1">
            <a:spLocks noGrp="1"/>
          </p:cNvSpPr>
          <p:nvPr>
            <p:ph type="ftr" idx="11"/>
          </p:nvPr>
        </p:nvSpPr>
        <p:spPr>
          <a:xfrm>
            <a:off x="2613837" y="6365063"/>
            <a:ext cx="6964325"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400"/>
              <a:buFont typeface="Arial"/>
              <a:buNone/>
            </a:pPr>
            <a:r>
              <a:rPr lang="en-US" sz="1200" b="0" i="0" u="none" strike="noStrike" cap="none">
                <a:solidFill>
                  <a:srgbClr val="888888"/>
                </a:solidFill>
                <a:latin typeface="Arial"/>
                <a:ea typeface="Arial"/>
                <a:cs typeface="Arial"/>
                <a:sym typeface="Arial"/>
              </a:rPr>
              <a:t>© The Andy Warhol Museum, one of the four Carnegie Museums of Pittsburgh. All rights reserved.</a:t>
            </a:r>
            <a:endParaRPr sz="1200" b="0" i="0" u="none" strike="noStrike" cap="none">
              <a:solidFill>
                <a:srgbClr val="888888"/>
              </a:solidFill>
              <a:latin typeface="Arial"/>
              <a:ea typeface="Arial"/>
              <a:cs typeface="Arial"/>
              <a:sym typeface="Arial"/>
            </a:endParaRPr>
          </a:p>
        </p:txBody>
      </p:sp>
      <p:pic>
        <p:nvPicPr>
          <p:cNvPr id="204" name="Shape 204" descr="Screen print on 2-ply Lenox museum board - camouflage pattern in light grey, dark green, teal green and black.  Rupert Smith's chop mark visible at bottom left corner. Verso: Unknown (matted)."/>
          <p:cNvPicPr preferRelativeResize="0"/>
          <p:nvPr/>
        </p:nvPicPr>
        <p:blipFill rotWithShape="1">
          <a:blip r:embed="rId3">
            <a:alphaModFix/>
          </a:blip>
          <a:srcRect/>
          <a:stretch/>
        </p:blipFill>
        <p:spPr>
          <a:xfrm>
            <a:off x="834482" y="1377563"/>
            <a:ext cx="4054163" cy="4114800"/>
          </a:xfrm>
          <a:prstGeom prst="rect">
            <a:avLst/>
          </a:prstGeom>
          <a:noFill/>
          <a:ln>
            <a:noFill/>
          </a:ln>
        </p:spPr>
      </p:pic>
    </p:spTree>
    <p:extLst>
      <p:ext uri="{BB962C8B-B14F-4D97-AF65-F5344CB8AC3E}">
        <p14:creationId xmlns:p14="http://schemas.microsoft.com/office/powerpoint/2010/main" val="33262099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Shape 2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Arial"/>
              <a:buNone/>
            </a:pPr>
            <a:r>
              <a:rPr lang="en-US" sz="4400" b="0" i="0" u="none" strike="noStrike" cap="none" dirty="0">
                <a:solidFill>
                  <a:schemeClr val="dk1"/>
                </a:solidFill>
                <a:latin typeface="Arial"/>
                <a:ea typeface="Arial"/>
                <a:cs typeface="Arial"/>
                <a:sym typeface="Arial"/>
              </a:rPr>
              <a:t>Neutral Colors</a:t>
            </a:r>
            <a:endParaRPr sz="4400" b="0" i="0" u="none" strike="noStrike" cap="none" dirty="0">
              <a:solidFill>
                <a:schemeClr val="dk1"/>
              </a:solidFill>
              <a:latin typeface="Arial"/>
              <a:ea typeface="Arial"/>
              <a:cs typeface="Arial"/>
              <a:sym typeface="Arial"/>
            </a:endParaRPr>
          </a:p>
        </p:txBody>
      </p:sp>
      <p:sp>
        <p:nvSpPr>
          <p:cNvPr id="211" name="Shape 211" descr="This two-column grid with four rows depicts neutral colors or earth tones not seen on most color wheels. Black, gray, and light grey are located on the left-hand side of the grid while brown, beige and tan are located on the right-hand side."/>
          <p:cNvSpPr txBox="1">
            <a:spLocks noGrp="1"/>
          </p:cNvSpPr>
          <p:nvPr>
            <p:ph type="body" idx="2"/>
          </p:nvPr>
        </p:nvSpPr>
        <p:spPr>
          <a:xfrm>
            <a:off x="3570513" y="1546680"/>
            <a:ext cx="7783287" cy="4114802"/>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1000"/>
              </a:spcBef>
              <a:spcAft>
                <a:spcPts val="0"/>
              </a:spcAft>
              <a:buClr>
                <a:schemeClr val="dk1"/>
              </a:buClr>
              <a:buSzPts val="2000"/>
              <a:buFont typeface="Arial"/>
              <a:buNone/>
            </a:pPr>
            <a:r>
              <a:rPr lang="en-US" sz="2000" b="1" i="0" u="none" strike="noStrike" cap="none" dirty="0">
                <a:solidFill>
                  <a:schemeClr val="dk1"/>
                </a:solidFill>
                <a:latin typeface="Arial"/>
                <a:ea typeface="Arial"/>
                <a:cs typeface="Arial"/>
                <a:sym typeface="Arial"/>
              </a:rPr>
              <a:t>Neutral</a:t>
            </a:r>
            <a:r>
              <a:rPr lang="en-US" sz="2000" b="0" i="0" u="none" strike="noStrike" cap="none" dirty="0">
                <a:solidFill>
                  <a:schemeClr val="dk1"/>
                </a:solidFill>
                <a:latin typeface="Arial"/>
                <a:ea typeface="Arial"/>
                <a:cs typeface="Arial"/>
                <a:sym typeface="Arial"/>
              </a:rPr>
              <a:t> colors or earth tones are not seen on most color wheels. Black, gray, whites are neutral. Browns, beiges and tans are sometimes neutral too. Neutral colors can be made by mixing: </a:t>
            </a:r>
            <a:br>
              <a:rPr lang="en-US" sz="2000" b="0" i="0" u="none" strike="noStrike" cap="none" dirty="0">
                <a:solidFill>
                  <a:schemeClr val="dk1"/>
                </a:solidFill>
                <a:latin typeface="Arial"/>
                <a:ea typeface="Arial"/>
                <a:cs typeface="Arial"/>
                <a:sym typeface="Arial"/>
              </a:rPr>
            </a:br>
            <a:endParaRPr sz="2000" b="0" i="0" u="none" strike="noStrike" cap="none" dirty="0">
              <a:solidFill>
                <a:schemeClr val="dk1"/>
              </a:solidFill>
              <a:latin typeface="Arial"/>
              <a:ea typeface="Arial"/>
              <a:cs typeface="Arial"/>
              <a:sym typeface="Arial"/>
            </a:endParaRPr>
          </a:p>
          <a:p>
            <a:pPr marL="457200" marR="0" lvl="0" indent="-355600" algn="l" rtl="0">
              <a:lnSpc>
                <a:spcPct val="90000"/>
              </a:lnSpc>
              <a:spcBef>
                <a:spcPts val="1000"/>
              </a:spcBef>
              <a:spcAft>
                <a:spcPts val="0"/>
              </a:spcAft>
              <a:buClr>
                <a:schemeClr val="dk1"/>
              </a:buClr>
              <a:buSzPts val="2000"/>
              <a:buFont typeface="Arial"/>
              <a:buChar char="•"/>
            </a:pPr>
            <a:r>
              <a:rPr lang="en-US" sz="2000" b="0" i="0" u="none" strike="noStrike" cap="none" dirty="0">
                <a:solidFill>
                  <a:schemeClr val="dk1"/>
                </a:solidFill>
                <a:latin typeface="Arial"/>
                <a:ea typeface="Arial"/>
                <a:cs typeface="Arial"/>
                <a:sym typeface="Arial"/>
              </a:rPr>
              <a:t>Black and white </a:t>
            </a:r>
            <a:endParaRPr dirty="0"/>
          </a:p>
          <a:p>
            <a:pPr marL="457200" marR="0" lvl="0" indent="-355600" algn="l" rtl="0">
              <a:lnSpc>
                <a:spcPct val="9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Arial"/>
                <a:ea typeface="Arial"/>
                <a:cs typeface="Arial"/>
                <a:sym typeface="Arial"/>
              </a:rPr>
              <a:t>Complementary colors</a:t>
            </a:r>
            <a:endParaRPr dirty="0"/>
          </a:p>
          <a:p>
            <a:pPr marL="457200" marR="0" lvl="0" indent="-355600" algn="l" rtl="0">
              <a:lnSpc>
                <a:spcPct val="9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Arial"/>
                <a:ea typeface="Arial"/>
                <a:cs typeface="Arial"/>
                <a:sym typeface="Arial"/>
              </a:rPr>
              <a:t>All three primaries together (plus black or white)</a:t>
            </a:r>
            <a:endParaRPr sz="2800" b="0" i="0" u="none" strike="noStrike" cap="none" dirty="0">
              <a:solidFill>
                <a:schemeClr val="dk1"/>
              </a:solidFill>
              <a:latin typeface="Arial"/>
              <a:ea typeface="Arial"/>
              <a:cs typeface="Arial"/>
              <a:sym typeface="Arial"/>
            </a:endParaRPr>
          </a:p>
        </p:txBody>
      </p:sp>
      <p:sp>
        <p:nvSpPr>
          <p:cNvPr id="212" name="Shape 212"/>
          <p:cNvSpPr txBox="1">
            <a:spLocks noGrp="1"/>
          </p:cNvSpPr>
          <p:nvPr>
            <p:ph type="ftr" idx="11"/>
          </p:nvPr>
        </p:nvSpPr>
        <p:spPr>
          <a:xfrm>
            <a:off x="2613837" y="6365063"/>
            <a:ext cx="6964325"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400"/>
              <a:buFont typeface="Arial"/>
              <a:buNone/>
            </a:pPr>
            <a:r>
              <a:rPr lang="en-US" sz="1200" b="0" i="0" u="none" strike="noStrike" cap="none">
                <a:solidFill>
                  <a:srgbClr val="888888"/>
                </a:solidFill>
                <a:latin typeface="Arial"/>
                <a:ea typeface="Arial"/>
                <a:cs typeface="Arial"/>
                <a:sym typeface="Arial"/>
              </a:rPr>
              <a:t>© The Andy Warhol Museum, one of the four Carnegie Museums of Pittsburgh. All rights reserved.</a:t>
            </a:r>
            <a:endParaRPr sz="1200" b="0" i="0" u="none" strike="noStrike" cap="none">
              <a:solidFill>
                <a:srgbClr val="888888"/>
              </a:solidFill>
              <a:latin typeface="Arial"/>
              <a:ea typeface="Arial"/>
              <a:cs typeface="Arial"/>
              <a:sym typeface="Arial"/>
            </a:endParaRPr>
          </a:p>
        </p:txBody>
      </p:sp>
      <p:pic>
        <p:nvPicPr>
          <p:cNvPr id="213" name="Shape 213" descr="This two-column grid with four rows depicts neutral colors or earth tones not seen on most color wheels. Black, gray, and light grey are located on the left-hand side of the grid while brown, beige and tan are located on the right-hand side."/>
          <p:cNvPicPr preferRelativeResize="0"/>
          <p:nvPr/>
        </p:nvPicPr>
        <p:blipFill rotWithShape="1">
          <a:blip r:embed="rId3">
            <a:alphaModFix/>
          </a:blip>
          <a:srcRect r="351" b="693"/>
          <a:stretch/>
        </p:blipFill>
        <p:spPr>
          <a:xfrm rot="-5400000">
            <a:off x="-59464" y="2560460"/>
            <a:ext cx="4114800" cy="2087243"/>
          </a:xfrm>
          <a:prstGeom prst="rect">
            <a:avLst/>
          </a:prstGeom>
          <a:noFill/>
          <a:ln>
            <a:noFill/>
          </a:ln>
        </p:spPr>
      </p:pic>
    </p:spTree>
    <p:extLst>
      <p:ext uri="{BB962C8B-B14F-4D97-AF65-F5344CB8AC3E}">
        <p14:creationId xmlns:p14="http://schemas.microsoft.com/office/powerpoint/2010/main" val="7907138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Shape 2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Arial"/>
              <a:buNone/>
            </a:pPr>
            <a:r>
              <a:rPr lang="en-US" sz="4400" b="0" i="0" u="none" strike="noStrike" cap="none">
                <a:solidFill>
                  <a:schemeClr val="dk1"/>
                </a:solidFill>
                <a:latin typeface="Arial"/>
                <a:ea typeface="Arial"/>
                <a:cs typeface="Arial"/>
                <a:sym typeface="Arial"/>
              </a:rPr>
              <a:t>Analogous</a:t>
            </a:r>
            <a:endParaRPr sz="4400" b="0" i="0" u="none" strike="noStrike" cap="none">
              <a:solidFill>
                <a:schemeClr val="dk1"/>
              </a:solidFill>
              <a:latin typeface="Arial"/>
              <a:ea typeface="Arial"/>
              <a:cs typeface="Arial"/>
              <a:sym typeface="Arial"/>
            </a:endParaRPr>
          </a:p>
        </p:txBody>
      </p:sp>
      <p:sp>
        <p:nvSpPr>
          <p:cNvPr id="220" name="Shape 220"/>
          <p:cNvSpPr txBox="1">
            <a:spLocks noGrp="1"/>
          </p:cNvSpPr>
          <p:nvPr>
            <p:ph type="body" idx="2"/>
          </p:nvPr>
        </p:nvSpPr>
        <p:spPr>
          <a:xfrm>
            <a:off x="8189687" y="1402671"/>
            <a:ext cx="3004457" cy="41148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000"/>
              <a:buFont typeface="Arial"/>
              <a:buNone/>
            </a:pPr>
            <a:endParaRPr sz="20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000"/>
              <a:buFont typeface="Arial"/>
              <a:buChar char="•"/>
            </a:pPr>
            <a:r>
              <a:rPr lang="en-US" sz="2000" b="1" i="0" u="none" strike="noStrike" cap="none">
                <a:solidFill>
                  <a:schemeClr val="dk1"/>
                </a:solidFill>
                <a:latin typeface="Arial"/>
                <a:ea typeface="Arial"/>
                <a:cs typeface="Arial"/>
                <a:sym typeface="Arial"/>
              </a:rPr>
              <a:t>Analogous</a:t>
            </a:r>
            <a:r>
              <a:rPr lang="en-US" sz="2000" b="0" i="0" u="none" strike="noStrike" cap="none">
                <a:solidFill>
                  <a:schemeClr val="dk1"/>
                </a:solidFill>
                <a:latin typeface="Arial"/>
                <a:ea typeface="Arial"/>
                <a:cs typeface="Arial"/>
                <a:sym typeface="Arial"/>
              </a:rPr>
              <a:t> refers to any three colors which are side by side on a 12 part color wheel, such as red, orange, and purple. </a:t>
            </a:r>
            <a:endParaRPr sz="2000"/>
          </a:p>
          <a:p>
            <a:pPr marL="228600" marR="0" lvl="0" indent="-228600" algn="l" rtl="0">
              <a:lnSpc>
                <a:spcPct val="90000"/>
              </a:lnSpc>
              <a:spcBef>
                <a:spcPts val="10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Usually one of the three colors predominates. </a:t>
            </a:r>
            <a:endParaRPr sz="2800" b="0" i="0" u="none" strike="noStrike" cap="none">
              <a:solidFill>
                <a:schemeClr val="dk1"/>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000"/>
              <a:buFont typeface="Arial"/>
              <a:buNone/>
            </a:pPr>
            <a:endParaRPr sz="2000" b="0" i="0" u="none" strike="noStrike" cap="none">
              <a:solidFill>
                <a:schemeClr val="dk1"/>
              </a:solidFill>
              <a:latin typeface="Arial"/>
              <a:ea typeface="Arial"/>
              <a:cs typeface="Arial"/>
              <a:sym typeface="Arial"/>
            </a:endParaRPr>
          </a:p>
          <a:p>
            <a:pPr marL="228600" marR="0" lvl="0" indent="-101600" algn="l" rtl="0">
              <a:lnSpc>
                <a:spcPct val="90000"/>
              </a:lnSpc>
              <a:spcBef>
                <a:spcPts val="1000"/>
              </a:spcBef>
              <a:spcAft>
                <a:spcPts val="0"/>
              </a:spcAft>
              <a:buClr>
                <a:schemeClr val="dk1"/>
              </a:buClr>
              <a:buSzPts val="2000"/>
              <a:buFont typeface="Arial"/>
              <a:buNone/>
            </a:pPr>
            <a:endParaRPr sz="2000" b="0" i="0" u="none" strike="noStrike" cap="none">
              <a:solidFill>
                <a:schemeClr val="dk1"/>
              </a:solidFill>
              <a:latin typeface="Arial"/>
              <a:ea typeface="Arial"/>
              <a:cs typeface="Arial"/>
              <a:sym typeface="Arial"/>
            </a:endParaRPr>
          </a:p>
        </p:txBody>
      </p:sp>
      <p:sp>
        <p:nvSpPr>
          <p:cNvPr id="221" name="Shape 221"/>
          <p:cNvSpPr txBox="1">
            <a:spLocks noGrp="1"/>
          </p:cNvSpPr>
          <p:nvPr>
            <p:ph type="body" idx="3"/>
          </p:nvPr>
        </p:nvSpPr>
        <p:spPr>
          <a:xfrm>
            <a:off x="834482" y="5517471"/>
            <a:ext cx="4550318" cy="565150"/>
          </a:xfrm>
          <a:prstGeom prst="rect">
            <a:avLst/>
          </a:prstGeom>
          <a:noFill/>
          <a:ln>
            <a:noFill/>
          </a:ln>
        </p:spPr>
        <p:txBody>
          <a:bodyPr spcFirstLastPara="1" wrap="square" lIns="91425" tIns="45700" rIns="91425" bIns="45700" anchor="t" anchorCtr="0">
            <a:noAutofit/>
          </a:bodyPr>
          <a:lstStyle/>
          <a:p>
            <a:pPr marL="0" marR="0" lvl="0" indent="0" algn="l" rtl="0">
              <a:lnSpc>
                <a:spcPct val="70000"/>
              </a:lnSpc>
              <a:spcBef>
                <a:spcPts val="0"/>
              </a:spcBef>
              <a:spcAft>
                <a:spcPts val="0"/>
              </a:spcAft>
              <a:buClr>
                <a:schemeClr val="dk1"/>
              </a:buClr>
              <a:buSzPts val="839"/>
              <a:buFont typeface="Arial"/>
              <a:buNone/>
            </a:pPr>
            <a:r>
              <a:rPr lang="en-US" sz="839" b="0" i="0" u="none" strike="noStrike" cap="none">
                <a:solidFill>
                  <a:schemeClr val="dk1"/>
                </a:solidFill>
                <a:latin typeface="Arial"/>
                <a:ea typeface="Arial"/>
                <a:cs typeface="Arial"/>
                <a:sym typeface="Arial"/>
              </a:rPr>
              <a:t>Andy Warhol, </a:t>
            </a:r>
            <a:r>
              <a:rPr lang="en-US" sz="839" b="0" i="1" u="none" strike="noStrike" cap="none">
                <a:solidFill>
                  <a:schemeClr val="dk1"/>
                </a:solidFill>
                <a:latin typeface="Arial"/>
                <a:ea typeface="Arial"/>
                <a:cs typeface="Arial"/>
                <a:sym typeface="Arial"/>
              </a:rPr>
              <a:t>Camouflage, </a:t>
            </a:r>
            <a:r>
              <a:rPr lang="en-US" sz="839" b="0" i="0" u="none" strike="noStrike" cap="none">
                <a:solidFill>
                  <a:schemeClr val="dk1"/>
                </a:solidFill>
                <a:latin typeface="Arial"/>
                <a:ea typeface="Arial"/>
                <a:cs typeface="Arial"/>
                <a:sym typeface="Arial"/>
              </a:rPr>
              <a:t>1987</a:t>
            </a:r>
            <a:br>
              <a:rPr lang="en-US" sz="839" b="0" i="0" u="none" strike="noStrike" cap="none">
                <a:solidFill>
                  <a:schemeClr val="dk1"/>
                </a:solidFill>
                <a:latin typeface="Arial"/>
                <a:ea typeface="Arial"/>
                <a:cs typeface="Arial"/>
                <a:sym typeface="Arial"/>
              </a:rPr>
            </a:br>
            <a:r>
              <a:rPr lang="en-US" sz="839" b="0" i="0" u="none" strike="noStrike" cap="none">
                <a:solidFill>
                  <a:schemeClr val="dk1"/>
                </a:solidFill>
                <a:latin typeface="Arial"/>
                <a:ea typeface="Arial"/>
                <a:cs typeface="Arial"/>
                <a:sym typeface="Arial"/>
              </a:rPr>
              <a:t>The Andy Warhol Museum, Pittsburgh; Founding Collection, Contribution The Andy Warhol Foundation for the Visual Arts, Inc.</a:t>
            </a:r>
            <a:br>
              <a:rPr lang="en-US" sz="839" b="0" i="0" u="none" strike="noStrike" cap="none">
                <a:solidFill>
                  <a:schemeClr val="dk1"/>
                </a:solidFill>
                <a:latin typeface="Arial"/>
                <a:ea typeface="Arial"/>
                <a:cs typeface="Arial"/>
                <a:sym typeface="Arial"/>
              </a:rPr>
            </a:br>
            <a:r>
              <a:rPr lang="en-US" sz="839" b="0" i="0" u="none" strike="noStrike" cap="none">
                <a:solidFill>
                  <a:schemeClr val="dk1"/>
                </a:solidFill>
                <a:latin typeface="Arial"/>
                <a:ea typeface="Arial"/>
                <a:cs typeface="Arial"/>
                <a:sym typeface="Arial"/>
              </a:rPr>
              <a:t>© The Andy Warhol Foundation for the Visual Arts, Inc.</a:t>
            </a:r>
            <a:br>
              <a:rPr lang="en-US" sz="839" b="0" i="0" u="none" strike="noStrike" cap="none">
                <a:solidFill>
                  <a:schemeClr val="dk1"/>
                </a:solidFill>
                <a:latin typeface="Arial"/>
                <a:ea typeface="Arial"/>
                <a:cs typeface="Arial"/>
                <a:sym typeface="Arial"/>
              </a:rPr>
            </a:br>
            <a:r>
              <a:rPr lang="en-US" sz="839" b="0" i="0" u="none" strike="noStrike" cap="none">
                <a:solidFill>
                  <a:schemeClr val="dk1"/>
                </a:solidFill>
                <a:latin typeface="Arial"/>
                <a:ea typeface="Arial"/>
                <a:cs typeface="Arial"/>
                <a:sym typeface="Arial"/>
              </a:rPr>
              <a:t>1998.1.2503.3</a:t>
            </a:r>
            <a:endParaRPr sz="700" b="0" i="0" u="none" strike="noStrike" cap="none">
              <a:solidFill>
                <a:schemeClr val="dk1"/>
              </a:solidFill>
              <a:latin typeface="Arial"/>
              <a:ea typeface="Arial"/>
              <a:cs typeface="Arial"/>
              <a:sym typeface="Arial"/>
            </a:endParaRPr>
          </a:p>
        </p:txBody>
      </p:sp>
      <p:sp>
        <p:nvSpPr>
          <p:cNvPr id="222" name="Shape 222"/>
          <p:cNvSpPr txBox="1">
            <a:spLocks noGrp="1"/>
          </p:cNvSpPr>
          <p:nvPr>
            <p:ph type="ftr" idx="11"/>
          </p:nvPr>
        </p:nvSpPr>
        <p:spPr>
          <a:xfrm>
            <a:off x="2613837" y="6365063"/>
            <a:ext cx="6964325"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400"/>
              <a:buFont typeface="Arial"/>
              <a:buNone/>
            </a:pPr>
            <a:r>
              <a:rPr lang="en-US" sz="1200" b="0" i="0" u="none" strike="noStrike" cap="none">
                <a:solidFill>
                  <a:srgbClr val="888888"/>
                </a:solidFill>
                <a:latin typeface="Arial"/>
                <a:ea typeface="Arial"/>
                <a:cs typeface="Arial"/>
                <a:sym typeface="Arial"/>
              </a:rPr>
              <a:t>© The Andy Warhol Museum, one of the four Carnegie Museums of Pittsburgh. All rights reserved.</a:t>
            </a:r>
            <a:endParaRPr sz="1200" b="0" i="0" u="none" strike="noStrike" cap="none">
              <a:solidFill>
                <a:srgbClr val="888888"/>
              </a:solidFill>
              <a:latin typeface="Arial"/>
              <a:ea typeface="Arial"/>
              <a:cs typeface="Arial"/>
              <a:sym typeface="Arial"/>
            </a:endParaRPr>
          </a:p>
        </p:txBody>
      </p:sp>
      <p:pic>
        <p:nvPicPr>
          <p:cNvPr id="223" name="Shape 223" descr="This silkscreen print depicts a traditional camouflage pattern with untraditional colors. The florescent pink and orange shapes dominate the composition, while the dark red and light pink shapes recede into the background.  "/>
          <p:cNvPicPr preferRelativeResize="0"/>
          <p:nvPr/>
        </p:nvPicPr>
        <p:blipFill rotWithShape="1">
          <a:blip r:embed="rId3">
            <a:alphaModFix/>
          </a:blip>
          <a:srcRect/>
          <a:stretch/>
        </p:blipFill>
        <p:spPr>
          <a:xfrm>
            <a:off x="936082" y="1402671"/>
            <a:ext cx="4080149" cy="4114800"/>
          </a:xfrm>
          <a:prstGeom prst="rect">
            <a:avLst/>
          </a:prstGeom>
          <a:noFill/>
          <a:ln>
            <a:noFill/>
          </a:ln>
        </p:spPr>
      </p:pic>
      <p:pic>
        <p:nvPicPr>
          <p:cNvPr id="224" name="Shape 224"/>
          <p:cNvPicPr preferRelativeResize="0"/>
          <p:nvPr/>
        </p:nvPicPr>
        <p:blipFill rotWithShape="1">
          <a:blip r:embed="rId4">
            <a:alphaModFix/>
          </a:blip>
          <a:srcRect/>
          <a:stretch/>
        </p:blipFill>
        <p:spPr>
          <a:xfrm>
            <a:off x="5094515" y="1897971"/>
            <a:ext cx="3124200" cy="3124200"/>
          </a:xfrm>
          <a:prstGeom prst="rect">
            <a:avLst/>
          </a:prstGeom>
          <a:noFill/>
          <a:ln>
            <a:noFill/>
          </a:ln>
        </p:spPr>
      </p:pic>
    </p:spTree>
    <p:extLst>
      <p:ext uri="{BB962C8B-B14F-4D97-AF65-F5344CB8AC3E}">
        <p14:creationId xmlns:p14="http://schemas.microsoft.com/office/powerpoint/2010/main" val="12879691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Shape 2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Arial"/>
              <a:buNone/>
            </a:pPr>
            <a:r>
              <a:rPr lang="en-US" sz="4400" b="0" i="0" u="none" strike="noStrike" cap="none">
                <a:solidFill>
                  <a:schemeClr val="dk1"/>
                </a:solidFill>
                <a:latin typeface="Arial"/>
                <a:ea typeface="Arial"/>
                <a:cs typeface="Arial"/>
                <a:sym typeface="Arial"/>
              </a:rPr>
              <a:t>Complementary</a:t>
            </a:r>
            <a:endParaRPr sz="4400" b="0" i="0" u="none" strike="noStrike" cap="none">
              <a:solidFill>
                <a:schemeClr val="dk1"/>
              </a:solidFill>
              <a:latin typeface="Arial"/>
              <a:ea typeface="Arial"/>
              <a:cs typeface="Arial"/>
              <a:sym typeface="Arial"/>
            </a:endParaRPr>
          </a:p>
        </p:txBody>
      </p:sp>
      <p:sp>
        <p:nvSpPr>
          <p:cNvPr id="231" name="Shape 231"/>
          <p:cNvSpPr txBox="1">
            <a:spLocks noGrp="1"/>
          </p:cNvSpPr>
          <p:nvPr>
            <p:ph type="body" idx="2"/>
          </p:nvPr>
        </p:nvSpPr>
        <p:spPr>
          <a:xfrm>
            <a:off x="8189687" y="1402671"/>
            <a:ext cx="3004457" cy="4114800"/>
          </a:xfrm>
          <a:prstGeom prst="rect">
            <a:avLst/>
          </a:prstGeom>
          <a:noFill/>
          <a:ln>
            <a:noFill/>
          </a:ln>
        </p:spPr>
        <p:txBody>
          <a:bodyPr spcFirstLastPara="1" wrap="square" lIns="91425" tIns="45700" rIns="91425" bIns="45700" anchor="ctr" anchorCtr="0">
            <a:noAutofit/>
          </a:bodyPr>
          <a:lstStyle/>
          <a:p>
            <a:pPr marL="0" marR="0" lvl="0" indent="0" algn="l" rtl="0">
              <a:lnSpc>
                <a:spcPct val="80000"/>
              </a:lnSpc>
              <a:spcBef>
                <a:spcPts val="0"/>
              </a:spcBef>
              <a:spcAft>
                <a:spcPts val="0"/>
              </a:spcAft>
              <a:buClr>
                <a:schemeClr val="dk1"/>
              </a:buClr>
              <a:buSzPts val="2000"/>
              <a:buFont typeface="Arial"/>
              <a:buNone/>
            </a:pPr>
            <a:endParaRPr sz="2000" b="0" i="0" u="none" strike="noStrike" cap="none">
              <a:solidFill>
                <a:schemeClr val="dk1"/>
              </a:solidFill>
              <a:latin typeface="Arial"/>
              <a:ea typeface="Arial"/>
              <a:cs typeface="Arial"/>
              <a:sym typeface="Arial"/>
            </a:endParaRPr>
          </a:p>
          <a:p>
            <a:pPr marL="228600" marR="0" lvl="0" indent="-228600" algn="l" rtl="0">
              <a:lnSpc>
                <a:spcPct val="80000"/>
              </a:lnSpc>
              <a:spcBef>
                <a:spcPts val="1000"/>
              </a:spcBef>
              <a:spcAft>
                <a:spcPts val="0"/>
              </a:spcAft>
              <a:buClr>
                <a:schemeClr val="dk1"/>
              </a:buClr>
              <a:buSzPts val="2000"/>
              <a:buFont typeface="Arial"/>
              <a:buChar char="•"/>
            </a:pPr>
            <a:r>
              <a:rPr lang="en-US" sz="2000" b="1" i="0" u="none" strike="noStrike" cap="none">
                <a:solidFill>
                  <a:schemeClr val="dk1"/>
                </a:solidFill>
                <a:latin typeface="Arial"/>
                <a:ea typeface="Arial"/>
                <a:cs typeface="Arial"/>
                <a:sym typeface="Arial"/>
              </a:rPr>
              <a:t>Complementary</a:t>
            </a:r>
            <a:r>
              <a:rPr lang="en-US" sz="2000" b="0" i="0" u="none" strike="noStrike" cap="none">
                <a:solidFill>
                  <a:schemeClr val="dk1"/>
                </a:solidFill>
                <a:latin typeface="Arial"/>
                <a:ea typeface="Arial"/>
                <a:cs typeface="Arial"/>
                <a:sym typeface="Arial"/>
              </a:rPr>
              <a:t> refers to two colors that are the direct opposite of each other, such as yellow and purple.</a:t>
            </a:r>
            <a:endParaRPr sz="2000"/>
          </a:p>
          <a:p>
            <a:pPr marL="228600" marR="0" lvl="0" indent="-228600" algn="l" rtl="0">
              <a:lnSpc>
                <a:spcPct val="80000"/>
              </a:lnSpc>
              <a:spcBef>
                <a:spcPts val="10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Complementary colors create the most contrast and balance in design. </a:t>
            </a:r>
            <a:endParaRPr sz="2800" b="0" i="0" u="none" strike="noStrike" cap="none">
              <a:solidFill>
                <a:schemeClr val="dk1"/>
              </a:solidFill>
              <a:latin typeface="Arial"/>
              <a:ea typeface="Arial"/>
              <a:cs typeface="Arial"/>
              <a:sym typeface="Arial"/>
            </a:endParaRPr>
          </a:p>
          <a:p>
            <a:pPr marL="228600" marR="0" lvl="0" indent="-101600" algn="l" rtl="0">
              <a:lnSpc>
                <a:spcPct val="80000"/>
              </a:lnSpc>
              <a:spcBef>
                <a:spcPts val="1000"/>
              </a:spcBef>
              <a:spcAft>
                <a:spcPts val="0"/>
              </a:spcAft>
              <a:buClr>
                <a:schemeClr val="dk1"/>
              </a:buClr>
              <a:buSzPts val="2000"/>
              <a:buFont typeface="Arial"/>
              <a:buNone/>
            </a:pPr>
            <a:endParaRPr sz="2000" b="0" i="0" u="none" strike="noStrike" cap="none">
              <a:solidFill>
                <a:schemeClr val="dk1"/>
              </a:solidFill>
              <a:latin typeface="Arial"/>
              <a:ea typeface="Arial"/>
              <a:cs typeface="Arial"/>
              <a:sym typeface="Arial"/>
            </a:endParaRPr>
          </a:p>
        </p:txBody>
      </p:sp>
      <p:sp>
        <p:nvSpPr>
          <p:cNvPr id="232" name="Shape 232"/>
          <p:cNvSpPr txBox="1">
            <a:spLocks noGrp="1"/>
          </p:cNvSpPr>
          <p:nvPr>
            <p:ph type="body" idx="3"/>
          </p:nvPr>
        </p:nvSpPr>
        <p:spPr>
          <a:xfrm>
            <a:off x="834482" y="5517471"/>
            <a:ext cx="4666432" cy="565150"/>
          </a:xfrm>
          <a:prstGeom prst="rect">
            <a:avLst/>
          </a:prstGeom>
          <a:noFill/>
          <a:ln>
            <a:noFill/>
          </a:ln>
        </p:spPr>
        <p:txBody>
          <a:bodyPr spcFirstLastPara="1" wrap="square" lIns="91425" tIns="45700" rIns="91425" bIns="45700" anchor="t" anchorCtr="0">
            <a:noAutofit/>
          </a:bodyPr>
          <a:lstStyle/>
          <a:p>
            <a:pPr marL="0" marR="0" lvl="0" indent="0" algn="l" rtl="0">
              <a:lnSpc>
                <a:spcPct val="70000"/>
              </a:lnSpc>
              <a:spcBef>
                <a:spcPts val="0"/>
              </a:spcBef>
              <a:spcAft>
                <a:spcPts val="0"/>
              </a:spcAft>
              <a:buClr>
                <a:schemeClr val="dk1"/>
              </a:buClr>
              <a:buSzPts val="839"/>
              <a:buFont typeface="Arial"/>
              <a:buNone/>
            </a:pPr>
            <a:r>
              <a:rPr lang="en-US" sz="839" b="0" i="0" u="none" strike="noStrike" cap="none">
                <a:solidFill>
                  <a:schemeClr val="dk1"/>
                </a:solidFill>
                <a:latin typeface="Arial"/>
                <a:ea typeface="Arial"/>
                <a:cs typeface="Arial"/>
                <a:sym typeface="Arial"/>
              </a:rPr>
              <a:t>Andy Warhol, </a:t>
            </a:r>
            <a:r>
              <a:rPr lang="en-US" sz="839" b="0" i="1" u="none" strike="noStrike" cap="none">
                <a:solidFill>
                  <a:schemeClr val="dk1"/>
                </a:solidFill>
                <a:latin typeface="Arial"/>
                <a:ea typeface="Arial"/>
                <a:cs typeface="Arial"/>
                <a:sym typeface="Arial"/>
              </a:rPr>
              <a:t>Flowers, </a:t>
            </a:r>
            <a:r>
              <a:rPr lang="en-US" sz="839" b="0" i="0" u="none" strike="noStrike" cap="none">
                <a:solidFill>
                  <a:schemeClr val="dk1"/>
                </a:solidFill>
                <a:latin typeface="Arial"/>
                <a:ea typeface="Arial"/>
                <a:cs typeface="Arial"/>
                <a:sym typeface="Arial"/>
              </a:rPr>
              <a:t>1970</a:t>
            </a:r>
            <a:br>
              <a:rPr lang="en-US" sz="839" b="0" i="0" u="none" strike="noStrike" cap="none">
                <a:solidFill>
                  <a:schemeClr val="dk1"/>
                </a:solidFill>
                <a:latin typeface="Arial"/>
                <a:ea typeface="Arial"/>
                <a:cs typeface="Arial"/>
                <a:sym typeface="Arial"/>
              </a:rPr>
            </a:br>
            <a:r>
              <a:rPr lang="en-US" sz="839" b="0" i="0" u="none" strike="noStrike" cap="none">
                <a:solidFill>
                  <a:schemeClr val="dk1"/>
                </a:solidFill>
                <a:latin typeface="Arial"/>
                <a:ea typeface="Arial"/>
                <a:cs typeface="Arial"/>
                <a:sym typeface="Arial"/>
              </a:rPr>
              <a:t>The Andy Warhol Museum, Pittsburgh; Founding Collection, Contribution The Andy Warhol Foundation for the Visual Arts, Inc.</a:t>
            </a:r>
            <a:br>
              <a:rPr lang="en-US" sz="839" b="0" i="0" u="none" strike="noStrike" cap="none">
                <a:solidFill>
                  <a:schemeClr val="dk1"/>
                </a:solidFill>
                <a:latin typeface="Arial"/>
                <a:ea typeface="Arial"/>
                <a:cs typeface="Arial"/>
                <a:sym typeface="Arial"/>
              </a:rPr>
            </a:br>
            <a:r>
              <a:rPr lang="en-US" sz="839" b="0" i="0" u="none" strike="noStrike" cap="none">
                <a:solidFill>
                  <a:schemeClr val="dk1"/>
                </a:solidFill>
                <a:latin typeface="Arial"/>
                <a:ea typeface="Arial"/>
                <a:cs typeface="Arial"/>
                <a:sym typeface="Arial"/>
              </a:rPr>
              <a:t>© The Andy Warhol Foundation for the Visual Arts, Inc.</a:t>
            </a:r>
            <a:br>
              <a:rPr lang="en-US" sz="839" b="0" i="0" u="none" strike="noStrike" cap="none">
                <a:solidFill>
                  <a:schemeClr val="dk1"/>
                </a:solidFill>
                <a:latin typeface="Arial"/>
                <a:ea typeface="Arial"/>
                <a:cs typeface="Arial"/>
                <a:sym typeface="Arial"/>
              </a:rPr>
            </a:br>
            <a:r>
              <a:rPr lang="en-US" sz="839" b="0" i="0" u="none" strike="noStrike" cap="none">
                <a:solidFill>
                  <a:schemeClr val="dk1"/>
                </a:solidFill>
                <a:latin typeface="Arial"/>
                <a:ea typeface="Arial"/>
                <a:cs typeface="Arial"/>
                <a:sym typeface="Arial"/>
              </a:rPr>
              <a:t>1998.1.2395.4</a:t>
            </a:r>
            <a:endParaRPr sz="700" b="0" i="0" u="none" strike="noStrike" cap="none">
              <a:solidFill>
                <a:schemeClr val="dk1"/>
              </a:solidFill>
              <a:latin typeface="Arial"/>
              <a:ea typeface="Arial"/>
              <a:cs typeface="Arial"/>
              <a:sym typeface="Arial"/>
            </a:endParaRPr>
          </a:p>
        </p:txBody>
      </p:sp>
      <p:sp>
        <p:nvSpPr>
          <p:cNvPr id="233" name="Shape 233"/>
          <p:cNvSpPr txBox="1">
            <a:spLocks noGrp="1"/>
          </p:cNvSpPr>
          <p:nvPr>
            <p:ph type="ftr" idx="11"/>
          </p:nvPr>
        </p:nvSpPr>
        <p:spPr>
          <a:xfrm>
            <a:off x="2613837" y="6365063"/>
            <a:ext cx="6964325"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400"/>
              <a:buFont typeface="Arial"/>
              <a:buNone/>
            </a:pPr>
            <a:r>
              <a:rPr lang="en-US" sz="1200" b="0" i="0" u="none" strike="noStrike" cap="none">
                <a:solidFill>
                  <a:srgbClr val="888888"/>
                </a:solidFill>
                <a:latin typeface="Arial"/>
                <a:ea typeface="Arial"/>
                <a:cs typeface="Arial"/>
                <a:sym typeface="Arial"/>
              </a:rPr>
              <a:t>© The Andy Warhol Museum, one of the four Carnegie Museums of Pittsburgh. All rights reserved.</a:t>
            </a:r>
            <a:endParaRPr sz="1200" b="0" i="0" u="none" strike="noStrike" cap="none">
              <a:solidFill>
                <a:srgbClr val="888888"/>
              </a:solidFill>
              <a:latin typeface="Arial"/>
              <a:ea typeface="Arial"/>
              <a:cs typeface="Arial"/>
              <a:sym typeface="Arial"/>
            </a:endParaRPr>
          </a:p>
        </p:txBody>
      </p:sp>
      <p:pic>
        <p:nvPicPr>
          <p:cNvPr id="234" name="Shape 234"/>
          <p:cNvPicPr preferRelativeResize="0"/>
          <p:nvPr/>
        </p:nvPicPr>
        <p:blipFill rotWithShape="1">
          <a:blip r:embed="rId3">
            <a:alphaModFix/>
          </a:blip>
          <a:srcRect/>
          <a:stretch/>
        </p:blipFill>
        <p:spPr>
          <a:xfrm>
            <a:off x="5094515" y="1897971"/>
            <a:ext cx="3124200" cy="3124200"/>
          </a:xfrm>
          <a:prstGeom prst="rect">
            <a:avLst/>
          </a:prstGeom>
          <a:noFill/>
          <a:ln>
            <a:noFill/>
          </a:ln>
        </p:spPr>
      </p:pic>
      <p:pic>
        <p:nvPicPr>
          <p:cNvPr id="235" name="Shape 235" descr="This artwork is made using synthetic polymer paint and screen print on canvas.  It is an image of four flowers, two orange, one pink, and one yellow, with light green grass in the background with a black silkscreen overlay. The orange flowers are positioned at the lower left and right hand corner, while the yellow flower is located at the upper left, and the pink flower at the upper right. "/>
          <p:cNvPicPr preferRelativeResize="0"/>
          <p:nvPr/>
        </p:nvPicPr>
        <p:blipFill rotWithShape="1">
          <a:blip r:embed="rId4">
            <a:alphaModFix/>
          </a:blip>
          <a:srcRect l="1918" t="1578" b="1328"/>
          <a:stretch/>
        </p:blipFill>
        <p:spPr>
          <a:xfrm>
            <a:off x="930685" y="1402671"/>
            <a:ext cx="4114800" cy="4090478"/>
          </a:xfrm>
          <a:prstGeom prst="rect">
            <a:avLst/>
          </a:prstGeom>
          <a:noFill/>
          <a:ln>
            <a:noFill/>
          </a:ln>
        </p:spPr>
      </p:pic>
    </p:spTree>
    <p:extLst>
      <p:ext uri="{BB962C8B-B14F-4D97-AF65-F5344CB8AC3E}">
        <p14:creationId xmlns:p14="http://schemas.microsoft.com/office/powerpoint/2010/main" val="9566317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Shape 241"/>
          <p:cNvSpPr txBox="1">
            <a:spLocks noGrp="1"/>
          </p:cNvSpPr>
          <p:nvPr>
            <p:ph type="title"/>
          </p:nvPr>
        </p:nvSpPr>
        <p:spPr>
          <a:xfrm>
            <a:off x="838199" y="365125"/>
            <a:ext cx="10796081"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Arial"/>
              <a:buNone/>
            </a:pPr>
            <a:r>
              <a:rPr lang="en-US" sz="4400" b="0" i="0" u="none" strike="noStrike" cap="none">
                <a:solidFill>
                  <a:schemeClr val="dk1"/>
                </a:solidFill>
                <a:latin typeface="Arial"/>
                <a:ea typeface="Arial"/>
                <a:cs typeface="Arial"/>
                <a:sym typeface="Arial"/>
              </a:rPr>
              <a:t>Split Complementary</a:t>
            </a:r>
            <a:endParaRPr sz="4400" b="0" i="0" u="none" strike="noStrike" cap="none">
              <a:solidFill>
                <a:schemeClr val="dk1"/>
              </a:solidFill>
              <a:latin typeface="Arial"/>
              <a:ea typeface="Arial"/>
              <a:cs typeface="Arial"/>
              <a:sym typeface="Arial"/>
            </a:endParaRPr>
          </a:p>
        </p:txBody>
      </p:sp>
      <p:sp>
        <p:nvSpPr>
          <p:cNvPr id="242" name="Shape 242"/>
          <p:cNvSpPr txBox="1">
            <a:spLocks noGrp="1"/>
          </p:cNvSpPr>
          <p:nvPr>
            <p:ph type="body" idx="2"/>
          </p:nvPr>
        </p:nvSpPr>
        <p:spPr>
          <a:xfrm>
            <a:off x="8189687" y="1402671"/>
            <a:ext cx="3116942" cy="4114800"/>
          </a:xfrm>
          <a:prstGeom prst="rect">
            <a:avLst/>
          </a:prstGeom>
          <a:noFill/>
          <a:ln>
            <a:noFill/>
          </a:ln>
        </p:spPr>
        <p:txBody>
          <a:bodyPr spcFirstLastPara="1" wrap="square" lIns="91425" tIns="45700" rIns="91425" bIns="45700" anchor="ctr" anchorCtr="0">
            <a:noAutofit/>
          </a:bodyPr>
          <a:lstStyle/>
          <a:p>
            <a:pPr marL="228600" marR="0" lvl="0" indent="-101600" algn="l" rtl="0">
              <a:lnSpc>
                <a:spcPct val="90000"/>
              </a:lnSpc>
              <a:spcBef>
                <a:spcPts val="0"/>
              </a:spcBef>
              <a:spcAft>
                <a:spcPts val="0"/>
              </a:spcAft>
              <a:buClr>
                <a:schemeClr val="dk1"/>
              </a:buClr>
              <a:buSzPts val="2000"/>
              <a:buFont typeface="Arial"/>
              <a:buNone/>
            </a:pPr>
            <a:endParaRPr sz="2000" b="1"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000"/>
              <a:buFont typeface="Arial"/>
              <a:buChar char="•"/>
            </a:pPr>
            <a:r>
              <a:rPr lang="en-US" sz="2000" b="1" i="0" u="none" strike="noStrike" cap="none">
                <a:solidFill>
                  <a:schemeClr val="dk1"/>
                </a:solidFill>
                <a:latin typeface="Arial"/>
                <a:ea typeface="Arial"/>
                <a:cs typeface="Arial"/>
                <a:sym typeface="Arial"/>
              </a:rPr>
              <a:t>Split Complementary </a:t>
            </a:r>
            <a:r>
              <a:rPr lang="en-US" sz="2000" b="0" i="0" u="none" strike="noStrike" cap="none">
                <a:solidFill>
                  <a:schemeClr val="dk1"/>
                </a:solidFill>
                <a:latin typeface="Arial"/>
                <a:ea typeface="Arial"/>
                <a:cs typeface="Arial"/>
                <a:sym typeface="Arial"/>
              </a:rPr>
              <a:t>is when a base color and the two colors opposite it on the color wheel are used as its complement.</a:t>
            </a:r>
            <a:endParaRPr sz="28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Here, the split complement of the blue background are the yellow orange and red orange flowers. </a:t>
            </a:r>
            <a:endParaRPr sz="2800" b="0" i="0" u="none" strike="noStrike" cap="none">
              <a:solidFill>
                <a:schemeClr val="dk1"/>
              </a:solidFill>
              <a:latin typeface="Arial"/>
              <a:ea typeface="Arial"/>
              <a:cs typeface="Arial"/>
              <a:sym typeface="Arial"/>
            </a:endParaRPr>
          </a:p>
          <a:p>
            <a:pPr marL="228600" marR="0" lvl="0" indent="-101600" algn="l" rtl="0">
              <a:lnSpc>
                <a:spcPct val="90000"/>
              </a:lnSpc>
              <a:spcBef>
                <a:spcPts val="1000"/>
              </a:spcBef>
              <a:spcAft>
                <a:spcPts val="0"/>
              </a:spcAft>
              <a:buClr>
                <a:schemeClr val="dk1"/>
              </a:buClr>
              <a:buSzPts val="2000"/>
              <a:buFont typeface="Arial"/>
              <a:buNone/>
            </a:pPr>
            <a:endParaRPr sz="2000" b="0" i="0" u="none" strike="noStrike" cap="none">
              <a:solidFill>
                <a:schemeClr val="dk1"/>
              </a:solidFill>
              <a:latin typeface="Arial"/>
              <a:ea typeface="Arial"/>
              <a:cs typeface="Arial"/>
              <a:sym typeface="Arial"/>
            </a:endParaRPr>
          </a:p>
        </p:txBody>
      </p:sp>
      <p:sp>
        <p:nvSpPr>
          <p:cNvPr id="243" name="Shape 243"/>
          <p:cNvSpPr txBox="1">
            <a:spLocks noGrp="1"/>
          </p:cNvSpPr>
          <p:nvPr>
            <p:ph type="body" idx="3"/>
          </p:nvPr>
        </p:nvSpPr>
        <p:spPr>
          <a:xfrm>
            <a:off x="834482" y="5517471"/>
            <a:ext cx="4666432" cy="565150"/>
          </a:xfrm>
          <a:prstGeom prst="rect">
            <a:avLst/>
          </a:prstGeom>
          <a:noFill/>
          <a:ln>
            <a:noFill/>
          </a:ln>
        </p:spPr>
        <p:txBody>
          <a:bodyPr spcFirstLastPara="1" wrap="square" lIns="91425" tIns="45700" rIns="91425" bIns="45700" anchor="t" anchorCtr="0">
            <a:noAutofit/>
          </a:bodyPr>
          <a:lstStyle/>
          <a:p>
            <a:pPr marL="0" marR="0" lvl="0" indent="0" algn="l" rtl="0">
              <a:lnSpc>
                <a:spcPct val="70000"/>
              </a:lnSpc>
              <a:spcBef>
                <a:spcPts val="0"/>
              </a:spcBef>
              <a:spcAft>
                <a:spcPts val="0"/>
              </a:spcAft>
              <a:buClr>
                <a:schemeClr val="dk1"/>
              </a:buClr>
              <a:buSzPts val="839"/>
              <a:buFont typeface="Arial"/>
              <a:buNone/>
            </a:pPr>
            <a:r>
              <a:rPr lang="en-US" sz="839" b="0" i="0" u="none" strike="noStrike" cap="none">
                <a:solidFill>
                  <a:schemeClr val="dk1"/>
                </a:solidFill>
                <a:latin typeface="Arial"/>
                <a:ea typeface="Arial"/>
                <a:cs typeface="Arial"/>
                <a:sym typeface="Arial"/>
              </a:rPr>
              <a:t>Andy Warhol, </a:t>
            </a:r>
            <a:r>
              <a:rPr lang="en-US" sz="839" b="0" i="1" u="none" strike="noStrike" cap="none">
                <a:solidFill>
                  <a:schemeClr val="dk1"/>
                </a:solidFill>
                <a:latin typeface="Arial"/>
                <a:ea typeface="Arial"/>
                <a:cs typeface="Arial"/>
                <a:sym typeface="Arial"/>
              </a:rPr>
              <a:t>Flowers, </a:t>
            </a:r>
            <a:r>
              <a:rPr lang="en-US" sz="839" b="0" i="0" u="none" strike="noStrike" cap="none">
                <a:solidFill>
                  <a:schemeClr val="dk1"/>
                </a:solidFill>
                <a:latin typeface="Arial"/>
                <a:ea typeface="Arial"/>
                <a:cs typeface="Arial"/>
                <a:sym typeface="Arial"/>
              </a:rPr>
              <a:t>1970</a:t>
            </a:r>
            <a:br>
              <a:rPr lang="en-US" sz="839" b="0" i="0" u="none" strike="noStrike" cap="none">
                <a:solidFill>
                  <a:schemeClr val="dk1"/>
                </a:solidFill>
                <a:latin typeface="Arial"/>
                <a:ea typeface="Arial"/>
                <a:cs typeface="Arial"/>
                <a:sym typeface="Arial"/>
              </a:rPr>
            </a:br>
            <a:r>
              <a:rPr lang="en-US" sz="839" b="0" i="0" u="none" strike="noStrike" cap="none">
                <a:solidFill>
                  <a:schemeClr val="dk1"/>
                </a:solidFill>
                <a:latin typeface="Arial"/>
                <a:ea typeface="Arial"/>
                <a:cs typeface="Arial"/>
                <a:sym typeface="Arial"/>
              </a:rPr>
              <a:t>The Andy Warhol Museum, Pittsburgh; Founding Collection, Contribution The Andy Warhol Foundation for the Visual Arts, Inc.</a:t>
            </a:r>
            <a:br>
              <a:rPr lang="en-US" sz="839" b="0" i="0" u="none" strike="noStrike" cap="none">
                <a:solidFill>
                  <a:schemeClr val="dk1"/>
                </a:solidFill>
                <a:latin typeface="Arial"/>
                <a:ea typeface="Arial"/>
                <a:cs typeface="Arial"/>
                <a:sym typeface="Arial"/>
              </a:rPr>
            </a:br>
            <a:r>
              <a:rPr lang="en-US" sz="839" b="0" i="0" u="none" strike="noStrike" cap="none">
                <a:solidFill>
                  <a:schemeClr val="dk1"/>
                </a:solidFill>
                <a:latin typeface="Arial"/>
                <a:ea typeface="Arial"/>
                <a:cs typeface="Arial"/>
                <a:sym typeface="Arial"/>
              </a:rPr>
              <a:t>© The Andy Warhol Foundation for the Visual Arts, Inc.</a:t>
            </a:r>
            <a:br>
              <a:rPr lang="en-US" sz="839" b="0" i="0" u="none" strike="noStrike" cap="none">
                <a:solidFill>
                  <a:schemeClr val="dk1"/>
                </a:solidFill>
                <a:latin typeface="Arial"/>
                <a:ea typeface="Arial"/>
                <a:cs typeface="Arial"/>
                <a:sym typeface="Arial"/>
              </a:rPr>
            </a:br>
            <a:r>
              <a:rPr lang="en-US" sz="839" b="0" i="0" u="none" strike="noStrike" cap="none">
                <a:solidFill>
                  <a:schemeClr val="dk1"/>
                </a:solidFill>
                <a:latin typeface="Arial"/>
                <a:ea typeface="Arial"/>
                <a:cs typeface="Arial"/>
                <a:sym typeface="Arial"/>
              </a:rPr>
              <a:t>1998.1.2395.3</a:t>
            </a:r>
            <a:endParaRPr sz="700" b="0" i="0" u="none" strike="noStrike" cap="none">
              <a:solidFill>
                <a:schemeClr val="dk1"/>
              </a:solidFill>
              <a:latin typeface="Arial"/>
              <a:ea typeface="Arial"/>
              <a:cs typeface="Arial"/>
              <a:sym typeface="Arial"/>
            </a:endParaRPr>
          </a:p>
        </p:txBody>
      </p:sp>
      <p:sp>
        <p:nvSpPr>
          <p:cNvPr id="244" name="Shape 244"/>
          <p:cNvSpPr txBox="1">
            <a:spLocks noGrp="1"/>
          </p:cNvSpPr>
          <p:nvPr>
            <p:ph type="ftr" idx="11"/>
          </p:nvPr>
        </p:nvSpPr>
        <p:spPr>
          <a:xfrm>
            <a:off x="2613837" y="6365063"/>
            <a:ext cx="6964325"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400"/>
              <a:buFont typeface="Arial"/>
              <a:buNone/>
            </a:pPr>
            <a:r>
              <a:rPr lang="en-US" sz="1200" b="0" i="0" u="none" strike="noStrike" cap="none">
                <a:solidFill>
                  <a:srgbClr val="888888"/>
                </a:solidFill>
                <a:latin typeface="Arial"/>
                <a:ea typeface="Arial"/>
                <a:cs typeface="Arial"/>
                <a:sym typeface="Arial"/>
              </a:rPr>
              <a:t>© The Andy Warhol Museum, one of the four Carnegie Museums of Pittsburgh. All rights reserved.</a:t>
            </a:r>
            <a:endParaRPr sz="1200" b="0" i="0" u="none" strike="noStrike" cap="none">
              <a:solidFill>
                <a:srgbClr val="888888"/>
              </a:solidFill>
              <a:latin typeface="Arial"/>
              <a:ea typeface="Arial"/>
              <a:cs typeface="Arial"/>
              <a:sym typeface="Arial"/>
            </a:endParaRPr>
          </a:p>
        </p:txBody>
      </p:sp>
      <p:pic>
        <p:nvPicPr>
          <p:cNvPr id="245" name="Shape 245" descr="This artwork is made using synthetic polymer paint and screen print on canvas.  It is an image of four flowers, two red, one orange, and one yellow, with light purple flowers offset behind them. There is purple grass in the background with a blue silkscreen overlay. The red flowers are positioned in the upper left and right hand corner, while the orange flower is in the lower left, and the yellow flower in the lower right. "/>
          <p:cNvPicPr preferRelativeResize="0"/>
          <p:nvPr/>
        </p:nvPicPr>
        <p:blipFill rotWithShape="1">
          <a:blip r:embed="rId3">
            <a:alphaModFix/>
          </a:blip>
          <a:srcRect/>
          <a:stretch/>
        </p:blipFill>
        <p:spPr>
          <a:xfrm>
            <a:off x="834482" y="1402671"/>
            <a:ext cx="4123481" cy="4114800"/>
          </a:xfrm>
          <a:prstGeom prst="rect">
            <a:avLst/>
          </a:prstGeom>
          <a:noFill/>
          <a:ln>
            <a:noFill/>
          </a:ln>
        </p:spPr>
      </p:pic>
      <p:pic>
        <p:nvPicPr>
          <p:cNvPr id="246" name="Shape 246" descr="Image result for color wheel"/>
          <p:cNvPicPr preferRelativeResize="0"/>
          <p:nvPr/>
        </p:nvPicPr>
        <p:blipFill rotWithShape="1">
          <a:blip r:embed="rId4">
            <a:alphaModFix/>
          </a:blip>
          <a:srcRect/>
          <a:stretch/>
        </p:blipFill>
        <p:spPr>
          <a:xfrm>
            <a:off x="5188617" y="2031321"/>
            <a:ext cx="2857500" cy="2857500"/>
          </a:xfrm>
          <a:prstGeom prst="rect">
            <a:avLst/>
          </a:prstGeom>
          <a:noFill/>
          <a:ln>
            <a:noFill/>
          </a:ln>
        </p:spPr>
      </p:pic>
      <p:cxnSp>
        <p:nvCxnSpPr>
          <p:cNvPr id="247" name="Shape 247"/>
          <p:cNvCxnSpPr/>
          <p:nvPr/>
        </p:nvCxnSpPr>
        <p:spPr>
          <a:xfrm rot="10800000" flipH="1">
            <a:off x="5751559" y="2635515"/>
            <a:ext cx="1360090" cy="1331990"/>
          </a:xfrm>
          <a:prstGeom prst="straightConnector1">
            <a:avLst/>
          </a:prstGeom>
          <a:noFill/>
          <a:ln w="38100" cap="flat" cmpd="sng">
            <a:solidFill>
              <a:schemeClr val="dk1"/>
            </a:solidFill>
            <a:prstDash val="solid"/>
            <a:miter lim="800000"/>
            <a:headEnd type="none" w="sm" len="sm"/>
            <a:tailEnd type="triangle" w="lg" len="lg"/>
          </a:ln>
        </p:spPr>
      </p:cxnSp>
      <p:cxnSp>
        <p:nvCxnSpPr>
          <p:cNvPr id="248" name="Shape 248"/>
          <p:cNvCxnSpPr/>
          <p:nvPr/>
        </p:nvCxnSpPr>
        <p:spPr>
          <a:xfrm rot="10800000" flipH="1">
            <a:off x="5751559" y="3460071"/>
            <a:ext cx="1924205" cy="507434"/>
          </a:xfrm>
          <a:prstGeom prst="straightConnector1">
            <a:avLst/>
          </a:prstGeom>
          <a:noFill/>
          <a:ln w="38100" cap="flat" cmpd="sng">
            <a:solidFill>
              <a:schemeClr val="dk1"/>
            </a:solidFill>
            <a:prstDash val="solid"/>
            <a:miter lim="800000"/>
            <a:headEnd type="none" w="sm" len="sm"/>
            <a:tailEnd type="triangle" w="lg" len="lg"/>
          </a:ln>
        </p:spPr>
      </p:cxnSp>
    </p:spTree>
    <p:extLst>
      <p:ext uri="{BB962C8B-B14F-4D97-AF65-F5344CB8AC3E}">
        <p14:creationId xmlns:p14="http://schemas.microsoft.com/office/powerpoint/2010/main" val="5973755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838199" y="365125"/>
            <a:ext cx="10796081"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Arial"/>
              <a:buNone/>
            </a:pPr>
            <a:r>
              <a:rPr lang="en-US" sz="4400" b="0" i="0" u="none" strike="noStrike" cap="none">
                <a:solidFill>
                  <a:schemeClr val="dk1"/>
                </a:solidFill>
                <a:latin typeface="Arial"/>
                <a:ea typeface="Arial"/>
                <a:cs typeface="Arial"/>
                <a:sym typeface="Arial"/>
              </a:rPr>
              <a:t>Value</a:t>
            </a:r>
            <a:endParaRPr sz="4400" b="0" i="0" u="none" strike="noStrike" cap="none">
              <a:solidFill>
                <a:schemeClr val="dk1"/>
              </a:solidFill>
              <a:latin typeface="Arial"/>
              <a:ea typeface="Arial"/>
              <a:cs typeface="Arial"/>
              <a:sym typeface="Arial"/>
            </a:endParaRPr>
          </a:p>
        </p:txBody>
      </p:sp>
      <p:sp>
        <p:nvSpPr>
          <p:cNvPr id="255" name="Shape 255"/>
          <p:cNvSpPr txBox="1">
            <a:spLocks noGrp="1"/>
          </p:cNvSpPr>
          <p:nvPr>
            <p:ph type="body" idx="2"/>
          </p:nvPr>
        </p:nvSpPr>
        <p:spPr>
          <a:xfrm>
            <a:off x="8189687" y="1402671"/>
            <a:ext cx="3265027" cy="41148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000"/>
              <a:buFont typeface="Arial"/>
              <a:buNone/>
            </a:pPr>
            <a:br>
              <a:rPr lang="en-US" sz="2000" b="0" i="0" u="none" strike="noStrike" cap="none">
                <a:solidFill>
                  <a:schemeClr val="dk1"/>
                </a:solidFill>
                <a:latin typeface="Arial"/>
                <a:ea typeface="Arial"/>
                <a:cs typeface="Arial"/>
                <a:sym typeface="Arial"/>
              </a:rPr>
            </a:br>
            <a:endParaRPr sz="20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000"/>
              <a:buFont typeface="Arial"/>
              <a:buChar char="•"/>
            </a:pPr>
            <a:r>
              <a:rPr lang="en-US" sz="2000" b="1" i="0" u="none" strike="noStrike" cap="none">
                <a:solidFill>
                  <a:schemeClr val="dk1"/>
                </a:solidFill>
                <a:latin typeface="Arial"/>
                <a:ea typeface="Arial"/>
                <a:cs typeface="Arial"/>
                <a:sym typeface="Arial"/>
              </a:rPr>
              <a:t>Value </a:t>
            </a:r>
            <a:r>
              <a:rPr lang="en-US" sz="2000" b="0" i="0" u="none" strike="noStrike" cap="none">
                <a:solidFill>
                  <a:schemeClr val="dk1"/>
                </a:solidFill>
                <a:latin typeface="Arial"/>
                <a:ea typeface="Arial"/>
                <a:cs typeface="Arial"/>
                <a:sym typeface="Arial"/>
              </a:rPr>
              <a:t>refers to the lightness or darkness of a color</a:t>
            </a:r>
            <a:r>
              <a:rPr lang="en-US" sz="2000"/>
              <a:t>.</a:t>
            </a:r>
            <a:endParaRPr sz="20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Dark values with black added are called </a:t>
            </a:r>
            <a:r>
              <a:rPr lang="en-US" sz="2000" b="1" i="0" u="none" strike="noStrike" cap="none">
                <a:solidFill>
                  <a:schemeClr val="dk1"/>
                </a:solidFill>
                <a:latin typeface="Arial"/>
                <a:ea typeface="Arial"/>
                <a:cs typeface="Arial"/>
                <a:sym typeface="Arial"/>
              </a:rPr>
              <a:t>shades</a:t>
            </a:r>
            <a:r>
              <a:rPr lang="en-US" sz="2000" b="0" i="0" u="none" strike="noStrike" cap="none">
                <a:solidFill>
                  <a:schemeClr val="dk1"/>
                </a:solidFill>
                <a:latin typeface="Arial"/>
                <a:ea typeface="Arial"/>
                <a:cs typeface="Arial"/>
                <a:sym typeface="Arial"/>
              </a:rPr>
              <a:t> and light values with white added are called </a:t>
            </a:r>
            <a:r>
              <a:rPr lang="en-US" sz="2000" b="1" i="0" u="none" strike="noStrike" cap="none">
                <a:solidFill>
                  <a:schemeClr val="dk1"/>
                </a:solidFill>
                <a:latin typeface="Arial"/>
                <a:ea typeface="Arial"/>
                <a:cs typeface="Arial"/>
                <a:sym typeface="Arial"/>
              </a:rPr>
              <a:t>tints</a:t>
            </a:r>
            <a:r>
              <a:rPr lang="en-US" sz="2000" b="0" i="0" u="none" strike="noStrike" cap="none">
                <a:solidFill>
                  <a:schemeClr val="dk1"/>
                </a:solidFill>
                <a:latin typeface="Arial"/>
                <a:ea typeface="Arial"/>
                <a:cs typeface="Arial"/>
                <a:sym typeface="Arial"/>
              </a:rPr>
              <a:t>. </a:t>
            </a:r>
            <a:endParaRPr sz="2800" b="0" i="0" u="none" strike="noStrike" cap="none">
              <a:solidFill>
                <a:schemeClr val="dk1"/>
              </a:solidFill>
              <a:latin typeface="Arial"/>
              <a:ea typeface="Arial"/>
              <a:cs typeface="Arial"/>
              <a:sym typeface="Arial"/>
            </a:endParaRPr>
          </a:p>
          <a:p>
            <a:pPr marL="228600" marR="0" lvl="0" indent="-101600" algn="l" rtl="0">
              <a:lnSpc>
                <a:spcPct val="90000"/>
              </a:lnSpc>
              <a:spcBef>
                <a:spcPts val="1000"/>
              </a:spcBef>
              <a:spcAft>
                <a:spcPts val="0"/>
              </a:spcAft>
              <a:buClr>
                <a:schemeClr val="dk1"/>
              </a:buClr>
              <a:buSzPts val="2000"/>
              <a:buFont typeface="Arial"/>
              <a:buNone/>
            </a:pPr>
            <a:endParaRPr sz="2000" b="0" i="0" u="none" strike="noStrike" cap="none">
              <a:solidFill>
                <a:schemeClr val="dk1"/>
              </a:solidFill>
              <a:latin typeface="Arial"/>
              <a:ea typeface="Arial"/>
              <a:cs typeface="Arial"/>
              <a:sym typeface="Arial"/>
            </a:endParaRPr>
          </a:p>
        </p:txBody>
      </p:sp>
      <p:sp>
        <p:nvSpPr>
          <p:cNvPr id="256" name="Shape 256"/>
          <p:cNvSpPr txBox="1">
            <a:spLocks noGrp="1"/>
          </p:cNvSpPr>
          <p:nvPr>
            <p:ph type="body" idx="3"/>
          </p:nvPr>
        </p:nvSpPr>
        <p:spPr>
          <a:xfrm>
            <a:off x="834482" y="5517471"/>
            <a:ext cx="4666432" cy="565150"/>
          </a:xfrm>
          <a:prstGeom prst="rect">
            <a:avLst/>
          </a:prstGeom>
          <a:noFill/>
          <a:ln>
            <a:noFill/>
          </a:ln>
        </p:spPr>
        <p:txBody>
          <a:bodyPr spcFirstLastPara="1" wrap="square" lIns="91425" tIns="45700" rIns="91425" bIns="45700" anchor="t" anchorCtr="0">
            <a:noAutofit/>
          </a:bodyPr>
          <a:lstStyle/>
          <a:p>
            <a:pPr marL="0" marR="0" lvl="0" indent="0" algn="l" rtl="0">
              <a:lnSpc>
                <a:spcPct val="70000"/>
              </a:lnSpc>
              <a:spcBef>
                <a:spcPts val="0"/>
              </a:spcBef>
              <a:spcAft>
                <a:spcPts val="0"/>
              </a:spcAft>
              <a:buClr>
                <a:schemeClr val="dk1"/>
              </a:buClr>
              <a:buSzPts val="839"/>
              <a:buFont typeface="Arial"/>
              <a:buNone/>
            </a:pPr>
            <a:r>
              <a:rPr lang="en-US" sz="839" b="0" i="0" u="none" strike="noStrike" cap="none">
                <a:solidFill>
                  <a:schemeClr val="dk1"/>
                </a:solidFill>
                <a:latin typeface="Arial"/>
                <a:ea typeface="Arial"/>
                <a:cs typeface="Arial"/>
                <a:sym typeface="Arial"/>
              </a:rPr>
              <a:t>Andy Warhol, </a:t>
            </a:r>
            <a:r>
              <a:rPr lang="en-US" sz="839" b="0" i="1" u="none" strike="noStrike" cap="none">
                <a:solidFill>
                  <a:schemeClr val="dk1"/>
                </a:solidFill>
                <a:latin typeface="Arial"/>
                <a:ea typeface="Arial"/>
                <a:cs typeface="Arial"/>
                <a:sym typeface="Arial"/>
              </a:rPr>
              <a:t>Camouflage, </a:t>
            </a:r>
            <a:r>
              <a:rPr lang="en-US" sz="839" b="0" i="0" u="none" strike="noStrike" cap="none">
                <a:solidFill>
                  <a:schemeClr val="dk1"/>
                </a:solidFill>
                <a:latin typeface="Arial"/>
                <a:ea typeface="Arial"/>
                <a:cs typeface="Arial"/>
                <a:sym typeface="Arial"/>
              </a:rPr>
              <a:t>1987</a:t>
            </a:r>
            <a:br>
              <a:rPr lang="en-US" sz="839" b="0" i="0" u="none" strike="noStrike" cap="none">
                <a:solidFill>
                  <a:schemeClr val="dk1"/>
                </a:solidFill>
                <a:latin typeface="Arial"/>
                <a:ea typeface="Arial"/>
                <a:cs typeface="Arial"/>
                <a:sym typeface="Arial"/>
              </a:rPr>
            </a:br>
            <a:r>
              <a:rPr lang="en-US" sz="839" b="0" i="0" u="none" strike="noStrike" cap="none">
                <a:solidFill>
                  <a:schemeClr val="dk1"/>
                </a:solidFill>
                <a:latin typeface="Arial"/>
                <a:ea typeface="Arial"/>
                <a:cs typeface="Arial"/>
                <a:sym typeface="Arial"/>
              </a:rPr>
              <a:t>The Andy Warhol Museum, Pittsburgh; Founding Collection, Contribution The Andy Warhol Foundation for the Visual Arts, Inc.</a:t>
            </a:r>
            <a:br>
              <a:rPr lang="en-US" sz="839" b="0" i="0" u="none" strike="noStrike" cap="none">
                <a:solidFill>
                  <a:schemeClr val="dk1"/>
                </a:solidFill>
                <a:latin typeface="Arial"/>
                <a:ea typeface="Arial"/>
                <a:cs typeface="Arial"/>
                <a:sym typeface="Arial"/>
              </a:rPr>
            </a:br>
            <a:r>
              <a:rPr lang="en-US" sz="839" b="0" i="0" u="none" strike="noStrike" cap="none">
                <a:solidFill>
                  <a:schemeClr val="dk1"/>
                </a:solidFill>
                <a:latin typeface="Arial"/>
                <a:ea typeface="Arial"/>
                <a:cs typeface="Arial"/>
                <a:sym typeface="Arial"/>
              </a:rPr>
              <a:t>© The Andy Warhol Foundation for the Visual Arts, Inc.</a:t>
            </a:r>
            <a:br>
              <a:rPr lang="en-US" sz="839" b="0" i="0" u="none" strike="noStrike" cap="none">
                <a:solidFill>
                  <a:schemeClr val="dk1"/>
                </a:solidFill>
                <a:latin typeface="Arial"/>
                <a:ea typeface="Arial"/>
                <a:cs typeface="Arial"/>
                <a:sym typeface="Arial"/>
              </a:rPr>
            </a:br>
            <a:r>
              <a:rPr lang="en-US" sz="839" b="0" i="0" u="none" strike="noStrike" cap="none">
                <a:solidFill>
                  <a:schemeClr val="dk1"/>
                </a:solidFill>
                <a:latin typeface="Arial"/>
                <a:ea typeface="Arial"/>
                <a:cs typeface="Arial"/>
                <a:sym typeface="Arial"/>
              </a:rPr>
              <a:t>1998.1.2503.8</a:t>
            </a:r>
            <a:endParaRPr sz="700" b="0" i="0" u="none" strike="noStrike" cap="none">
              <a:solidFill>
                <a:schemeClr val="dk1"/>
              </a:solidFill>
              <a:latin typeface="Arial"/>
              <a:ea typeface="Arial"/>
              <a:cs typeface="Arial"/>
              <a:sym typeface="Arial"/>
            </a:endParaRPr>
          </a:p>
        </p:txBody>
      </p:sp>
      <p:sp>
        <p:nvSpPr>
          <p:cNvPr id="257" name="Shape 257"/>
          <p:cNvSpPr txBox="1">
            <a:spLocks noGrp="1"/>
          </p:cNvSpPr>
          <p:nvPr>
            <p:ph type="ftr" idx="11"/>
          </p:nvPr>
        </p:nvSpPr>
        <p:spPr>
          <a:xfrm>
            <a:off x="2613837" y="6365063"/>
            <a:ext cx="6964325"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400"/>
              <a:buFont typeface="Arial"/>
              <a:buNone/>
            </a:pPr>
            <a:r>
              <a:rPr lang="en-US" sz="1200" b="0" i="0" u="none" strike="noStrike" cap="none">
                <a:solidFill>
                  <a:srgbClr val="888888"/>
                </a:solidFill>
                <a:latin typeface="Arial"/>
                <a:ea typeface="Arial"/>
                <a:cs typeface="Arial"/>
                <a:sym typeface="Arial"/>
              </a:rPr>
              <a:t>© The Andy Warhol Museum, one of the four Carnegie Museums of Pittsburgh. All rights reserved.</a:t>
            </a:r>
            <a:endParaRPr sz="1200" b="0" i="0" u="none" strike="noStrike" cap="none">
              <a:solidFill>
                <a:srgbClr val="888888"/>
              </a:solidFill>
              <a:latin typeface="Arial"/>
              <a:ea typeface="Arial"/>
              <a:cs typeface="Arial"/>
              <a:sym typeface="Arial"/>
            </a:endParaRPr>
          </a:p>
        </p:txBody>
      </p:sp>
      <p:pic>
        <p:nvPicPr>
          <p:cNvPr id="258" name="Shape 258" descr="This silkscreen print depicts a traditional camouflage pattern with untraditional colors. The turquoise and dark orange shapes dominate the composition, while the light orange and yellow shapes recede into the background.  "/>
          <p:cNvPicPr preferRelativeResize="0"/>
          <p:nvPr/>
        </p:nvPicPr>
        <p:blipFill rotWithShape="1">
          <a:blip r:embed="rId3">
            <a:alphaModFix/>
          </a:blip>
          <a:srcRect/>
          <a:stretch/>
        </p:blipFill>
        <p:spPr>
          <a:xfrm>
            <a:off x="835658" y="1402671"/>
            <a:ext cx="4071488" cy="4114800"/>
          </a:xfrm>
          <a:prstGeom prst="rect">
            <a:avLst/>
          </a:prstGeom>
          <a:noFill/>
          <a:ln>
            <a:noFill/>
          </a:ln>
        </p:spPr>
      </p:pic>
      <p:pic>
        <p:nvPicPr>
          <p:cNvPr id="259" name="Shape 259" descr="Analogous colors Colors that are adjacent to each other on the color wheel, for example, blue, blue-violet, and violet. An analogous color scheme is based on the idea of a color family, using two or three neighboring hues from the color circle as a starting point."/>
          <p:cNvPicPr preferRelativeResize="0"/>
          <p:nvPr/>
        </p:nvPicPr>
        <p:blipFill rotWithShape="1">
          <a:blip r:embed="rId4">
            <a:alphaModFix/>
          </a:blip>
          <a:srcRect l="17308" t="16818" r="13983" b="10134"/>
          <a:stretch/>
        </p:blipFill>
        <p:spPr>
          <a:xfrm>
            <a:off x="5179330" y="1859871"/>
            <a:ext cx="3010357" cy="3200400"/>
          </a:xfrm>
          <a:prstGeom prst="rect">
            <a:avLst/>
          </a:prstGeom>
          <a:noFill/>
          <a:ln>
            <a:noFill/>
          </a:ln>
        </p:spPr>
      </p:pic>
    </p:spTree>
    <p:extLst>
      <p:ext uri="{BB962C8B-B14F-4D97-AF65-F5344CB8AC3E}">
        <p14:creationId xmlns:p14="http://schemas.microsoft.com/office/powerpoint/2010/main" val="1423105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5400"/>
              <a:buFont typeface="Arial"/>
              <a:buNone/>
            </a:pPr>
            <a:br>
              <a:rPr lang="en-US" sz="5400" b="0" i="0" u="none" strike="noStrike" cap="none" dirty="0">
                <a:solidFill>
                  <a:schemeClr val="dk1"/>
                </a:solidFill>
                <a:latin typeface="Arial" panose="020B0604020202020204" pitchFamily="34" charset="0"/>
                <a:ea typeface="Arial"/>
                <a:cs typeface="Arial" panose="020B0604020202020204" pitchFamily="34" charset="0"/>
                <a:sym typeface="Arial"/>
              </a:rPr>
            </a:br>
            <a:br>
              <a:rPr lang="en-US" sz="5400" b="0" i="0" u="none" strike="noStrike" cap="none" dirty="0">
                <a:solidFill>
                  <a:schemeClr val="dk1"/>
                </a:solidFill>
                <a:latin typeface="Arial" panose="020B0604020202020204" pitchFamily="34" charset="0"/>
                <a:ea typeface="Arial"/>
                <a:cs typeface="Arial" panose="020B0604020202020204" pitchFamily="34" charset="0"/>
                <a:sym typeface="Arial"/>
              </a:rPr>
            </a:br>
            <a:br>
              <a:rPr lang="en-US" sz="5400" b="0" i="0" u="none" strike="noStrike" cap="none" dirty="0">
                <a:solidFill>
                  <a:schemeClr val="dk1"/>
                </a:solidFill>
                <a:latin typeface="Arial" panose="020B0604020202020204" pitchFamily="34" charset="0"/>
                <a:ea typeface="Arial"/>
                <a:cs typeface="Arial" panose="020B0604020202020204" pitchFamily="34" charset="0"/>
                <a:sym typeface="Arial"/>
              </a:rPr>
            </a:br>
            <a:r>
              <a:rPr lang="en-US" sz="4410" b="0" u="none" strike="noStrike" cap="none" dirty="0">
                <a:solidFill>
                  <a:schemeClr val="dk1"/>
                </a:solidFill>
                <a:latin typeface="Arial" panose="020B0604020202020204" pitchFamily="34" charset="0"/>
                <a:ea typeface="Arial"/>
                <a:cs typeface="Arial" panose="020B0604020202020204" pitchFamily="34" charset="0"/>
                <a:sym typeface="Arial"/>
              </a:rPr>
              <a:t>Introduction &amp; Color Theory</a:t>
            </a:r>
            <a:br>
              <a:rPr lang="en-US" sz="4410" b="0" i="1" u="none" strike="noStrike" cap="none" dirty="0">
                <a:solidFill>
                  <a:schemeClr val="dk1"/>
                </a:solidFill>
                <a:latin typeface="Arial" panose="020B0604020202020204" pitchFamily="34" charset="0"/>
                <a:ea typeface="Arial"/>
                <a:cs typeface="Arial" panose="020B0604020202020204" pitchFamily="34" charset="0"/>
                <a:sym typeface="Arial"/>
              </a:rPr>
            </a:br>
            <a:r>
              <a:rPr lang="en-US" sz="3600" dirty="0">
                <a:latin typeface="Arial" panose="020B0604020202020204" pitchFamily="34" charset="0"/>
                <a:cs typeface="Arial" panose="020B0604020202020204" pitchFamily="34" charset="0"/>
              </a:rPr>
              <a:t>Lesson 1</a:t>
            </a:r>
            <a:endParaRPr sz="3600" b="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5256785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Shape 265"/>
          <p:cNvSpPr txBox="1">
            <a:spLocks noGrp="1"/>
          </p:cNvSpPr>
          <p:nvPr>
            <p:ph type="title"/>
          </p:nvPr>
        </p:nvSpPr>
        <p:spPr>
          <a:xfrm>
            <a:off x="838199" y="365125"/>
            <a:ext cx="10796081"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Arial"/>
              <a:buNone/>
            </a:pPr>
            <a:r>
              <a:rPr lang="en-US" sz="4400" b="0" i="0" u="none" strike="noStrike" cap="none">
                <a:solidFill>
                  <a:schemeClr val="dk1"/>
                </a:solidFill>
                <a:latin typeface="Arial"/>
                <a:ea typeface="Arial"/>
                <a:cs typeface="Arial"/>
                <a:sym typeface="Arial"/>
              </a:rPr>
              <a:t>Temperature</a:t>
            </a:r>
            <a:endParaRPr sz="4400" b="0" i="0" u="none" strike="noStrike" cap="none">
              <a:solidFill>
                <a:schemeClr val="dk1"/>
              </a:solidFill>
              <a:latin typeface="Arial"/>
              <a:ea typeface="Arial"/>
              <a:cs typeface="Arial"/>
              <a:sym typeface="Arial"/>
            </a:endParaRPr>
          </a:p>
        </p:txBody>
      </p:sp>
      <p:sp>
        <p:nvSpPr>
          <p:cNvPr id="266" name="Shape 266"/>
          <p:cNvSpPr txBox="1">
            <a:spLocks noGrp="1"/>
          </p:cNvSpPr>
          <p:nvPr>
            <p:ph type="body" idx="2"/>
          </p:nvPr>
        </p:nvSpPr>
        <p:spPr>
          <a:xfrm>
            <a:off x="8189687" y="1402671"/>
            <a:ext cx="3004457" cy="4114800"/>
          </a:xfrm>
          <a:prstGeom prst="rect">
            <a:avLst/>
          </a:prstGeom>
          <a:noFill/>
          <a:ln>
            <a:noFill/>
          </a:ln>
        </p:spPr>
        <p:txBody>
          <a:bodyPr spcFirstLastPara="1" wrap="square" lIns="91425" tIns="45700" rIns="91425" bIns="45700" anchor="ctr" anchorCtr="0">
            <a:noAutofit/>
          </a:bodyPr>
          <a:lstStyle/>
          <a:p>
            <a:pPr marL="228600" marR="0" lvl="0" indent="-228600" algn="l" rtl="0">
              <a:lnSpc>
                <a:spcPct val="80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The </a:t>
            </a:r>
            <a:r>
              <a:rPr lang="en-US" sz="2000" b="1" i="0" u="none" strike="noStrike" cap="none">
                <a:solidFill>
                  <a:schemeClr val="dk1"/>
                </a:solidFill>
                <a:latin typeface="Arial"/>
                <a:ea typeface="Arial"/>
                <a:cs typeface="Arial"/>
                <a:sym typeface="Arial"/>
              </a:rPr>
              <a:t>temperature</a:t>
            </a:r>
            <a:r>
              <a:rPr lang="en-US" sz="2000" b="0" i="0" u="none" strike="noStrike" cap="none">
                <a:solidFill>
                  <a:schemeClr val="dk1"/>
                </a:solidFill>
                <a:latin typeface="Arial"/>
                <a:ea typeface="Arial"/>
                <a:cs typeface="Arial"/>
                <a:sym typeface="Arial"/>
              </a:rPr>
              <a:t> of a color is usually defined  in terms of “warm” and “cool”. </a:t>
            </a:r>
            <a:endParaRPr sz="2000" b="0" i="0" u="none" strike="noStrike" cap="none">
              <a:solidFill>
                <a:schemeClr val="dk1"/>
              </a:solidFill>
              <a:latin typeface="Arial"/>
              <a:ea typeface="Arial"/>
              <a:cs typeface="Arial"/>
              <a:sym typeface="Arial"/>
            </a:endParaRPr>
          </a:p>
          <a:p>
            <a:pPr marL="228600" marR="0" lvl="0" indent="-228600" algn="l" rtl="0">
              <a:lnSpc>
                <a:spcPct val="80000"/>
              </a:lnSpc>
              <a:spcBef>
                <a:spcPts val="10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Blue, green, and purple are considered </a:t>
            </a:r>
            <a:r>
              <a:rPr lang="en-US" sz="2000" b="1" i="0" u="none" strike="noStrike" cap="none">
                <a:solidFill>
                  <a:schemeClr val="dk1"/>
                </a:solidFill>
                <a:latin typeface="Arial"/>
                <a:ea typeface="Arial"/>
                <a:cs typeface="Arial"/>
                <a:sym typeface="Arial"/>
              </a:rPr>
              <a:t>cool</a:t>
            </a:r>
            <a:r>
              <a:rPr lang="en-US" sz="2000" b="0" i="0" u="none" strike="noStrike" cap="none">
                <a:solidFill>
                  <a:schemeClr val="dk1"/>
                </a:solidFill>
                <a:latin typeface="Arial"/>
                <a:ea typeface="Arial"/>
                <a:cs typeface="Arial"/>
                <a:sym typeface="Arial"/>
              </a:rPr>
              <a:t> colors while yellow, orange, and red are considered </a:t>
            </a:r>
            <a:r>
              <a:rPr lang="en-US" sz="2000" b="1" i="0" u="none" strike="noStrike" cap="none">
                <a:solidFill>
                  <a:schemeClr val="dk1"/>
                </a:solidFill>
                <a:latin typeface="Arial"/>
                <a:ea typeface="Arial"/>
                <a:cs typeface="Arial"/>
                <a:sym typeface="Arial"/>
              </a:rPr>
              <a:t>warm </a:t>
            </a:r>
            <a:r>
              <a:rPr lang="en-US" sz="2000" b="0" i="0" u="none" strike="noStrike" cap="none">
                <a:solidFill>
                  <a:schemeClr val="dk1"/>
                </a:solidFill>
                <a:latin typeface="Arial"/>
                <a:ea typeface="Arial"/>
                <a:cs typeface="Arial"/>
                <a:sym typeface="Arial"/>
              </a:rPr>
              <a:t>colors.</a:t>
            </a:r>
            <a:endParaRPr sz="2000" b="0" i="0" u="none" strike="noStrike" cap="none">
              <a:solidFill>
                <a:schemeClr val="dk1"/>
              </a:solidFill>
              <a:latin typeface="Arial"/>
              <a:ea typeface="Arial"/>
              <a:cs typeface="Arial"/>
              <a:sym typeface="Arial"/>
            </a:endParaRPr>
          </a:p>
          <a:p>
            <a:pPr marL="228600" marR="0" lvl="0" indent="-228600" algn="l" rtl="0">
              <a:lnSpc>
                <a:spcPct val="80000"/>
              </a:lnSpc>
              <a:spcBef>
                <a:spcPts val="10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Color temperature can help enhance the mood of an image.</a:t>
            </a:r>
            <a:endParaRPr sz="2800" b="0" i="0" u="none" strike="noStrike" cap="none">
              <a:solidFill>
                <a:schemeClr val="dk1"/>
              </a:solidFill>
              <a:latin typeface="Arial"/>
              <a:ea typeface="Arial"/>
              <a:cs typeface="Arial"/>
              <a:sym typeface="Arial"/>
            </a:endParaRPr>
          </a:p>
        </p:txBody>
      </p:sp>
      <p:sp>
        <p:nvSpPr>
          <p:cNvPr id="267" name="Shape 267"/>
          <p:cNvSpPr txBox="1">
            <a:spLocks noGrp="1"/>
          </p:cNvSpPr>
          <p:nvPr>
            <p:ph type="body" idx="3"/>
          </p:nvPr>
        </p:nvSpPr>
        <p:spPr>
          <a:xfrm>
            <a:off x="834482" y="5372331"/>
            <a:ext cx="4666432" cy="565150"/>
          </a:xfrm>
          <a:prstGeom prst="rect">
            <a:avLst/>
          </a:prstGeom>
          <a:noFill/>
          <a:ln>
            <a:noFill/>
          </a:ln>
        </p:spPr>
        <p:txBody>
          <a:bodyPr spcFirstLastPara="1" wrap="square" lIns="91425" tIns="45700" rIns="91425" bIns="45700" anchor="t" anchorCtr="0">
            <a:noAutofit/>
          </a:bodyPr>
          <a:lstStyle/>
          <a:p>
            <a:pPr marL="0" marR="0" lvl="0" indent="0" algn="l" rtl="0">
              <a:lnSpc>
                <a:spcPct val="70000"/>
              </a:lnSpc>
              <a:spcBef>
                <a:spcPts val="0"/>
              </a:spcBef>
              <a:spcAft>
                <a:spcPts val="0"/>
              </a:spcAft>
              <a:buClr>
                <a:schemeClr val="dk1"/>
              </a:buClr>
              <a:buSzPts val="839"/>
              <a:buFont typeface="Arial"/>
              <a:buNone/>
            </a:pPr>
            <a:r>
              <a:rPr lang="en-US" sz="839" b="0" i="0" u="none" strike="noStrike" cap="none">
                <a:solidFill>
                  <a:schemeClr val="dk1"/>
                </a:solidFill>
                <a:latin typeface="Arial"/>
                <a:ea typeface="Arial"/>
                <a:cs typeface="Arial"/>
                <a:sym typeface="Arial"/>
              </a:rPr>
              <a:t>Andy Warhol, </a:t>
            </a:r>
            <a:r>
              <a:rPr lang="en-US" sz="839" b="0" i="1" u="none" strike="noStrike" cap="none">
                <a:solidFill>
                  <a:schemeClr val="dk1"/>
                </a:solidFill>
                <a:latin typeface="Arial"/>
                <a:ea typeface="Arial"/>
                <a:cs typeface="Arial"/>
                <a:sym typeface="Arial"/>
              </a:rPr>
              <a:t> Vesuvius, </a:t>
            </a:r>
            <a:r>
              <a:rPr lang="en-US" sz="839" b="0" i="0" u="none" strike="noStrike" cap="none">
                <a:solidFill>
                  <a:schemeClr val="dk1"/>
                </a:solidFill>
                <a:latin typeface="Arial"/>
                <a:ea typeface="Arial"/>
                <a:cs typeface="Arial"/>
                <a:sym typeface="Arial"/>
              </a:rPr>
              <a:t>1985</a:t>
            </a:r>
            <a:br>
              <a:rPr lang="en-US" sz="839" b="0" i="0" u="none" strike="noStrike" cap="none">
                <a:solidFill>
                  <a:schemeClr val="dk1"/>
                </a:solidFill>
                <a:latin typeface="Arial"/>
                <a:ea typeface="Arial"/>
                <a:cs typeface="Arial"/>
                <a:sym typeface="Arial"/>
              </a:rPr>
            </a:br>
            <a:r>
              <a:rPr lang="en-US" sz="839" b="0" i="0" u="none" strike="noStrike" cap="none">
                <a:solidFill>
                  <a:schemeClr val="dk1"/>
                </a:solidFill>
                <a:latin typeface="Arial"/>
                <a:ea typeface="Arial"/>
                <a:cs typeface="Arial"/>
                <a:sym typeface="Arial"/>
              </a:rPr>
              <a:t>The Andy Warhol Museum, Pittsburgh; Founding Collection, Contribution The Andy Warhol Foundation for the Visual Arts, Inc.</a:t>
            </a:r>
            <a:br>
              <a:rPr lang="en-US" sz="839" b="0" i="0" u="none" strike="noStrike" cap="none">
                <a:solidFill>
                  <a:schemeClr val="dk1"/>
                </a:solidFill>
                <a:latin typeface="Arial"/>
                <a:ea typeface="Arial"/>
                <a:cs typeface="Arial"/>
                <a:sym typeface="Arial"/>
              </a:rPr>
            </a:br>
            <a:r>
              <a:rPr lang="en-US" sz="839" b="0" i="0" u="none" strike="noStrike" cap="none">
                <a:solidFill>
                  <a:schemeClr val="dk1"/>
                </a:solidFill>
                <a:latin typeface="Arial"/>
                <a:ea typeface="Arial"/>
                <a:cs typeface="Arial"/>
                <a:sym typeface="Arial"/>
              </a:rPr>
              <a:t>© The Andy Warhol Foundation for the Visual Arts, Inc.</a:t>
            </a:r>
            <a:br>
              <a:rPr lang="en-US" sz="839" b="0" i="0" u="none" strike="noStrike" cap="none">
                <a:solidFill>
                  <a:schemeClr val="dk1"/>
                </a:solidFill>
                <a:latin typeface="Arial"/>
                <a:ea typeface="Arial"/>
                <a:cs typeface="Arial"/>
                <a:sym typeface="Arial"/>
              </a:rPr>
            </a:br>
            <a:r>
              <a:rPr lang="en-US" sz="839" b="0" i="0" u="none" strike="noStrike" cap="none">
                <a:solidFill>
                  <a:schemeClr val="dk1"/>
                </a:solidFill>
                <a:latin typeface="Arial"/>
                <a:ea typeface="Arial"/>
                <a:cs typeface="Arial"/>
                <a:sym typeface="Arial"/>
              </a:rPr>
              <a:t>1998.1.2489</a:t>
            </a:r>
            <a:endParaRPr sz="700" b="0" i="0" u="none" strike="noStrike" cap="none">
              <a:solidFill>
                <a:schemeClr val="dk1"/>
              </a:solidFill>
              <a:latin typeface="Arial"/>
              <a:ea typeface="Arial"/>
              <a:cs typeface="Arial"/>
              <a:sym typeface="Arial"/>
            </a:endParaRPr>
          </a:p>
        </p:txBody>
      </p:sp>
      <p:sp>
        <p:nvSpPr>
          <p:cNvPr id="268" name="Shape 268"/>
          <p:cNvSpPr txBox="1">
            <a:spLocks noGrp="1"/>
          </p:cNvSpPr>
          <p:nvPr>
            <p:ph type="ftr" idx="11"/>
          </p:nvPr>
        </p:nvSpPr>
        <p:spPr>
          <a:xfrm>
            <a:off x="2613837" y="6365063"/>
            <a:ext cx="6964325"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400"/>
              <a:buFont typeface="Arial"/>
              <a:buNone/>
            </a:pPr>
            <a:r>
              <a:rPr lang="en-US" sz="1200" b="0" i="0" u="none" strike="noStrike" cap="none">
                <a:solidFill>
                  <a:srgbClr val="888888"/>
                </a:solidFill>
                <a:latin typeface="Arial"/>
                <a:ea typeface="Arial"/>
                <a:cs typeface="Arial"/>
                <a:sym typeface="Arial"/>
              </a:rPr>
              <a:t>© The Andy Warhol Museum, one of the four Carnegie Museums of Pittsburgh. All rights reserved.</a:t>
            </a:r>
            <a:endParaRPr sz="1200" b="0" i="0" u="none" strike="noStrike" cap="none">
              <a:solidFill>
                <a:srgbClr val="888888"/>
              </a:solidFill>
              <a:latin typeface="Arial"/>
              <a:ea typeface="Arial"/>
              <a:cs typeface="Arial"/>
              <a:sym typeface="Arial"/>
            </a:endParaRPr>
          </a:p>
        </p:txBody>
      </p:sp>
      <p:pic>
        <p:nvPicPr>
          <p:cNvPr id="269" name="Shape 269" descr="Image result for color wheel"/>
          <p:cNvPicPr preferRelativeResize="0"/>
          <p:nvPr/>
        </p:nvPicPr>
        <p:blipFill rotWithShape="1">
          <a:blip r:embed="rId3">
            <a:alphaModFix/>
          </a:blip>
          <a:srcRect/>
          <a:stretch/>
        </p:blipFill>
        <p:spPr>
          <a:xfrm>
            <a:off x="5333757" y="2031321"/>
            <a:ext cx="2857500" cy="2857500"/>
          </a:xfrm>
          <a:prstGeom prst="rect">
            <a:avLst/>
          </a:prstGeom>
          <a:noFill/>
          <a:ln>
            <a:noFill/>
          </a:ln>
        </p:spPr>
      </p:pic>
      <p:cxnSp>
        <p:nvCxnSpPr>
          <p:cNvPr id="270" name="Shape 270"/>
          <p:cNvCxnSpPr/>
          <p:nvPr/>
        </p:nvCxnSpPr>
        <p:spPr>
          <a:xfrm>
            <a:off x="5442855" y="2191658"/>
            <a:ext cx="2554515" cy="2525485"/>
          </a:xfrm>
          <a:prstGeom prst="straightConnector1">
            <a:avLst/>
          </a:prstGeom>
          <a:noFill/>
          <a:ln w="38100" cap="flat" cmpd="sng">
            <a:solidFill>
              <a:schemeClr val="dk1"/>
            </a:solidFill>
            <a:prstDash val="solid"/>
            <a:miter lim="800000"/>
            <a:headEnd type="none" w="sm" len="sm"/>
            <a:tailEnd type="none" w="sm" len="sm"/>
          </a:ln>
        </p:spPr>
      </p:cxnSp>
      <p:sp>
        <p:nvSpPr>
          <p:cNvPr id="271" name="Shape 271"/>
          <p:cNvSpPr txBox="1"/>
          <p:nvPr/>
        </p:nvSpPr>
        <p:spPr>
          <a:xfrm>
            <a:off x="6618510" y="3062761"/>
            <a:ext cx="783771"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b="1" i="0" u="none" strike="noStrike" cap="none">
                <a:solidFill>
                  <a:schemeClr val="dk1"/>
                </a:solidFill>
                <a:latin typeface="Arial"/>
                <a:ea typeface="Arial"/>
                <a:cs typeface="Arial"/>
                <a:sym typeface="Arial"/>
              </a:rPr>
              <a:t>warm</a:t>
            </a:r>
            <a:endParaRPr sz="1400" b="0" i="0" u="none" strike="noStrike" cap="none">
              <a:solidFill>
                <a:srgbClr val="000000"/>
              </a:solidFill>
              <a:latin typeface="Arial"/>
              <a:ea typeface="Arial"/>
              <a:cs typeface="Arial"/>
              <a:sym typeface="Arial"/>
            </a:endParaRPr>
          </a:p>
        </p:txBody>
      </p:sp>
      <p:sp>
        <p:nvSpPr>
          <p:cNvPr id="272" name="Shape 272"/>
          <p:cNvSpPr txBox="1"/>
          <p:nvPr/>
        </p:nvSpPr>
        <p:spPr>
          <a:xfrm>
            <a:off x="6284681" y="3624355"/>
            <a:ext cx="783771"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b="1" i="0" u="none" strike="noStrike" cap="none">
                <a:solidFill>
                  <a:schemeClr val="dk1"/>
                </a:solidFill>
                <a:latin typeface="Arial"/>
                <a:ea typeface="Arial"/>
                <a:cs typeface="Arial"/>
                <a:sym typeface="Arial"/>
              </a:rPr>
              <a:t>cool</a:t>
            </a:r>
            <a:endParaRPr sz="1400" b="0" i="0" u="none" strike="noStrike" cap="none">
              <a:solidFill>
                <a:srgbClr val="000000"/>
              </a:solidFill>
              <a:latin typeface="Arial"/>
              <a:ea typeface="Arial"/>
              <a:cs typeface="Arial"/>
              <a:sym typeface="Arial"/>
            </a:endParaRPr>
          </a:p>
        </p:txBody>
      </p:sp>
      <p:pic>
        <p:nvPicPr>
          <p:cNvPr id="273" name="Shape 273" descr="This photographic silkscreen print features an image of an erupting volcano. The black silkscreen of the volcano has been underpainted in acrylic paint. The bottom half containing the volcano is painted a dark red while the top half depicting the sky is a combination of blacks, greys and light oranges. An additional silkscreen layer is added with hand drawn lines, referencing the lava and the billowing smoke coming out of the volcano. "/>
          <p:cNvPicPr preferRelativeResize="0"/>
          <p:nvPr/>
        </p:nvPicPr>
        <p:blipFill rotWithShape="1">
          <a:blip r:embed="rId4">
            <a:alphaModFix/>
          </a:blip>
          <a:srcRect l="1880" t="2356" r="7844" b="2504"/>
          <a:stretch/>
        </p:blipFill>
        <p:spPr>
          <a:xfrm>
            <a:off x="873069" y="1690688"/>
            <a:ext cx="4315548" cy="3657600"/>
          </a:xfrm>
          <a:prstGeom prst="rect">
            <a:avLst/>
          </a:prstGeom>
          <a:noFill/>
          <a:ln>
            <a:noFill/>
          </a:ln>
        </p:spPr>
      </p:pic>
    </p:spTree>
    <p:extLst>
      <p:ext uri="{BB962C8B-B14F-4D97-AF65-F5344CB8AC3E}">
        <p14:creationId xmlns:p14="http://schemas.microsoft.com/office/powerpoint/2010/main" val="1118637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Shape 279"/>
          <p:cNvSpPr txBox="1">
            <a:spLocks noGrp="1"/>
          </p:cNvSpPr>
          <p:nvPr>
            <p:ph type="ctrTitle"/>
          </p:nvPr>
        </p:nvSpPr>
        <p:spPr>
          <a:xfrm>
            <a:off x="1524000" y="1456190"/>
            <a:ext cx="9144000" cy="2361067"/>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5400"/>
              <a:buFont typeface="Arial"/>
              <a:buNone/>
            </a:pPr>
            <a:br>
              <a:rPr lang="en-US" sz="5400" b="0" i="0" u="none" strike="noStrike" cap="none" dirty="0">
                <a:solidFill>
                  <a:schemeClr val="dk1"/>
                </a:solidFill>
                <a:latin typeface="Arial"/>
                <a:ea typeface="Arial"/>
                <a:cs typeface="Arial"/>
                <a:sym typeface="Arial"/>
              </a:rPr>
            </a:br>
            <a:br>
              <a:rPr lang="en-US" sz="5400" b="0" i="0" u="none" strike="noStrike" cap="none" dirty="0">
                <a:solidFill>
                  <a:schemeClr val="dk1"/>
                </a:solidFill>
                <a:latin typeface="Arial"/>
                <a:ea typeface="Arial"/>
                <a:cs typeface="Arial"/>
                <a:sym typeface="Arial"/>
              </a:rPr>
            </a:br>
            <a:br>
              <a:rPr lang="en-US" sz="5400" b="0" i="0" u="none" strike="noStrike" cap="none" dirty="0">
                <a:solidFill>
                  <a:schemeClr val="dk1"/>
                </a:solidFill>
                <a:latin typeface="Arial"/>
                <a:ea typeface="Arial"/>
                <a:cs typeface="Arial"/>
                <a:sym typeface="Arial"/>
              </a:rPr>
            </a:br>
            <a:r>
              <a:rPr lang="en-US" sz="4410" b="0" u="none" strike="noStrike" cap="none" dirty="0">
                <a:solidFill>
                  <a:schemeClr val="dk1"/>
                </a:solidFill>
                <a:latin typeface="Arial" panose="020B0604020202020204" pitchFamily="34" charset="0"/>
                <a:ea typeface="Arial"/>
                <a:cs typeface="Arial" panose="020B0604020202020204" pitchFamily="34" charset="0"/>
                <a:sym typeface="Arial"/>
              </a:rPr>
              <a:t>Gathering and Manipulating </a:t>
            </a:r>
            <a:br>
              <a:rPr lang="en-US" sz="4410" b="0" u="none" strike="noStrike" cap="none" dirty="0">
                <a:solidFill>
                  <a:schemeClr val="dk1"/>
                </a:solidFill>
                <a:latin typeface="Arial" panose="020B0604020202020204" pitchFamily="34" charset="0"/>
                <a:ea typeface="Arial"/>
                <a:cs typeface="Arial" panose="020B0604020202020204" pitchFamily="34" charset="0"/>
                <a:sym typeface="Arial"/>
              </a:rPr>
            </a:br>
            <a:r>
              <a:rPr lang="en-US" sz="4410" b="0" u="none" strike="noStrike" cap="none" dirty="0">
                <a:solidFill>
                  <a:schemeClr val="dk1"/>
                </a:solidFill>
                <a:latin typeface="Arial" panose="020B0604020202020204" pitchFamily="34" charset="0"/>
                <a:ea typeface="Arial"/>
                <a:cs typeface="Arial" panose="020B0604020202020204" pitchFamily="34" charset="0"/>
                <a:sym typeface="Arial"/>
              </a:rPr>
              <a:t>Source Images </a:t>
            </a:r>
            <a:br>
              <a:rPr lang="en-US" sz="5400" b="0" i="0" u="none" strike="noStrike" cap="none" dirty="0">
                <a:solidFill>
                  <a:schemeClr val="dk1"/>
                </a:solidFill>
                <a:latin typeface="Arial" panose="020B0604020202020204" pitchFamily="34" charset="0"/>
                <a:ea typeface="Arial"/>
                <a:cs typeface="Arial" panose="020B0604020202020204" pitchFamily="34" charset="0"/>
                <a:sym typeface="Arial"/>
              </a:rPr>
            </a:br>
            <a:r>
              <a:rPr lang="en-US" sz="3600" dirty="0">
                <a:latin typeface="Arial" panose="020B0604020202020204" pitchFamily="34" charset="0"/>
                <a:cs typeface="Arial" panose="020B0604020202020204" pitchFamily="34" charset="0"/>
              </a:rPr>
              <a:t>Lesson 2</a:t>
            </a:r>
            <a:endParaRPr sz="36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3353968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Shape 28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3600"/>
              <a:buFont typeface="Arial"/>
              <a:buNone/>
            </a:pPr>
            <a:r>
              <a:rPr lang="en-US" sz="3600" b="0" i="0" u="none" strike="noStrike" cap="none">
                <a:solidFill>
                  <a:schemeClr val="dk1"/>
                </a:solidFill>
                <a:latin typeface="Arial"/>
                <a:ea typeface="Arial"/>
                <a:cs typeface="Arial"/>
                <a:sym typeface="Arial"/>
              </a:rPr>
              <a:t>With silkscreening, you pick a photograph, blow it up, transfer it in glue onto silk, and then roll ink across it so the ink goes through the silk but not through the glue. That way you get the same image, slightly different each time. It was all so simple—quick and chancy. I was thrilled with it. </a:t>
            </a:r>
            <a:endParaRPr sz="4400" b="0" i="0" u="none" strike="noStrike" cap="none">
              <a:solidFill>
                <a:schemeClr val="dk1"/>
              </a:solidFill>
              <a:latin typeface="Arial"/>
              <a:ea typeface="Arial"/>
              <a:cs typeface="Arial"/>
              <a:sym typeface="Arial"/>
            </a:endParaRPr>
          </a:p>
        </p:txBody>
      </p:sp>
      <p:sp>
        <p:nvSpPr>
          <p:cNvPr id="286" name="Shape 28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888888"/>
              </a:buClr>
              <a:buSzPts val="2400"/>
              <a:buFont typeface="Arial"/>
              <a:buNone/>
            </a:pPr>
            <a:r>
              <a:rPr lang="en-US" sz="2400" b="0" i="0" u="none" strike="noStrike" cap="none">
                <a:solidFill>
                  <a:srgbClr val="888888"/>
                </a:solidFill>
                <a:latin typeface="Arial"/>
                <a:ea typeface="Arial"/>
                <a:cs typeface="Arial"/>
                <a:sym typeface="Arial"/>
              </a:rPr>
              <a:t>Andy Warhol, </a:t>
            </a:r>
            <a:r>
              <a:rPr lang="en-US" sz="2400" b="0" i="1" u="none" strike="noStrike" cap="none">
                <a:solidFill>
                  <a:srgbClr val="888888"/>
                </a:solidFill>
                <a:latin typeface="Arial"/>
                <a:ea typeface="Arial"/>
                <a:cs typeface="Arial"/>
                <a:sym typeface="Arial"/>
              </a:rPr>
              <a:t>Popism: The Warhol Sixties</a:t>
            </a:r>
            <a:r>
              <a:rPr lang="en-US" sz="2400" b="0" i="0" u="none" strike="noStrike" cap="none">
                <a:solidFill>
                  <a:srgbClr val="888888"/>
                </a:solidFill>
                <a:latin typeface="Arial"/>
                <a:ea typeface="Arial"/>
                <a:cs typeface="Arial"/>
                <a:sym typeface="Arial"/>
              </a:rPr>
              <a:t>, 1980</a:t>
            </a:r>
            <a:endParaRPr sz="2400" b="0" i="0" u="none" strike="noStrike" cap="none">
              <a:solidFill>
                <a:srgbClr val="888888"/>
              </a:solidFill>
              <a:latin typeface="Arial"/>
              <a:ea typeface="Arial"/>
              <a:cs typeface="Arial"/>
              <a:sym typeface="Arial"/>
            </a:endParaRPr>
          </a:p>
        </p:txBody>
      </p:sp>
      <p:sp>
        <p:nvSpPr>
          <p:cNvPr id="287" name="Shape 287"/>
          <p:cNvSpPr txBox="1">
            <a:spLocks noGrp="1"/>
          </p:cNvSpPr>
          <p:nvPr>
            <p:ph type="ftr" idx="11"/>
          </p:nvPr>
        </p:nvSpPr>
        <p:spPr>
          <a:xfrm>
            <a:off x="2613837" y="6365063"/>
            <a:ext cx="6964325"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400"/>
              <a:buFont typeface="Arial"/>
              <a:buNone/>
            </a:pPr>
            <a:r>
              <a:rPr lang="en-US" sz="1200" b="0" i="0" u="none" strike="noStrike" cap="none">
                <a:solidFill>
                  <a:srgbClr val="888888"/>
                </a:solidFill>
                <a:latin typeface="Arial"/>
                <a:ea typeface="Arial"/>
                <a:cs typeface="Arial"/>
                <a:sym typeface="Arial"/>
              </a:rPr>
              <a:t>© The Andy Warhol Museum, one of the four Carnegie Museums of Pittsburgh. All rights reserved.</a:t>
            </a:r>
            <a:endParaRPr sz="1200" b="0" i="0" u="none" strike="noStrike" cap="none">
              <a:solidFill>
                <a:srgbClr val="888888"/>
              </a:solidFill>
              <a:latin typeface="Arial"/>
              <a:ea typeface="Arial"/>
              <a:cs typeface="Arial"/>
              <a:sym typeface="Arial"/>
            </a:endParaRPr>
          </a:p>
        </p:txBody>
      </p:sp>
    </p:spTree>
    <p:extLst>
      <p:ext uri="{BB962C8B-B14F-4D97-AF65-F5344CB8AC3E}">
        <p14:creationId xmlns:p14="http://schemas.microsoft.com/office/powerpoint/2010/main" val="11372982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Shape 293"/>
          <p:cNvSpPr txBox="1">
            <a:spLocks noGrp="1"/>
          </p:cNvSpPr>
          <p:nvPr>
            <p:ph type="title"/>
          </p:nvPr>
        </p:nvSpPr>
        <p:spPr>
          <a:xfrm>
            <a:off x="838199" y="365125"/>
            <a:ext cx="10796081"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Arial"/>
              <a:buNone/>
            </a:pPr>
            <a:r>
              <a:rPr lang="en-US" sz="4400" b="0" i="0" u="none" strike="noStrike" cap="none">
                <a:solidFill>
                  <a:schemeClr val="dk1"/>
                </a:solidFill>
                <a:latin typeface="Arial"/>
                <a:ea typeface="Arial"/>
                <a:cs typeface="Arial"/>
                <a:sym typeface="Arial"/>
              </a:rPr>
              <a:t>Appropriation</a:t>
            </a:r>
            <a:endParaRPr sz="4400" b="0" i="0" u="none" strike="noStrike" cap="none">
              <a:solidFill>
                <a:schemeClr val="dk1"/>
              </a:solidFill>
              <a:latin typeface="Arial"/>
              <a:ea typeface="Arial"/>
              <a:cs typeface="Arial"/>
              <a:sym typeface="Arial"/>
            </a:endParaRPr>
          </a:p>
        </p:txBody>
      </p:sp>
      <p:sp>
        <p:nvSpPr>
          <p:cNvPr id="294" name="Shape 294"/>
          <p:cNvSpPr txBox="1">
            <a:spLocks noGrp="1"/>
          </p:cNvSpPr>
          <p:nvPr>
            <p:ph type="body" idx="2"/>
          </p:nvPr>
        </p:nvSpPr>
        <p:spPr>
          <a:xfrm>
            <a:off x="7887495" y="1402671"/>
            <a:ext cx="3306650" cy="4114800"/>
          </a:xfrm>
          <a:prstGeom prst="rect">
            <a:avLst/>
          </a:prstGeom>
          <a:noFill/>
          <a:ln>
            <a:noFill/>
          </a:ln>
        </p:spPr>
        <p:txBody>
          <a:bodyPr spcFirstLastPara="1" wrap="square" lIns="91425" tIns="45700" rIns="91425" bIns="45700" anchor="ctr" anchorCtr="0">
            <a:noAutofit/>
          </a:bodyPr>
          <a:lstStyle/>
          <a:p>
            <a:pPr marL="228600" marR="0" lvl="0" indent="-101600" algn="l" rtl="0">
              <a:lnSpc>
                <a:spcPct val="90000"/>
              </a:lnSpc>
              <a:spcBef>
                <a:spcPts val="0"/>
              </a:spcBef>
              <a:spcAft>
                <a:spcPts val="0"/>
              </a:spcAft>
              <a:buClr>
                <a:schemeClr val="dk1"/>
              </a:buClr>
              <a:buSzPts val="2000"/>
              <a:buFont typeface="Arial"/>
              <a:buNone/>
            </a:pPr>
            <a:endParaRPr sz="20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Warhol </a:t>
            </a:r>
            <a:r>
              <a:rPr lang="en-US" sz="2000" b="1" i="0" u="none" strike="noStrike" cap="none">
                <a:solidFill>
                  <a:schemeClr val="dk1"/>
                </a:solidFill>
                <a:latin typeface="Arial"/>
                <a:ea typeface="Arial"/>
                <a:cs typeface="Arial"/>
                <a:sym typeface="Arial"/>
              </a:rPr>
              <a:t>appropriated</a:t>
            </a:r>
            <a:r>
              <a:rPr lang="en-US" sz="2000" b="0" i="0" u="none" strike="noStrike" cap="none">
                <a:solidFill>
                  <a:schemeClr val="dk1"/>
                </a:solidFill>
                <a:latin typeface="Arial"/>
                <a:ea typeface="Arial"/>
                <a:cs typeface="Arial"/>
                <a:sym typeface="Arial"/>
              </a:rPr>
              <a:t> (used without permission) images from magazines, newspapers, and press photos of the most popular people of his time.</a:t>
            </a:r>
            <a:endParaRPr sz="28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When manipulating the original image, he paid particular attention to contrast, cropping and color.</a:t>
            </a:r>
            <a:endParaRPr sz="2800" b="0" i="0" u="none" strike="noStrike" cap="none">
              <a:solidFill>
                <a:schemeClr val="dk1"/>
              </a:solidFill>
              <a:latin typeface="Arial"/>
              <a:ea typeface="Arial"/>
              <a:cs typeface="Arial"/>
              <a:sym typeface="Arial"/>
            </a:endParaRPr>
          </a:p>
        </p:txBody>
      </p:sp>
      <p:sp>
        <p:nvSpPr>
          <p:cNvPr id="295" name="Shape 295"/>
          <p:cNvSpPr txBox="1">
            <a:spLocks noGrp="1"/>
          </p:cNvSpPr>
          <p:nvPr>
            <p:ph type="body" idx="3"/>
          </p:nvPr>
        </p:nvSpPr>
        <p:spPr>
          <a:xfrm>
            <a:off x="834482" y="5372331"/>
            <a:ext cx="3979355" cy="5651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900"/>
              <a:buFont typeface="Arial"/>
              <a:buNone/>
            </a:pPr>
            <a:r>
              <a:rPr lang="en-US" sz="900" b="0" i="0" u="none" strike="noStrike" cap="none">
                <a:solidFill>
                  <a:srgbClr val="000000"/>
                </a:solidFill>
                <a:latin typeface="Arial"/>
                <a:ea typeface="Arial"/>
                <a:cs typeface="Arial"/>
                <a:sym typeface="Arial"/>
              </a:rPr>
              <a:t>Andy Warhol</a:t>
            </a:r>
            <a:r>
              <a:rPr lang="en-US" sz="900" b="0" i="1" u="none" strike="noStrike" cap="none">
                <a:solidFill>
                  <a:srgbClr val="000000"/>
                </a:solidFill>
                <a:latin typeface="Arial"/>
                <a:ea typeface="Arial"/>
                <a:cs typeface="Arial"/>
                <a:sym typeface="Arial"/>
              </a:rPr>
              <a:t>, Silver Liz [Ferus Type]</a:t>
            </a:r>
            <a:r>
              <a:rPr lang="en-US" sz="900" b="0" i="0" u="none" strike="noStrike" cap="none">
                <a:solidFill>
                  <a:srgbClr val="000000"/>
                </a:solidFill>
                <a:latin typeface="Arial"/>
                <a:ea typeface="Arial"/>
                <a:cs typeface="Arial"/>
                <a:sym typeface="Arial"/>
              </a:rPr>
              <a:t>, 1963</a:t>
            </a:r>
            <a:br>
              <a:rPr lang="en-US" sz="900" b="0" i="0" u="none" strike="noStrike" cap="none">
                <a:solidFill>
                  <a:schemeClr val="dk1"/>
                </a:solidFill>
                <a:latin typeface="Arial"/>
                <a:ea typeface="Arial"/>
                <a:cs typeface="Arial"/>
                <a:sym typeface="Arial"/>
              </a:rPr>
            </a:br>
            <a:r>
              <a:rPr lang="en-US" sz="900" b="0" i="0" u="none" strike="noStrike" cap="none">
                <a:solidFill>
                  <a:srgbClr val="000000"/>
                </a:solidFill>
                <a:latin typeface="Arial"/>
                <a:ea typeface="Arial"/>
                <a:cs typeface="Arial"/>
                <a:sym typeface="Arial"/>
              </a:rPr>
              <a:t>The Andy Warhol Museum, Pittsburgh; Founding Collection, Contribution The Andy Warhol Foundation for the Visual Arts, Inc.,</a:t>
            </a:r>
            <a:r>
              <a:rPr lang="en-US" sz="900" b="0" i="0" u="none" strike="noStrike" cap="none">
                <a:solidFill>
                  <a:schemeClr val="dk1"/>
                </a:solidFill>
                <a:latin typeface="Arial"/>
                <a:ea typeface="Arial"/>
                <a:cs typeface="Arial"/>
                <a:sym typeface="Arial"/>
              </a:rPr>
              <a:t> </a:t>
            </a:r>
            <a:r>
              <a:rPr lang="en-US" sz="900" b="0" i="0" u="none" strike="noStrike" cap="none">
                <a:solidFill>
                  <a:srgbClr val="000000"/>
                </a:solidFill>
                <a:latin typeface="Arial"/>
                <a:ea typeface="Arial"/>
                <a:cs typeface="Arial"/>
                <a:sym typeface="Arial"/>
              </a:rPr>
              <a:t>© The Andy Warhol Foundation for the Visual Arts, Inc.,</a:t>
            </a:r>
            <a:r>
              <a:rPr lang="en-US" sz="900" b="0" i="0" u="none" strike="noStrike" cap="none">
                <a:solidFill>
                  <a:schemeClr val="dk1"/>
                </a:solidFill>
                <a:latin typeface="Arial"/>
                <a:ea typeface="Arial"/>
                <a:cs typeface="Arial"/>
                <a:sym typeface="Arial"/>
              </a:rPr>
              <a:t> </a:t>
            </a:r>
            <a:r>
              <a:rPr lang="en-US" sz="900" b="0" i="0" u="none" strike="noStrike" cap="none">
                <a:solidFill>
                  <a:srgbClr val="000000"/>
                </a:solidFill>
                <a:latin typeface="Arial"/>
                <a:ea typeface="Arial"/>
                <a:cs typeface="Arial"/>
                <a:sym typeface="Arial"/>
              </a:rPr>
              <a:t>1998.1.55</a:t>
            </a:r>
            <a:endParaRPr sz="900" b="0" i="0" u="none" strike="noStrike" cap="none">
              <a:solidFill>
                <a:schemeClr val="dk1"/>
              </a:solidFill>
              <a:latin typeface="Arial"/>
              <a:ea typeface="Arial"/>
              <a:cs typeface="Arial"/>
              <a:sym typeface="Arial"/>
            </a:endParaRPr>
          </a:p>
        </p:txBody>
      </p:sp>
      <p:sp>
        <p:nvSpPr>
          <p:cNvPr id="296" name="Shape 296"/>
          <p:cNvSpPr txBox="1">
            <a:spLocks noGrp="1"/>
          </p:cNvSpPr>
          <p:nvPr>
            <p:ph type="ftr" idx="11"/>
          </p:nvPr>
        </p:nvSpPr>
        <p:spPr>
          <a:xfrm>
            <a:off x="2613837" y="6365063"/>
            <a:ext cx="6964325"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400"/>
              <a:buFont typeface="Arial"/>
              <a:buNone/>
            </a:pPr>
            <a:r>
              <a:rPr lang="en-US" sz="1200" b="0" i="0" u="none" strike="noStrike" cap="none">
                <a:solidFill>
                  <a:srgbClr val="888888"/>
                </a:solidFill>
                <a:latin typeface="Arial"/>
                <a:ea typeface="Arial"/>
                <a:cs typeface="Arial"/>
                <a:sym typeface="Arial"/>
              </a:rPr>
              <a:t>© The Andy Warhol Museum, one of the four Carnegie Museums of Pittsburgh. All rights reserved.</a:t>
            </a:r>
            <a:endParaRPr sz="1200" b="0" i="0" u="none" strike="noStrike" cap="none">
              <a:solidFill>
                <a:srgbClr val="888888"/>
              </a:solidFill>
              <a:latin typeface="Arial"/>
              <a:ea typeface="Arial"/>
              <a:cs typeface="Arial"/>
              <a:sym typeface="Arial"/>
            </a:endParaRPr>
          </a:p>
        </p:txBody>
      </p:sp>
      <p:pic>
        <p:nvPicPr>
          <p:cNvPr id="297" name="Shape 297" descr="This is a photographic silkscreen print of actress Elizabeth Taylor in black ink on a silver background. Her face has been underpainted, so her skin appears to be a pinkish/purple while her eyeshadow appears turquoise and lips an orange-red. The black ink on the left-hand side is faint and seems faded. "/>
          <p:cNvPicPr preferRelativeResize="0"/>
          <p:nvPr/>
        </p:nvPicPr>
        <p:blipFill rotWithShape="1">
          <a:blip r:embed="rId3">
            <a:alphaModFix/>
          </a:blip>
          <a:srcRect/>
          <a:stretch/>
        </p:blipFill>
        <p:spPr>
          <a:xfrm>
            <a:off x="881917" y="1440411"/>
            <a:ext cx="3931920" cy="3931920"/>
          </a:xfrm>
          <a:prstGeom prst="rect">
            <a:avLst/>
          </a:prstGeom>
          <a:noFill/>
          <a:ln>
            <a:noFill/>
          </a:ln>
        </p:spPr>
      </p:pic>
      <p:pic>
        <p:nvPicPr>
          <p:cNvPr id="298" name="Shape 298" descr="This is a black and white publicity still of actress Elizabeth Taylor and the source image for Warhol's &quot;Silver Liz&quot; (1963). Taylor is wearing a blouse with a deep neckline and short sleeves and a thin necklace. The photograph appears yellowish and faded around the edges."/>
          <p:cNvPicPr preferRelativeResize="0"/>
          <p:nvPr/>
        </p:nvPicPr>
        <p:blipFill rotWithShape="1">
          <a:blip r:embed="rId4">
            <a:alphaModFix/>
          </a:blip>
          <a:srcRect l="6552" t="4526" r="5442" b="4727"/>
          <a:stretch/>
        </p:blipFill>
        <p:spPr>
          <a:xfrm>
            <a:off x="4857555" y="1440411"/>
            <a:ext cx="2986221" cy="3931920"/>
          </a:xfrm>
          <a:prstGeom prst="rect">
            <a:avLst/>
          </a:prstGeom>
          <a:noFill/>
          <a:ln>
            <a:noFill/>
          </a:ln>
        </p:spPr>
      </p:pic>
      <p:sp>
        <p:nvSpPr>
          <p:cNvPr id="299" name="Shape 299"/>
          <p:cNvSpPr/>
          <p:nvPr/>
        </p:nvSpPr>
        <p:spPr>
          <a:xfrm>
            <a:off x="4795776" y="5332207"/>
            <a:ext cx="3048000"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Arial"/>
                <a:ea typeface="Arial"/>
                <a:cs typeface="Arial"/>
                <a:sym typeface="Arial"/>
              </a:rPr>
              <a:t>Publicity still of Elizabeth Taylor, 1957</a:t>
            </a:r>
            <a:br>
              <a:rPr lang="en-US" sz="900" b="0" i="0" u="none" strike="noStrike" cap="none">
                <a:solidFill>
                  <a:schemeClr val="dk1"/>
                </a:solidFill>
                <a:latin typeface="Arial"/>
                <a:ea typeface="Arial"/>
                <a:cs typeface="Arial"/>
                <a:sym typeface="Arial"/>
              </a:rPr>
            </a:br>
            <a:r>
              <a:rPr lang="en-US" sz="900" b="0" i="0" u="none" strike="noStrike" cap="none">
                <a:solidFill>
                  <a:srgbClr val="000000"/>
                </a:solidFill>
                <a:latin typeface="Arial"/>
                <a:ea typeface="Arial"/>
                <a:cs typeface="Arial"/>
                <a:sym typeface="Arial"/>
              </a:rPr>
              <a:t>The Andy Warhol Museum, Pittsburgh; Founding Collection, Contribution The Andy Warhol Foundation for the Visual Arts, Inc.,</a:t>
            </a:r>
            <a:r>
              <a:rPr lang="en-US" sz="900" b="0" i="0" u="none" strike="noStrike" cap="none">
                <a:solidFill>
                  <a:schemeClr val="dk1"/>
                </a:solidFill>
                <a:latin typeface="Arial"/>
                <a:ea typeface="Arial"/>
                <a:cs typeface="Arial"/>
                <a:sym typeface="Arial"/>
              </a:rPr>
              <a:t> </a:t>
            </a:r>
            <a:r>
              <a:rPr lang="en-US" sz="900" b="0" i="0" u="none" strike="noStrike" cap="none">
                <a:solidFill>
                  <a:srgbClr val="000000"/>
                </a:solidFill>
                <a:latin typeface="Arial"/>
                <a:ea typeface="Arial"/>
                <a:cs typeface="Arial"/>
                <a:sym typeface="Arial"/>
              </a:rPr>
              <a:t>1998.3.10289.2</a:t>
            </a:r>
            <a:endParaRPr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525453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Shape 305"/>
          <p:cNvSpPr txBox="1">
            <a:spLocks noGrp="1"/>
          </p:cNvSpPr>
          <p:nvPr>
            <p:ph type="title"/>
          </p:nvPr>
        </p:nvSpPr>
        <p:spPr>
          <a:xfrm>
            <a:off x="838199" y="365125"/>
            <a:ext cx="10796081"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Arial"/>
              <a:buNone/>
            </a:pPr>
            <a:r>
              <a:rPr lang="en-US" sz="4400" b="0" i="0" u="none" strike="noStrike" cap="none" dirty="0">
                <a:solidFill>
                  <a:schemeClr val="dk1"/>
                </a:solidFill>
                <a:latin typeface="Arial"/>
                <a:ea typeface="Arial"/>
                <a:cs typeface="Arial"/>
                <a:sym typeface="Arial"/>
              </a:rPr>
              <a:t>Still Life Arrangements</a:t>
            </a:r>
            <a:endParaRPr sz="4400" b="0" i="0" u="none" strike="noStrike" cap="none" dirty="0">
              <a:solidFill>
                <a:schemeClr val="dk1"/>
              </a:solidFill>
              <a:latin typeface="Arial"/>
              <a:ea typeface="Arial"/>
              <a:cs typeface="Arial"/>
              <a:sym typeface="Arial"/>
            </a:endParaRPr>
          </a:p>
        </p:txBody>
      </p:sp>
      <p:sp>
        <p:nvSpPr>
          <p:cNvPr id="306" name="Shape 306"/>
          <p:cNvSpPr txBox="1">
            <a:spLocks noGrp="1"/>
          </p:cNvSpPr>
          <p:nvPr>
            <p:ph type="body" idx="2"/>
          </p:nvPr>
        </p:nvSpPr>
        <p:spPr>
          <a:xfrm>
            <a:off x="6295337" y="1359489"/>
            <a:ext cx="4898808" cy="4448644"/>
          </a:xfrm>
          <a:prstGeom prst="rect">
            <a:avLst/>
          </a:prstGeom>
          <a:noFill/>
          <a:ln>
            <a:noFill/>
          </a:ln>
        </p:spPr>
        <p:txBody>
          <a:bodyPr spcFirstLastPara="1" wrap="square" lIns="91425" tIns="45700" rIns="91425" bIns="45700" anchor="ctr" anchorCtr="0">
            <a:noAutofit/>
          </a:bodyPr>
          <a:lstStyle/>
          <a:p>
            <a:pPr marL="228600" marR="0" lvl="0" indent="-228600" algn="l" rtl="0">
              <a:lnSpc>
                <a:spcPct val="9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Arial"/>
                <a:ea typeface="Arial"/>
                <a:cs typeface="Arial"/>
                <a:sym typeface="Arial"/>
              </a:rPr>
              <a:t>Warhol and his assistants also set up still life arrangements of objects that were then used as source material for his silkscreens. </a:t>
            </a:r>
            <a:endParaRPr sz="2000" b="0" i="0" u="none" strike="noStrike" cap="none" dirty="0">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000"/>
              <a:buFont typeface="Arial"/>
              <a:buChar char="•"/>
            </a:pPr>
            <a:r>
              <a:rPr lang="en-US" sz="2000" b="0" i="0" u="none" strike="noStrike" cap="none" dirty="0">
                <a:solidFill>
                  <a:schemeClr val="dk1"/>
                </a:solidFill>
                <a:latin typeface="Arial"/>
                <a:ea typeface="Arial"/>
                <a:cs typeface="Arial"/>
                <a:sym typeface="Arial"/>
              </a:rPr>
              <a:t>They would take multiple photos in varying arrangements, manipulating the lighting to adjust the contrast and enhance or diminish the shadows.</a:t>
            </a:r>
            <a:endParaRPr sz="2800" b="0" i="0" u="none" strike="noStrike" cap="none" dirty="0">
              <a:solidFill>
                <a:schemeClr val="dk1"/>
              </a:solidFill>
              <a:latin typeface="Arial"/>
              <a:ea typeface="Arial"/>
              <a:cs typeface="Arial"/>
              <a:sym typeface="Arial"/>
            </a:endParaRPr>
          </a:p>
        </p:txBody>
      </p:sp>
      <p:sp>
        <p:nvSpPr>
          <p:cNvPr id="308" name="Shape 308"/>
          <p:cNvSpPr txBox="1">
            <a:spLocks noGrp="1"/>
          </p:cNvSpPr>
          <p:nvPr>
            <p:ph type="ftr" idx="11"/>
          </p:nvPr>
        </p:nvSpPr>
        <p:spPr>
          <a:xfrm>
            <a:off x="2613837" y="6365063"/>
            <a:ext cx="6964325"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400"/>
              <a:buFont typeface="Arial"/>
              <a:buNone/>
            </a:pPr>
            <a:r>
              <a:rPr lang="en-US" sz="1200" b="0" i="0" u="none" strike="noStrike" cap="none" dirty="0">
                <a:solidFill>
                  <a:srgbClr val="888888"/>
                </a:solidFill>
                <a:latin typeface="Arial"/>
                <a:ea typeface="Arial"/>
                <a:cs typeface="Arial"/>
                <a:sym typeface="Arial"/>
              </a:rPr>
              <a:t>© The Andy Warhol Museum, one of the four Carnegie Museums of Pittsburgh. All rights reserved.</a:t>
            </a:r>
            <a:endParaRPr sz="1200" b="0" i="0" u="none" strike="noStrike" cap="none" dirty="0">
              <a:solidFill>
                <a:srgbClr val="888888"/>
              </a:solidFill>
              <a:latin typeface="Arial"/>
              <a:ea typeface="Arial"/>
              <a:cs typeface="Arial"/>
              <a:sym typeface="Arial"/>
            </a:endParaRPr>
          </a:p>
        </p:txBody>
      </p:sp>
      <p:grpSp>
        <p:nvGrpSpPr>
          <p:cNvPr id="310" name="Shape 310" descr="This image shows two photographs and two silkscreen prints of a hammer and sickle. The black and white photograph in the upper left hand corner shows a hammer laying across a sickle on a table with a McDonald’s box to the left. The black and white photo in the upper right hand corner shows a propped-up hammer laying across a sickle that also points upward. The bottom left hand silkscreen print shows a line drawing of a red hammer and sickle in the foreground and a grey hammer and sickle shadow against a black background. The print at the bottom right shows a hammer and sickle in red with a black photographic silkscreen overlay against a white background. "/>
          <p:cNvGrpSpPr/>
          <p:nvPr/>
        </p:nvGrpSpPr>
        <p:grpSpPr>
          <a:xfrm>
            <a:off x="748662" y="1353210"/>
            <a:ext cx="5266495" cy="4368836"/>
            <a:chOff x="748662" y="1353210"/>
            <a:chExt cx="5266495" cy="4368836"/>
          </a:xfrm>
        </p:grpSpPr>
        <p:pic>
          <p:nvPicPr>
            <p:cNvPr id="311" name="Shape 311"/>
            <p:cNvPicPr preferRelativeResize="0"/>
            <p:nvPr/>
          </p:nvPicPr>
          <p:blipFill rotWithShape="1">
            <a:blip r:embed="rId3">
              <a:alphaModFix/>
            </a:blip>
            <a:srcRect/>
            <a:stretch/>
          </p:blipFill>
          <p:spPr>
            <a:xfrm>
              <a:off x="748662" y="3710366"/>
              <a:ext cx="2684122" cy="2011680"/>
            </a:xfrm>
            <a:prstGeom prst="rect">
              <a:avLst/>
            </a:prstGeom>
            <a:noFill/>
            <a:ln>
              <a:noFill/>
            </a:ln>
          </p:spPr>
        </p:pic>
        <p:pic>
          <p:nvPicPr>
            <p:cNvPr id="312" name="Shape 312"/>
            <p:cNvPicPr preferRelativeResize="0"/>
            <p:nvPr/>
          </p:nvPicPr>
          <p:blipFill rotWithShape="1">
            <a:blip r:embed="rId4">
              <a:alphaModFix/>
            </a:blip>
            <a:srcRect l="5532" t="8269" r="24855" b="8008"/>
            <a:stretch/>
          </p:blipFill>
          <p:spPr>
            <a:xfrm>
              <a:off x="3575061" y="1353210"/>
              <a:ext cx="2440096" cy="1828800"/>
            </a:xfrm>
            <a:prstGeom prst="rect">
              <a:avLst/>
            </a:prstGeom>
            <a:noFill/>
            <a:ln>
              <a:noFill/>
            </a:ln>
          </p:spPr>
        </p:pic>
        <p:pic>
          <p:nvPicPr>
            <p:cNvPr id="313" name="Shape 313"/>
            <p:cNvPicPr preferRelativeResize="0"/>
            <p:nvPr/>
          </p:nvPicPr>
          <p:blipFill rotWithShape="1">
            <a:blip r:embed="rId5">
              <a:alphaModFix/>
            </a:blip>
            <a:srcRect l="7097" t="9133" r="20960" b="7658"/>
            <a:stretch/>
          </p:blipFill>
          <p:spPr>
            <a:xfrm>
              <a:off x="834482" y="1353210"/>
              <a:ext cx="2528793" cy="1828800"/>
            </a:xfrm>
            <a:prstGeom prst="rect">
              <a:avLst/>
            </a:prstGeom>
            <a:noFill/>
            <a:ln>
              <a:noFill/>
            </a:ln>
          </p:spPr>
        </p:pic>
        <p:pic>
          <p:nvPicPr>
            <p:cNvPr id="314" name="Shape 314" descr="This image shows two photographs and two silkscreen prints of a hammer and sickle. The black and white photograph in the upper left hand corner shows a hammer laying across a sickle on a table with a McDonald’s box to the left. The black and white photo in the upper right hand corner shows a propped-up hammer laying across a sickle that also points upward. The bottom left hand silkscreen print shows a line drawing of a red hammer and sickle in the foreground and a grey hammer and sickle shadow against a black background. The print at the bottom right shows a hammer and sickle in red with a black photographic silkscreen overlay against a white background. "/>
            <p:cNvPicPr preferRelativeResize="0"/>
            <p:nvPr/>
          </p:nvPicPr>
          <p:blipFill rotWithShape="1">
            <a:blip r:embed="rId6">
              <a:alphaModFix/>
            </a:blip>
            <a:srcRect/>
            <a:stretch/>
          </p:blipFill>
          <p:spPr>
            <a:xfrm>
              <a:off x="3575062" y="3710366"/>
              <a:ext cx="2406922" cy="2011680"/>
            </a:xfrm>
            <a:prstGeom prst="rect">
              <a:avLst/>
            </a:prstGeom>
            <a:noFill/>
            <a:ln>
              <a:noFill/>
            </a:ln>
          </p:spPr>
        </p:pic>
      </p:grpSp>
      <p:sp>
        <p:nvSpPr>
          <p:cNvPr id="12" name="Shape 309">
            <a:extLst>
              <a:ext uri="{FF2B5EF4-FFF2-40B4-BE49-F238E27FC236}">
                <a16:creationId xmlns:a16="http://schemas.microsoft.com/office/drawing/2014/main" id="{1AF2D3D7-DC3D-2047-9364-AB7BBB421AEB}"/>
              </a:ext>
            </a:extLst>
          </p:cNvPr>
          <p:cNvSpPr/>
          <p:nvPr/>
        </p:nvSpPr>
        <p:spPr>
          <a:xfrm>
            <a:off x="3506617" y="5726273"/>
            <a:ext cx="2589383" cy="1061829"/>
          </a:xfrm>
          <a:prstGeom prst="rect">
            <a:avLst/>
          </a:prstGeom>
          <a:noFill/>
          <a:ln>
            <a:noFill/>
          </a:ln>
        </p:spPr>
        <p:txBody>
          <a:bodyPr spcFirstLastPara="1" wrap="square" lIns="91425" tIns="45700" rIns="91425" bIns="45700" anchor="t" anchorCtr="0">
            <a:noAutofit/>
          </a:bodyPr>
          <a:lstStyle/>
          <a:p>
            <a:pPr lvl="0">
              <a:buClr>
                <a:srgbClr val="000000"/>
              </a:buClr>
              <a:buSzPts val="900"/>
            </a:pPr>
            <a:r>
              <a:rPr lang="en-US" sz="700" dirty="0">
                <a:solidFill>
                  <a:srgbClr val="000000"/>
                </a:solidFill>
                <a:latin typeface="Arial"/>
                <a:ea typeface="Arial"/>
                <a:cs typeface="Arial"/>
                <a:sym typeface="Arial"/>
              </a:rPr>
              <a:t>Andy Warhol, </a:t>
            </a:r>
            <a:r>
              <a:rPr lang="en-US" sz="700" i="1" dirty="0">
                <a:solidFill>
                  <a:srgbClr val="000000"/>
                </a:solidFill>
                <a:latin typeface="Arial"/>
                <a:ea typeface="Arial"/>
                <a:cs typeface="Arial"/>
                <a:sym typeface="Arial"/>
              </a:rPr>
              <a:t>Hammer and Sickle</a:t>
            </a:r>
            <a:r>
              <a:rPr lang="en-US" sz="700" dirty="0">
                <a:solidFill>
                  <a:srgbClr val="000000"/>
                </a:solidFill>
                <a:latin typeface="Arial"/>
                <a:ea typeface="Arial"/>
                <a:cs typeface="Arial"/>
                <a:sym typeface="Arial"/>
              </a:rPr>
              <a:t>, 1976</a:t>
            </a:r>
          </a:p>
          <a:p>
            <a:pPr lvl="0">
              <a:buClr>
                <a:srgbClr val="000000"/>
              </a:buClr>
              <a:buSzPts val="900"/>
            </a:pPr>
            <a:r>
              <a:rPr lang="en-US" sz="700" dirty="0">
                <a:solidFill>
                  <a:srgbClr val="000000"/>
                </a:solidFill>
                <a:latin typeface="Arial"/>
                <a:ea typeface="Arial"/>
                <a:cs typeface="Arial"/>
                <a:sym typeface="Arial"/>
              </a:rPr>
              <a:t>The Andy Warhol Museum, Pittsburgh; Founding Collection, Contribution The Andy Warhol Foundation for the Visual Arts, Inc.</a:t>
            </a:r>
          </a:p>
          <a:p>
            <a:pPr lvl="0">
              <a:buClr>
                <a:srgbClr val="000000"/>
              </a:buClr>
              <a:buSzPts val="900"/>
            </a:pPr>
            <a:r>
              <a:rPr lang="en-US" sz="700" dirty="0">
                <a:solidFill>
                  <a:srgbClr val="000000"/>
                </a:solidFill>
                <a:latin typeface="Arial"/>
                <a:ea typeface="Arial"/>
                <a:cs typeface="Arial"/>
                <a:sym typeface="Arial"/>
              </a:rPr>
              <a:t>1998.1.186</a:t>
            </a:r>
          </a:p>
        </p:txBody>
      </p:sp>
      <p:sp>
        <p:nvSpPr>
          <p:cNvPr id="13" name="Shape 307">
            <a:extLst>
              <a:ext uri="{FF2B5EF4-FFF2-40B4-BE49-F238E27FC236}">
                <a16:creationId xmlns:a16="http://schemas.microsoft.com/office/drawing/2014/main" id="{B80E10EC-10D4-7646-97D5-F6595319E3FC}"/>
              </a:ext>
            </a:extLst>
          </p:cNvPr>
          <p:cNvSpPr txBox="1">
            <a:spLocks/>
          </p:cNvSpPr>
          <p:nvPr/>
        </p:nvSpPr>
        <p:spPr>
          <a:xfrm>
            <a:off x="720433" y="5723448"/>
            <a:ext cx="2740579" cy="1041767"/>
          </a:xfrm>
          <a:prstGeom prst="rect">
            <a:avLst/>
          </a:prstGeom>
          <a:noFill/>
          <a:ln>
            <a:noFill/>
          </a:ln>
        </p:spPr>
        <p:txBody>
          <a:bodyPr spcFirstLastPara="1" vert="horz" wrap="square" lIns="91425" tIns="45700" rIns="91425" bIns="45700" rtlCol="0" anchor="t" anchorCtr="0">
            <a:noAutofit/>
          </a:bodyPr>
          <a:lstStyle>
            <a:lvl1pPr marL="457200" marR="0" lvl="0" indent="-228600" algn="l" defTabSz="914400" rtl="0" eaLnBrk="1" latinLnBrk="0" hangingPunct="1">
              <a:lnSpc>
                <a:spcPct val="90000"/>
              </a:lnSpc>
              <a:spcBef>
                <a:spcPts val="1000"/>
              </a:spcBef>
              <a:spcAft>
                <a:spcPts val="0"/>
              </a:spcAft>
              <a:buClr>
                <a:schemeClr val="dk1"/>
              </a:buClr>
              <a:buSzPts val="1200"/>
              <a:buFont typeface="Arial"/>
              <a:buNone/>
              <a:defRPr sz="1200" b="0" i="0" u="none" strike="noStrike" kern="1200" cap="none">
                <a:solidFill>
                  <a:schemeClr val="dk1"/>
                </a:solidFill>
                <a:latin typeface="Arial"/>
                <a:ea typeface="Arial"/>
                <a:cs typeface="Arial"/>
                <a:sym typeface="Arial"/>
              </a:defRPr>
            </a:lvl1pPr>
            <a:lvl2pPr marL="914400" marR="0" lvl="1" indent="-381000" algn="l" defTabSz="914400" rtl="0" eaLnBrk="1" latinLnBrk="0" hangingPunct="1">
              <a:lnSpc>
                <a:spcPct val="90000"/>
              </a:lnSpc>
              <a:spcBef>
                <a:spcPts val="500"/>
              </a:spcBef>
              <a:spcAft>
                <a:spcPts val="0"/>
              </a:spcAft>
              <a:buClr>
                <a:schemeClr val="dk1"/>
              </a:buClr>
              <a:buSzPts val="2400"/>
              <a:buFont typeface="Arial"/>
              <a:buChar char="•"/>
              <a:defRPr sz="2400" b="0" i="0" u="none" strike="noStrike" kern="1200" cap="none">
                <a:solidFill>
                  <a:schemeClr val="dk1"/>
                </a:solidFill>
                <a:latin typeface="Arial"/>
                <a:ea typeface="Arial"/>
                <a:cs typeface="Arial"/>
                <a:sym typeface="Arial"/>
              </a:defRPr>
            </a:lvl2pPr>
            <a:lvl3pPr marL="1371600" marR="0" lvl="2" indent="-355600" algn="l" defTabSz="914400" rtl="0" eaLnBrk="1" latinLnBrk="0" hangingPunct="1">
              <a:lnSpc>
                <a:spcPct val="90000"/>
              </a:lnSpc>
              <a:spcBef>
                <a:spcPts val="500"/>
              </a:spcBef>
              <a:spcAft>
                <a:spcPts val="0"/>
              </a:spcAft>
              <a:buClr>
                <a:schemeClr val="dk1"/>
              </a:buClr>
              <a:buSzPts val="2000"/>
              <a:buFont typeface="Arial"/>
              <a:buChar char="•"/>
              <a:defRPr sz="2000" b="0" i="0" u="none" strike="noStrike" kern="1200" cap="none">
                <a:solidFill>
                  <a:schemeClr val="dk1"/>
                </a:solidFill>
                <a:latin typeface="Arial"/>
                <a:ea typeface="Arial"/>
                <a:cs typeface="Arial"/>
                <a:sym typeface="Arial"/>
              </a:defRPr>
            </a:lvl3pPr>
            <a:lvl4pPr marL="1828800" marR="0" lvl="3"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Arial"/>
                <a:ea typeface="Arial"/>
                <a:cs typeface="Arial"/>
                <a:sym typeface="Arial"/>
              </a:defRPr>
            </a:lvl4pPr>
            <a:lvl5pPr marL="2286000" marR="0" lvl="4"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Arial"/>
                <a:ea typeface="Arial"/>
                <a:cs typeface="Arial"/>
                <a:sym typeface="Arial"/>
              </a:defRPr>
            </a:lvl5pPr>
            <a:lvl6pPr marL="2743200" marR="0" lvl="5"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6pPr>
            <a:lvl7pPr marL="3200400" marR="0" lvl="6"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7pPr>
            <a:lvl8pPr marL="3657600" marR="0" lvl="7"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8pPr>
            <a:lvl9pPr marL="4114800" marR="0" lvl="8"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9pPr>
          </a:lstStyle>
          <a:p>
            <a:pPr marL="0" indent="0">
              <a:spcBef>
                <a:spcPts val="0"/>
              </a:spcBef>
              <a:buClr>
                <a:srgbClr val="000000"/>
              </a:buClr>
              <a:buSzPts val="900"/>
            </a:pPr>
            <a:r>
              <a:rPr lang="en-US" sz="700" dirty="0">
                <a:solidFill>
                  <a:srgbClr val="000000"/>
                </a:solidFill>
              </a:rPr>
              <a:t>Andy Warhol, </a:t>
            </a:r>
            <a:r>
              <a:rPr lang="en-US" sz="700" i="1" dirty="0">
                <a:solidFill>
                  <a:srgbClr val="000000"/>
                </a:solidFill>
              </a:rPr>
              <a:t>Hammer and Sickle</a:t>
            </a:r>
            <a:r>
              <a:rPr lang="en-US" sz="700" dirty="0">
                <a:solidFill>
                  <a:srgbClr val="000000"/>
                </a:solidFill>
              </a:rPr>
              <a:t>, 1977</a:t>
            </a:r>
          </a:p>
          <a:p>
            <a:pPr marL="0" indent="0">
              <a:spcBef>
                <a:spcPts val="0"/>
              </a:spcBef>
              <a:buClr>
                <a:srgbClr val="000000"/>
              </a:buClr>
              <a:buSzPts val="900"/>
            </a:pPr>
            <a:r>
              <a:rPr lang="en-US" sz="700" dirty="0">
                <a:solidFill>
                  <a:srgbClr val="000000"/>
                </a:solidFill>
              </a:rPr>
              <a:t>The Andy Warhol Museum, Pittsburgh; Founding Collection, Contribution The Andy Warhol Foundation for the Visual Arts, Inc.</a:t>
            </a:r>
          </a:p>
          <a:p>
            <a:pPr marL="0" indent="0">
              <a:spcBef>
                <a:spcPts val="0"/>
              </a:spcBef>
              <a:buClr>
                <a:srgbClr val="000000"/>
              </a:buClr>
              <a:buSzPts val="900"/>
            </a:pPr>
            <a:r>
              <a:rPr lang="en-US" sz="700" dirty="0">
                <a:solidFill>
                  <a:srgbClr val="000000"/>
                </a:solidFill>
              </a:rPr>
              <a:t>1998.1.2424.4</a:t>
            </a:r>
          </a:p>
        </p:txBody>
      </p:sp>
      <p:sp>
        <p:nvSpPr>
          <p:cNvPr id="14" name="Shape 307">
            <a:extLst>
              <a:ext uri="{FF2B5EF4-FFF2-40B4-BE49-F238E27FC236}">
                <a16:creationId xmlns:a16="http://schemas.microsoft.com/office/drawing/2014/main" id="{5EC972FA-46D7-F743-B435-071EDCBC3678}"/>
              </a:ext>
            </a:extLst>
          </p:cNvPr>
          <p:cNvSpPr txBox="1">
            <a:spLocks/>
          </p:cNvSpPr>
          <p:nvPr/>
        </p:nvSpPr>
        <p:spPr>
          <a:xfrm>
            <a:off x="3509154" y="3182009"/>
            <a:ext cx="2586846" cy="1041767"/>
          </a:xfrm>
          <a:prstGeom prst="rect">
            <a:avLst/>
          </a:prstGeom>
          <a:noFill/>
          <a:ln>
            <a:noFill/>
          </a:ln>
        </p:spPr>
        <p:txBody>
          <a:bodyPr spcFirstLastPara="1" vert="horz" wrap="square" lIns="91425" tIns="45700" rIns="91425" bIns="45700" rtlCol="0" anchor="t" anchorCtr="0">
            <a:noAutofit/>
          </a:bodyPr>
          <a:lstStyle>
            <a:lvl1pPr marL="457200" marR="0" lvl="0" indent="-228600" algn="l" defTabSz="914400" rtl="0" eaLnBrk="1" latinLnBrk="0" hangingPunct="1">
              <a:lnSpc>
                <a:spcPct val="90000"/>
              </a:lnSpc>
              <a:spcBef>
                <a:spcPts val="1000"/>
              </a:spcBef>
              <a:spcAft>
                <a:spcPts val="0"/>
              </a:spcAft>
              <a:buClr>
                <a:schemeClr val="dk1"/>
              </a:buClr>
              <a:buSzPts val="1200"/>
              <a:buFont typeface="Arial"/>
              <a:buNone/>
              <a:defRPr sz="1200" b="0" i="0" u="none" strike="noStrike" kern="1200" cap="none">
                <a:solidFill>
                  <a:schemeClr val="dk1"/>
                </a:solidFill>
                <a:latin typeface="Arial"/>
                <a:ea typeface="Arial"/>
                <a:cs typeface="Arial"/>
                <a:sym typeface="Arial"/>
              </a:defRPr>
            </a:lvl1pPr>
            <a:lvl2pPr marL="914400" marR="0" lvl="1" indent="-381000" algn="l" defTabSz="914400" rtl="0" eaLnBrk="1" latinLnBrk="0" hangingPunct="1">
              <a:lnSpc>
                <a:spcPct val="90000"/>
              </a:lnSpc>
              <a:spcBef>
                <a:spcPts val="500"/>
              </a:spcBef>
              <a:spcAft>
                <a:spcPts val="0"/>
              </a:spcAft>
              <a:buClr>
                <a:schemeClr val="dk1"/>
              </a:buClr>
              <a:buSzPts val="2400"/>
              <a:buFont typeface="Arial"/>
              <a:buChar char="•"/>
              <a:defRPr sz="2400" b="0" i="0" u="none" strike="noStrike" kern="1200" cap="none">
                <a:solidFill>
                  <a:schemeClr val="dk1"/>
                </a:solidFill>
                <a:latin typeface="Arial"/>
                <a:ea typeface="Arial"/>
                <a:cs typeface="Arial"/>
                <a:sym typeface="Arial"/>
              </a:defRPr>
            </a:lvl2pPr>
            <a:lvl3pPr marL="1371600" marR="0" lvl="2" indent="-355600" algn="l" defTabSz="914400" rtl="0" eaLnBrk="1" latinLnBrk="0" hangingPunct="1">
              <a:lnSpc>
                <a:spcPct val="90000"/>
              </a:lnSpc>
              <a:spcBef>
                <a:spcPts val="500"/>
              </a:spcBef>
              <a:spcAft>
                <a:spcPts val="0"/>
              </a:spcAft>
              <a:buClr>
                <a:schemeClr val="dk1"/>
              </a:buClr>
              <a:buSzPts val="2000"/>
              <a:buFont typeface="Arial"/>
              <a:buChar char="•"/>
              <a:defRPr sz="2000" b="0" i="0" u="none" strike="noStrike" kern="1200" cap="none">
                <a:solidFill>
                  <a:schemeClr val="dk1"/>
                </a:solidFill>
                <a:latin typeface="Arial"/>
                <a:ea typeface="Arial"/>
                <a:cs typeface="Arial"/>
                <a:sym typeface="Arial"/>
              </a:defRPr>
            </a:lvl3pPr>
            <a:lvl4pPr marL="1828800" marR="0" lvl="3"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Arial"/>
                <a:ea typeface="Arial"/>
                <a:cs typeface="Arial"/>
                <a:sym typeface="Arial"/>
              </a:defRPr>
            </a:lvl4pPr>
            <a:lvl5pPr marL="2286000" marR="0" lvl="4"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Arial"/>
                <a:ea typeface="Arial"/>
                <a:cs typeface="Arial"/>
                <a:sym typeface="Arial"/>
              </a:defRPr>
            </a:lvl5pPr>
            <a:lvl6pPr marL="2743200" marR="0" lvl="5"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6pPr>
            <a:lvl7pPr marL="3200400" marR="0" lvl="6"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7pPr>
            <a:lvl8pPr marL="3657600" marR="0" lvl="7"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8pPr>
            <a:lvl9pPr marL="4114800" marR="0" lvl="8"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9pPr>
          </a:lstStyle>
          <a:p>
            <a:pPr marL="0" indent="0">
              <a:spcBef>
                <a:spcPts val="0"/>
              </a:spcBef>
              <a:buClr>
                <a:srgbClr val="000000"/>
              </a:buClr>
              <a:buSzPts val="900"/>
            </a:pPr>
            <a:r>
              <a:rPr lang="en-US" sz="700" dirty="0">
                <a:solidFill>
                  <a:srgbClr val="000000"/>
                </a:solidFill>
              </a:rPr>
              <a:t>Andy Warhol, </a:t>
            </a:r>
            <a:r>
              <a:rPr lang="en-US" sz="700" i="1" dirty="0">
                <a:solidFill>
                  <a:srgbClr val="000000"/>
                </a:solidFill>
              </a:rPr>
              <a:t>Hammer and Sickle</a:t>
            </a:r>
            <a:r>
              <a:rPr lang="en-US" sz="700" dirty="0">
                <a:solidFill>
                  <a:srgbClr val="000000"/>
                </a:solidFill>
              </a:rPr>
              <a:t>, ca. 1976</a:t>
            </a:r>
          </a:p>
          <a:p>
            <a:pPr marL="0" indent="0">
              <a:spcBef>
                <a:spcPts val="0"/>
              </a:spcBef>
              <a:buClr>
                <a:srgbClr val="000000"/>
              </a:buClr>
              <a:buSzPts val="900"/>
            </a:pPr>
            <a:r>
              <a:rPr lang="en-US" sz="700" dirty="0">
                <a:solidFill>
                  <a:srgbClr val="000000"/>
                </a:solidFill>
              </a:rPr>
              <a:t>The Andy Warhol Museum, Pittsburgh; Contribution The Andy Warhol Foundation for the Visual Arts, Inc.</a:t>
            </a:r>
          </a:p>
          <a:p>
            <a:pPr marL="0" indent="0">
              <a:spcBef>
                <a:spcPts val="0"/>
              </a:spcBef>
              <a:buClr>
                <a:srgbClr val="000000"/>
              </a:buClr>
              <a:buSzPts val="900"/>
            </a:pPr>
            <a:r>
              <a:rPr lang="en-US" sz="700" dirty="0">
                <a:solidFill>
                  <a:srgbClr val="000000"/>
                </a:solidFill>
              </a:rPr>
              <a:t>2001.2.610</a:t>
            </a:r>
          </a:p>
        </p:txBody>
      </p:sp>
      <p:sp>
        <p:nvSpPr>
          <p:cNvPr id="15" name="Shape 307">
            <a:extLst>
              <a:ext uri="{FF2B5EF4-FFF2-40B4-BE49-F238E27FC236}">
                <a16:creationId xmlns:a16="http://schemas.microsoft.com/office/drawing/2014/main" id="{F0365C25-1686-C047-843E-61032E517A51}"/>
              </a:ext>
            </a:extLst>
          </p:cNvPr>
          <p:cNvSpPr txBox="1">
            <a:spLocks/>
          </p:cNvSpPr>
          <p:nvPr/>
        </p:nvSpPr>
        <p:spPr>
          <a:xfrm>
            <a:off x="722970" y="3182009"/>
            <a:ext cx="2740579" cy="1041767"/>
          </a:xfrm>
          <a:prstGeom prst="rect">
            <a:avLst/>
          </a:prstGeom>
          <a:noFill/>
          <a:ln>
            <a:noFill/>
          </a:ln>
        </p:spPr>
        <p:txBody>
          <a:bodyPr spcFirstLastPara="1" vert="horz" wrap="square" lIns="91425" tIns="45700" rIns="91425" bIns="45700" rtlCol="0" anchor="t" anchorCtr="0">
            <a:noAutofit/>
          </a:bodyPr>
          <a:lstStyle>
            <a:lvl1pPr marL="457200" marR="0" lvl="0" indent="-228600" algn="l" defTabSz="914400" rtl="0" eaLnBrk="1" latinLnBrk="0" hangingPunct="1">
              <a:lnSpc>
                <a:spcPct val="90000"/>
              </a:lnSpc>
              <a:spcBef>
                <a:spcPts val="1000"/>
              </a:spcBef>
              <a:spcAft>
                <a:spcPts val="0"/>
              </a:spcAft>
              <a:buClr>
                <a:schemeClr val="dk1"/>
              </a:buClr>
              <a:buSzPts val="1200"/>
              <a:buFont typeface="Arial"/>
              <a:buNone/>
              <a:defRPr sz="1200" b="0" i="0" u="none" strike="noStrike" kern="1200" cap="none">
                <a:solidFill>
                  <a:schemeClr val="dk1"/>
                </a:solidFill>
                <a:latin typeface="Arial"/>
                <a:ea typeface="Arial"/>
                <a:cs typeface="Arial"/>
                <a:sym typeface="Arial"/>
              </a:defRPr>
            </a:lvl1pPr>
            <a:lvl2pPr marL="914400" marR="0" lvl="1" indent="-381000" algn="l" defTabSz="914400" rtl="0" eaLnBrk="1" latinLnBrk="0" hangingPunct="1">
              <a:lnSpc>
                <a:spcPct val="90000"/>
              </a:lnSpc>
              <a:spcBef>
                <a:spcPts val="500"/>
              </a:spcBef>
              <a:spcAft>
                <a:spcPts val="0"/>
              </a:spcAft>
              <a:buClr>
                <a:schemeClr val="dk1"/>
              </a:buClr>
              <a:buSzPts val="2400"/>
              <a:buFont typeface="Arial"/>
              <a:buChar char="•"/>
              <a:defRPr sz="2400" b="0" i="0" u="none" strike="noStrike" kern="1200" cap="none">
                <a:solidFill>
                  <a:schemeClr val="dk1"/>
                </a:solidFill>
                <a:latin typeface="Arial"/>
                <a:ea typeface="Arial"/>
                <a:cs typeface="Arial"/>
                <a:sym typeface="Arial"/>
              </a:defRPr>
            </a:lvl2pPr>
            <a:lvl3pPr marL="1371600" marR="0" lvl="2" indent="-355600" algn="l" defTabSz="914400" rtl="0" eaLnBrk="1" latinLnBrk="0" hangingPunct="1">
              <a:lnSpc>
                <a:spcPct val="90000"/>
              </a:lnSpc>
              <a:spcBef>
                <a:spcPts val="500"/>
              </a:spcBef>
              <a:spcAft>
                <a:spcPts val="0"/>
              </a:spcAft>
              <a:buClr>
                <a:schemeClr val="dk1"/>
              </a:buClr>
              <a:buSzPts val="2000"/>
              <a:buFont typeface="Arial"/>
              <a:buChar char="•"/>
              <a:defRPr sz="2000" b="0" i="0" u="none" strike="noStrike" kern="1200" cap="none">
                <a:solidFill>
                  <a:schemeClr val="dk1"/>
                </a:solidFill>
                <a:latin typeface="Arial"/>
                <a:ea typeface="Arial"/>
                <a:cs typeface="Arial"/>
                <a:sym typeface="Arial"/>
              </a:defRPr>
            </a:lvl3pPr>
            <a:lvl4pPr marL="1828800" marR="0" lvl="3"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Arial"/>
                <a:ea typeface="Arial"/>
                <a:cs typeface="Arial"/>
                <a:sym typeface="Arial"/>
              </a:defRPr>
            </a:lvl4pPr>
            <a:lvl5pPr marL="2286000" marR="0" lvl="4"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Arial"/>
                <a:ea typeface="Arial"/>
                <a:cs typeface="Arial"/>
                <a:sym typeface="Arial"/>
              </a:defRPr>
            </a:lvl5pPr>
            <a:lvl6pPr marL="2743200" marR="0" lvl="5"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6pPr>
            <a:lvl7pPr marL="3200400" marR="0" lvl="6"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7pPr>
            <a:lvl8pPr marL="3657600" marR="0" lvl="7"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8pPr>
            <a:lvl9pPr marL="4114800" marR="0" lvl="8"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9pPr>
          </a:lstStyle>
          <a:p>
            <a:pPr marL="0" indent="0">
              <a:spcBef>
                <a:spcPts val="0"/>
              </a:spcBef>
              <a:buClr>
                <a:srgbClr val="000000"/>
              </a:buClr>
              <a:buSzPts val="900"/>
            </a:pPr>
            <a:r>
              <a:rPr lang="en-US" sz="700" dirty="0">
                <a:solidFill>
                  <a:srgbClr val="000000"/>
                </a:solidFill>
              </a:rPr>
              <a:t>Andy Warhol, </a:t>
            </a:r>
            <a:r>
              <a:rPr lang="en-US" sz="700" i="1" dirty="0">
                <a:solidFill>
                  <a:srgbClr val="000000"/>
                </a:solidFill>
              </a:rPr>
              <a:t>Hammer and Sickle with Big Mac</a:t>
            </a:r>
            <a:r>
              <a:rPr lang="en-US" sz="700" dirty="0">
                <a:solidFill>
                  <a:srgbClr val="000000"/>
                </a:solidFill>
              </a:rPr>
              <a:t>, ca. 1976</a:t>
            </a:r>
          </a:p>
          <a:p>
            <a:pPr marL="0" indent="0">
              <a:spcBef>
                <a:spcPts val="0"/>
              </a:spcBef>
              <a:buClr>
                <a:srgbClr val="000000"/>
              </a:buClr>
              <a:buSzPts val="900"/>
            </a:pPr>
            <a:r>
              <a:rPr lang="en-US" sz="700" dirty="0">
                <a:solidFill>
                  <a:srgbClr val="000000"/>
                </a:solidFill>
              </a:rPr>
              <a:t>The Andy Warhol Museum, Pittsburgh; Contribution The Andy Warhol Foundation for the Visual Arts, Inc.</a:t>
            </a:r>
          </a:p>
          <a:p>
            <a:pPr marL="0" indent="0">
              <a:spcBef>
                <a:spcPts val="0"/>
              </a:spcBef>
              <a:buClr>
                <a:srgbClr val="000000"/>
              </a:buClr>
              <a:buSzPts val="900"/>
            </a:pPr>
            <a:r>
              <a:rPr lang="en-US" sz="700" dirty="0">
                <a:solidFill>
                  <a:srgbClr val="000000"/>
                </a:solidFill>
              </a:rPr>
              <a:t>2001.2.611</a:t>
            </a:r>
          </a:p>
        </p:txBody>
      </p:sp>
      <p:sp>
        <p:nvSpPr>
          <p:cNvPr id="18" name="Shape 309">
            <a:extLst>
              <a:ext uri="{FF2B5EF4-FFF2-40B4-BE49-F238E27FC236}">
                <a16:creationId xmlns:a16="http://schemas.microsoft.com/office/drawing/2014/main" id="{1890A315-56ED-D643-A6F1-F2728B103AD7}"/>
              </a:ext>
            </a:extLst>
          </p:cNvPr>
          <p:cNvSpPr/>
          <p:nvPr/>
        </p:nvSpPr>
        <p:spPr>
          <a:xfrm>
            <a:off x="6396802" y="5976394"/>
            <a:ext cx="4922441" cy="514205"/>
          </a:xfrm>
          <a:prstGeom prst="rect">
            <a:avLst/>
          </a:prstGeom>
          <a:noFill/>
          <a:ln>
            <a:noFill/>
          </a:ln>
        </p:spPr>
        <p:txBody>
          <a:bodyPr spcFirstLastPara="1" wrap="square" lIns="91425" tIns="45700" rIns="91425" bIns="45700" anchor="t" anchorCtr="0">
            <a:noAutofit/>
          </a:bodyPr>
          <a:lstStyle/>
          <a:p>
            <a:pPr lvl="0">
              <a:buClr>
                <a:srgbClr val="000000"/>
              </a:buClr>
              <a:buSzPts val="900"/>
            </a:pPr>
            <a:r>
              <a:rPr lang="en-US" sz="900" dirty="0">
                <a:solidFill>
                  <a:srgbClr val="000000"/>
                </a:solidFill>
                <a:latin typeface="Arial"/>
                <a:ea typeface="Arial"/>
                <a:cs typeface="Arial"/>
                <a:sym typeface="Arial"/>
              </a:rPr>
              <a:t>Warhol artwork © The Andy Warhol Foundation for the Visual Arts, Inc.</a:t>
            </a:r>
          </a:p>
          <a:p>
            <a:pPr lvl="0">
              <a:buClr>
                <a:srgbClr val="000000"/>
              </a:buClr>
              <a:buSzPts val="900"/>
            </a:pPr>
            <a:r>
              <a:rPr lang="en-US" sz="900" dirty="0">
                <a:solidFill>
                  <a:srgbClr val="000000"/>
                </a:solidFill>
                <a:latin typeface="Arial"/>
                <a:ea typeface="Arial"/>
                <a:cs typeface="Arial"/>
                <a:sym typeface="Arial"/>
              </a:rPr>
              <a:t> </a:t>
            </a:r>
          </a:p>
        </p:txBody>
      </p:sp>
    </p:spTree>
    <p:extLst>
      <p:ext uri="{BB962C8B-B14F-4D97-AF65-F5344CB8AC3E}">
        <p14:creationId xmlns:p14="http://schemas.microsoft.com/office/powerpoint/2010/main" val="28779896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Shape 320"/>
          <p:cNvSpPr txBox="1">
            <a:spLocks noGrp="1"/>
          </p:cNvSpPr>
          <p:nvPr>
            <p:ph type="title"/>
          </p:nvPr>
        </p:nvSpPr>
        <p:spPr>
          <a:xfrm>
            <a:off x="838199" y="365125"/>
            <a:ext cx="10796081"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Arial"/>
              <a:buNone/>
            </a:pPr>
            <a:r>
              <a:rPr lang="en-US" sz="4400" b="0" i="0" u="none" strike="noStrike" cap="none">
                <a:solidFill>
                  <a:schemeClr val="dk1"/>
                </a:solidFill>
                <a:latin typeface="Arial"/>
                <a:ea typeface="Arial"/>
                <a:cs typeface="Arial"/>
                <a:sym typeface="Arial"/>
              </a:rPr>
              <a:t>Portraiture</a:t>
            </a:r>
            <a:endParaRPr sz="4400" b="0" i="0" u="none" strike="noStrike" cap="none">
              <a:solidFill>
                <a:schemeClr val="dk1"/>
              </a:solidFill>
              <a:latin typeface="Arial"/>
              <a:ea typeface="Arial"/>
              <a:cs typeface="Arial"/>
              <a:sym typeface="Arial"/>
            </a:endParaRPr>
          </a:p>
        </p:txBody>
      </p:sp>
      <p:sp>
        <p:nvSpPr>
          <p:cNvPr id="321" name="Shape 321"/>
          <p:cNvSpPr txBox="1">
            <a:spLocks noGrp="1"/>
          </p:cNvSpPr>
          <p:nvPr>
            <p:ph type="body" idx="2"/>
          </p:nvPr>
        </p:nvSpPr>
        <p:spPr>
          <a:xfrm>
            <a:off x="6587164" y="1525555"/>
            <a:ext cx="4658010" cy="3971785"/>
          </a:xfrm>
          <a:prstGeom prst="rect">
            <a:avLst/>
          </a:prstGeom>
          <a:noFill/>
          <a:ln>
            <a:noFill/>
          </a:ln>
        </p:spPr>
        <p:txBody>
          <a:bodyPr spcFirstLastPara="1" wrap="square" lIns="91425" tIns="45700" rIns="91425" bIns="45700" anchor="ctr" anchorCtr="0">
            <a:noAutofit/>
          </a:bodyPr>
          <a:lstStyle/>
          <a:p>
            <a:pPr marL="228600" marR="0" lvl="0" indent="-101600" algn="l" rtl="0">
              <a:lnSpc>
                <a:spcPct val="90000"/>
              </a:lnSpc>
              <a:spcBef>
                <a:spcPts val="0"/>
              </a:spcBef>
              <a:spcAft>
                <a:spcPts val="0"/>
              </a:spcAft>
              <a:buClr>
                <a:schemeClr val="dk1"/>
              </a:buClr>
              <a:buSzPts val="2000"/>
              <a:buFont typeface="Arial"/>
              <a:buNone/>
            </a:pPr>
            <a:endParaRPr sz="20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Warhol also created source imagery for his commissioned portraits using photography and photographic silkscreen printing.</a:t>
            </a:r>
            <a:endParaRPr sz="20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He began with a photo shoot at his studio, using a Polaroid camera. The Polaroid afforded a very high contrast image that he enlarged and transferred onto a silkscreen. </a:t>
            </a:r>
            <a:endParaRPr sz="2800" b="0" i="0" u="none" strike="noStrike" cap="none">
              <a:solidFill>
                <a:schemeClr val="dk1"/>
              </a:solidFill>
              <a:latin typeface="Arial"/>
              <a:ea typeface="Arial"/>
              <a:cs typeface="Arial"/>
              <a:sym typeface="Arial"/>
            </a:endParaRPr>
          </a:p>
          <a:p>
            <a:pPr marL="228600" marR="0" lvl="0" indent="-101600" algn="l" rtl="0">
              <a:lnSpc>
                <a:spcPct val="90000"/>
              </a:lnSpc>
              <a:spcBef>
                <a:spcPts val="1000"/>
              </a:spcBef>
              <a:spcAft>
                <a:spcPts val="0"/>
              </a:spcAft>
              <a:buClr>
                <a:schemeClr val="dk1"/>
              </a:buClr>
              <a:buSzPts val="2000"/>
              <a:buFont typeface="Arial"/>
              <a:buNone/>
            </a:pPr>
            <a:endParaRPr sz="2000" b="0" i="0" u="none" strike="noStrike" cap="none">
              <a:solidFill>
                <a:schemeClr val="dk1"/>
              </a:solidFill>
              <a:latin typeface="Arial"/>
              <a:ea typeface="Arial"/>
              <a:cs typeface="Arial"/>
              <a:sym typeface="Arial"/>
            </a:endParaRPr>
          </a:p>
        </p:txBody>
      </p:sp>
      <p:sp>
        <p:nvSpPr>
          <p:cNvPr id="323" name="Shape 323"/>
          <p:cNvSpPr txBox="1">
            <a:spLocks noGrp="1"/>
          </p:cNvSpPr>
          <p:nvPr>
            <p:ph type="ftr" idx="11"/>
          </p:nvPr>
        </p:nvSpPr>
        <p:spPr>
          <a:xfrm>
            <a:off x="2613837" y="6365063"/>
            <a:ext cx="6964325"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400"/>
              <a:buFont typeface="Arial"/>
              <a:buNone/>
            </a:pPr>
            <a:r>
              <a:rPr lang="en-US" sz="1200" b="0" i="0" u="none" strike="noStrike" cap="none">
                <a:solidFill>
                  <a:srgbClr val="888888"/>
                </a:solidFill>
                <a:latin typeface="Arial"/>
                <a:ea typeface="Arial"/>
                <a:cs typeface="Arial"/>
                <a:sym typeface="Arial"/>
              </a:rPr>
              <a:t>© The Andy Warhol Museum, one of the four Carnegie Museums of Pittsburgh. All rights reserved.</a:t>
            </a:r>
            <a:endParaRPr sz="1200" b="0" i="0" u="none" strike="noStrike" cap="none">
              <a:solidFill>
                <a:srgbClr val="888888"/>
              </a:solidFill>
              <a:latin typeface="Arial"/>
              <a:ea typeface="Arial"/>
              <a:cs typeface="Arial"/>
              <a:sym typeface="Arial"/>
            </a:endParaRPr>
          </a:p>
        </p:txBody>
      </p:sp>
      <p:sp>
        <p:nvSpPr>
          <p:cNvPr id="324" name="Shape 324"/>
          <p:cNvSpPr/>
          <p:nvPr/>
        </p:nvSpPr>
        <p:spPr>
          <a:xfrm>
            <a:off x="3832241" y="5374247"/>
            <a:ext cx="2754923"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dirty="0">
                <a:solidFill>
                  <a:srgbClr val="000000"/>
                </a:solidFill>
                <a:latin typeface="Arial"/>
                <a:ea typeface="Arial"/>
                <a:cs typeface="Arial"/>
                <a:sym typeface="Arial"/>
              </a:rPr>
              <a:t>Andy Warhol</a:t>
            </a:r>
            <a:r>
              <a:rPr lang="en-US" sz="900" b="0" i="1" u="none" strike="noStrike" cap="none" dirty="0">
                <a:solidFill>
                  <a:srgbClr val="000000"/>
                </a:solidFill>
                <a:latin typeface="Arial"/>
                <a:ea typeface="Arial"/>
                <a:cs typeface="Arial"/>
                <a:sym typeface="Arial"/>
              </a:rPr>
              <a:t>, Mick Jagger, </a:t>
            </a:r>
            <a:r>
              <a:rPr lang="en-US" sz="900" b="0" i="0" u="none" strike="noStrike" cap="none" dirty="0">
                <a:solidFill>
                  <a:srgbClr val="000000"/>
                </a:solidFill>
                <a:latin typeface="Arial"/>
                <a:ea typeface="Arial"/>
                <a:cs typeface="Arial"/>
                <a:sym typeface="Arial"/>
              </a:rPr>
              <a:t>1975</a:t>
            </a:r>
            <a:br>
              <a:rPr lang="en-US" sz="900" b="0" i="0" u="none" strike="noStrike" cap="none" dirty="0">
                <a:solidFill>
                  <a:schemeClr val="dk1"/>
                </a:solidFill>
                <a:latin typeface="Arial"/>
                <a:ea typeface="Arial"/>
                <a:cs typeface="Arial"/>
                <a:sym typeface="Arial"/>
              </a:rPr>
            </a:br>
            <a:r>
              <a:rPr lang="en-US" sz="900" b="0" i="0" u="none" strike="noStrike" cap="none" dirty="0">
                <a:solidFill>
                  <a:srgbClr val="000000"/>
                </a:solidFill>
                <a:latin typeface="Arial"/>
                <a:ea typeface="Arial"/>
                <a:cs typeface="Arial"/>
                <a:sym typeface="Arial"/>
              </a:rPr>
              <a:t>The Andy Warhol Museum, Pittsburgh; Founding Collection, Contribution The Andy Warhol Foundation for the Visual Arts, Inc. © The Andy Warhol Foundation for the Visual Arts, Inc.</a:t>
            </a:r>
            <a:r>
              <a:rPr lang="en-US" sz="900" b="0" i="0" u="none" strike="noStrike" cap="none" dirty="0">
                <a:solidFill>
                  <a:schemeClr val="dk1"/>
                </a:solidFill>
                <a:latin typeface="Arial"/>
                <a:ea typeface="Arial"/>
                <a:cs typeface="Arial"/>
                <a:sym typeface="Arial"/>
              </a:rPr>
              <a:t> </a:t>
            </a:r>
            <a:br>
              <a:rPr lang="en-US" sz="900" b="0" i="0" u="none" strike="noStrike" cap="none" dirty="0">
                <a:solidFill>
                  <a:schemeClr val="dk1"/>
                </a:solidFill>
                <a:latin typeface="Arial"/>
                <a:ea typeface="Arial"/>
                <a:cs typeface="Arial"/>
                <a:sym typeface="Arial"/>
              </a:rPr>
            </a:br>
            <a:r>
              <a:rPr lang="en-US" sz="900" b="0" i="0" u="none" strike="noStrike" cap="none" dirty="0">
                <a:solidFill>
                  <a:srgbClr val="000000"/>
                </a:solidFill>
                <a:latin typeface="Arial"/>
                <a:ea typeface="Arial"/>
                <a:cs typeface="Arial"/>
                <a:sym typeface="Arial"/>
              </a:rPr>
              <a:t>1998.1.2412.4</a:t>
            </a:r>
            <a:endParaRPr sz="900" b="0" i="0" u="none" strike="noStrike" cap="none" dirty="0">
              <a:solidFill>
                <a:schemeClr val="dk1"/>
              </a:solidFill>
              <a:latin typeface="Arial"/>
              <a:ea typeface="Arial"/>
              <a:cs typeface="Arial"/>
              <a:sym typeface="Arial"/>
            </a:endParaRPr>
          </a:p>
        </p:txBody>
      </p:sp>
      <p:pic>
        <p:nvPicPr>
          <p:cNvPr id="325" name="Shape 325" descr="This is a polaroid photo of Rolling Stones singer Mick Jagger. Jagger’s head is slightly tilted to the left as he gazes intently forward, his left arm extends outside of the frame. His shoulder length hair is dark brown and he is wearing a long chain necklace. "/>
          <p:cNvPicPr preferRelativeResize="0"/>
          <p:nvPr/>
        </p:nvPicPr>
        <p:blipFill rotWithShape="1">
          <a:blip r:embed="rId3">
            <a:alphaModFix/>
          </a:blip>
          <a:srcRect l="7239" t="5370" r="8951" b="5944"/>
          <a:stretch/>
        </p:blipFill>
        <p:spPr>
          <a:xfrm>
            <a:off x="834481" y="1714731"/>
            <a:ext cx="2816172" cy="3657600"/>
          </a:xfrm>
          <a:prstGeom prst="rect">
            <a:avLst/>
          </a:prstGeom>
          <a:noFill/>
          <a:ln>
            <a:noFill/>
          </a:ln>
        </p:spPr>
      </p:pic>
      <p:pic>
        <p:nvPicPr>
          <p:cNvPr id="326" name="Shape 326" descr="A screen printed portrait of Rolling Stones singer Mick Jagger. Jagger gazes intently forward, his left arm extended outside of the frame. His underarm is painted mustard yellow, and a patch of peach paint covers the shoulder of his raised arm and his face. His lips, right eye, and left eyebrow are highlighted with hot pink."/>
          <p:cNvPicPr preferRelativeResize="0"/>
          <p:nvPr/>
        </p:nvPicPr>
        <p:blipFill rotWithShape="1">
          <a:blip r:embed="rId4">
            <a:alphaModFix/>
          </a:blip>
          <a:srcRect/>
          <a:stretch/>
        </p:blipFill>
        <p:spPr>
          <a:xfrm>
            <a:off x="3863772" y="1746216"/>
            <a:ext cx="2510273" cy="3657600"/>
          </a:xfrm>
          <a:prstGeom prst="rect">
            <a:avLst/>
          </a:prstGeom>
          <a:noFill/>
          <a:ln>
            <a:noFill/>
          </a:ln>
        </p:spPr>
      </p:pic>
      <p:sp>
        <p:nvSpPr>
          <p:cNvPr id="9" name="Shape 324">
            <a:extLst>
              <a:ext uri="{FF2B5EF4-FFF2-40B4-BE49-F238E27FC236}">
                <a16:creationId xmlns:a16="http://schemas.microsoft.com/office/drawing/2014/main" id="{68579AEE-69DB-9A4F-9087-86DA794F14E8}"/>
              </a:ext>
            </a:extLst>
          </p:cNvPr>
          <p:cNvSpPr/>
          <p:nvPr/>
        </p:nvSpPr>
        <p:spPr>
          <a:xfrm>
            <a:off x="781931" y="5374247"/>
            <a:ext cx="3001485" cy="923330"/>
          </a:xfrm>
          <a:prstGeom prst="rect">
            <a:avLst/>
          </a:prstGeom>
          <a:noFill/>
          <a:ln>
            <a:noFill/>
          </a:ln>
        </p:spPr>
        <p:txBody>
          <a:bodyPr spcFirstLastPara="1" wrap="square" lIns="91425" tIns="45700" rIns="91425" bIns="45700" anchor="t" anchorCtr="0">
            <a:noAutofit/>
          </a:bodyPr>
          <a:lstStyle/>
          <a:p>
            <a:pPr lvl="0">
              <a:buClr>
                <a:srgbClr val="000000"/>
              </a:buClr>
              <a:buSzPts val="900"/>
            </a:pPr>
            <a:r>
              <a:rPr lang="en-US" sz="900" dirty="0">
                <a:solidFill>
                  <a:srgbClr val="000000"/>
                </a:solidFill>
                <a:latin typeface="Arial"/>
                <a:ea typeface="Arial"/>
                <a:cs typeface="Arial"/>
                <a:sym typeface="Arial"/>
              </a:rPr>
              <a:t>Andy Warhol, </a:t>
            </a:r>
            <a:r>
              <a:rPr lang="en-US" sz="900" i="1" dirty="0">
                <a:solidFill>
                  <a:srgbClr val="000000"/>
                </a:solidFill>
                <a:latin typeface="Arial"/>
                <a:ea typeface="Arial"/>
                <a:cs typeface="Arial"/>
                <a:sym typeface="Arial"/>
              </a:rPr>
              <a:t>Mick Jagger from "Little Red Book No. 275"</a:t>
            </a:r>
            <a:r>
              <a:rPr lang="en-US" sz="900" dirty="0">
                <a:solidFill>
                  <a:srgbClr val="000000"/>
                </a:solidFill>
                <a:latin typeface="Arial"/>
                <a:ea typeface="Arial"/>
                <a:cs typeface="Arial"/>
                <a:sym typeface="Arial"/>
              </a:rPr>
              <a:t>, 1975</a:t>
            </a:r>
            <a:br>
              <a:rPr lang="en-US" sz="900" dirty="0">
                <a:solidFill>
                  <a:srgbClr val="000000"/>
                </a:solidFill>
                <a:latin typeface="Arial"/>
                <a:ea typeface="Arial"/>
                <a:cs typeface="Arial"/>
                <a:sym typeface="Arial"/>
              </a:rPr>
            </a:br>
            <a:r>
              <a:rPr lang="en-US" sz="900" dirty="0">
                <a:solidFill>
                  <a:srgbClr val="000000"/>
                </a:solidFill>
                <a:latin typeface="Arial"/>
                <a:ea typeface="Arial"/>
                <a:cs typeface="Arial"/>
                <a:sym typeface="Arial"/>
              </a:rPr>
              <a:t>The Andy Warhol Museum, Pittsburgh; Founding Collection, Contribution The Andy Warhol Foundation for the Visual Arts, Inc.</a:t>
            </a:r>
            <a:br>
              <a:rPr lang="en-US" sz="900" dirty="0">
                <a:solidFill>
                  <a:srgbClr val="000000"/>
                </a:solidFill>
                <a:latin typeface="Arial"/>
                <a:ea typeface="Arial"/>
                <a:cs typeface="Arial"/>
                <a:sym typeface="Arial"/>
              </a:rPr>
            </a:br>
            <a:r>
              <a:rPr lang="en-US" sz="900" dirty="0">
                <a:solidFill>
                  <a:srgbClr val="000000"/>
                </a:solidFill>
                <a:latin typeface="Arial"/>
                <a:ea typeface="Arial"/>
                <a:cs typeface="Arial"/>
                <a:sym typeface="Arial"/>
              </a:rPr>
              <a:t>1998.1.3003.8</a:t>
            </a:r>
          </a:p>
          <a:p>
            <a:pPr lvl="0">
              <a:buClr>
                <a:srgbClr val="000000"/>
              </a:buClr>
              <a:buSzPts val="900"/>
            </a:pPr>
            <a:endParaRPr lang="en-US" sz="90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0102714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Shape 3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Arial"/>
              <a:buNone/>
            </a:pPr>
            <a:r>
              <a:rPr lang="en-US" sz="4400" b="0" i="0" u="none" strike="noStrike" cap="none">
                <a:solidFill>
                  <a:schemeClr val="dk1"/>
                </a:solidFill>
                <a:latin typeface="Arial"/>
                <a:ea typeface="Arial"/>
                <a:cs typeface="Arial"/>
                <a:sym typeface="Arial"/>
              </a:rPr>
              <a:t>Gathering and Manipulating Images</a:t>
            </a:r>
            <a:endParaRPr sz="4400" b="0" i="0" u="none" strike="noStrike" cap="none">
              <a:solidFill>
                <a:schemeClr val="dk1"/>
              </a:solidFill>
              <a:latin typeface="Arial"/>
              <a:ea typeface="Arial"/>
              <a:cs typeface="Arial"/>
              <a:sym typeface="Arial"/>
            </a:endParaRPr>
          </a:p>
        </p:txBody>
      </p:sp>
      <p:sp>
        <p:nvSpPr>
          <p:cNvPr id="333" name="Shape 333"/>
          <p:cNvSpPr txBox="1"/>
          <p:nvPr/>
        </p:nvSpPr>
        <p:spPr>
          <a:xfrm>
            <a:off x="838200" y="5445846"/>
            <a:ext cx="5943600" cy="5651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Alisha Wormsley, </a:t>
            </a:r>
            <a:r>
              <a:rPr lang="en-US" sz="1000" b="0" i="1" u="none" strike="noStrike" cap="none">
                <a:solidFill>
                  <a:schemeClr val="dk1"/>
                </a:solidFill>
                <a:latin typeface="Arial"/>
                <a:ea typeface="Arial"/>
                <a:cs typeface="Arial"/>
                <a:sym typeface="Arial"/>
              </a:rPr>
              <a:t>Untitled</a:t>
            </a:r>
            <a:r>
              <a:rPr lang="en-US" sz="1000" b="0" i="0" u="none" strike="noStrike" cap="none">
                <a:solidFill>
                  <a:schemeClr val="dk1"/>
                </a:solidFill>
                <a:latin typeface="Arial"/>
                <a:ea typeface="Arial"/>
                <a:cs typeface="Arial"/>
                <a:sym typeface="Arial"/>
              </a:rPr>
              <a:t>, 2017</a:t>
            </a:r>
            <a:br>
              <a:rPr lang="en-US" sz="1000" b="0" i="0" u="none" strike="noStrike" cap="none">
                <a:solidFill>
                  <a:schemeClr val="dk1"/>
                </a:solidFill>
                <a:latin typeface="Arial"/>
                <a:ea typeface="Arial"/>
                <a:cs typeface="Arial"/>
                <a:sym typeface="Arial"/>
              </a:rPr>
            </a:br>
            <a:r>
              <a:rPr lang="en-US" sz="1000" b="0" i="0" u="none" strike="noStrike" cap="none">
                <a:solidFill>
                  <a:schemeClr val="dk1"/>
                </a:solidFill>
                <a:latin typeface="Arial"/>
                <a:ea typeface="Arial"/>
                <a:cs typeface="Arial"/>
                <a:sym typeface="Arial"/>
              </a:rPr>
              <a:t>Silkscreen print on paper</a:t>
            </a:r>
            <a:endParaRPr sz="1000" b="0" i="0" u="none" strike="noStrike" cap="none">
              <a:solidFill>
                <a:srgbClr val="000000"/>
              </a:solidFill>
              <a:latin typeface="Arial"/>
              <a:ea typeface="Arial"/>
              <a:cs typeface="Arial"/>
              <a:sym typeface="Arial"/>
            </a:endParaRPr>
          </a:p>
        </p:txBody>
      </p:sp>
      <p:sp>
        <p:nvSpPr>
          <p:cNvPr id="334" name="Shape 334"/>
          <p:cNvSpPr txBox="1">
            <a:spLocks noGrp="1"/>
          </p:cNvSpPr>
          <p:nvPr>
            <p:ph type="ftr" idx="11"/>
          </p:nvPr>
        </p:nvSpPr>
        <p:spPr>
          <a:xfrm>
            <a:off x="2613837" y="6365063"/>
            <a:ext cx="6964325"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400"/>
              <a:buFont typeface="Arial"/>
              <a:buNone/>
            </a:pPr>
            <a:r>
              <a:rPr lang="en-US" sz="1200" b="0" i="0" u="none" strike="noStrike" cap="none">
                <a:solidFill>
                  <a:srgbClr val="888888"/>
                </a:solidFill>
                <a:latin typeface="Arial"/>
                <a:ea typeface="Arial"/>
                <a:cs typeface="Arial"/>
                <a:sym typeface="Arial"/>
              </a:rPr>
              <a:t>© The Andy Warhol Museum, one of the four Carnegie Museums of Pittsburgh. All rights reserved.</a:t>
            </a:r>
            <a:endParaRPr sz="1200" b="0" i="0" u="none" strike="noStrike" cap="none">
              <a:solidFill>
                <a:srgbClr val="888888"/>
              </a:solidFill>
              <a:latin typeface="Arial"/>
              <a:ea typeface="Arial"/>
              <a:cs typeface="Arial"/>
              <a:sym typeface="Arial"/>
            </a:endParaRPr>
          </a:p>
        </p:txBody>
      </p:sp>
      <p:pic>
        <p:nvPicPr>
          <p:cNvPr id="335" name="Shape 335" descr="This silkscreen print depicts a middle aged African American woman standing in front of a brick fireplace. The woman is centered in the foreground. Her black hair is pulled up in a bun on the top of her head, her expression is neutral and she is wearing a long sleeved silky blouse that is buttoned at the neck. She is printed in black and white while the fireplace behind her is printed in light purple and dark purple. On top of the fireplace sits an abstract painting printed in whites, greys and yellow ochre. The walls are a medium grey.  "/>
          <p:cNvPicPr preferRelativeResize="0">
            <a:picLocks noGrp="1"/>
          </p:cNvPicPr>
          <p:nvPr>
            <p:ph type="body" idx="1"/>
          </p:nvPr>
        </p:nvPicPr>
        <p:blipFill rotWithShape="1">
          <a:blip r:embed="rId3">
            <a:alphaModFix/>
          </a:blip>
          <a:srcRect l="8678" r="6702"/>
          <a:stretch/>
        </p:blipFill>
        <p:spPr>
          <a:xfrm>
            <a:off x="838200" y="1465414"/>
            <a:ext cx="5943600" cy="3950936"/>
          </a:xfrm>
          <a:prstGeom prst="rect">
            <a:avLst/>
          </a:prstGeom>
          <a:noFill/>
          <a:ln>
            <a:noFill/>
          </a:ln>
        </p:spPr>
      </p:pic>
      <p:sp>
        <p:nvSpPr>
          <p:cNvPr id="336" name="Shape 336"/>
          <p:cNvSpPr txBox="1"/>
          <p:nvPr/>
        </p:nvSpPr>
        <p:spPr>
          <a:xfrm>
            <a:off x="7024914" y="1465415"/>
            <a:ext cx="4220260" cy="4031926"/>
          </a:xfrm>
          <a:prstGeom prst="rect">
            <a:avLst/>
          </a:prstGeom>
          <a:noFill/>
          <a:ln>
            <a:noFill/>
          </a:ln>
        </p:spPr>
        <p:txBody>
          <a:bodyPr spcFirstLastPara="1" wrap="square" lIns="91425" tIns="45700" rIns="91425" bIns="45700" anchor="ctr" anchorCtr="0">
            <a:noAutofit/>
          </a:bodyPr>
          <a:lstStyle/>
          <a:p>
            <a:pPr marL="228600" marR="0" lvl="0" indent="-228600" algn="l" rtl="0">
              <a:lnSpc>
                <a:spcPct val="90000"/>
              </a:lnSpc>
              <a:spcBef>
                <a:spcPts val="1000"/>
              </a:spcBef>
              <a:spcAft>
                <a:spcPts val="0"/>
              </a:spcAft>
              <a:buClr>
                <a:schemeClr val="dk1"/>
              </a:buClr>
              <a:buSzPts val="2000"/>
              <a:buFont typeface="Arial"/>
              <a:buChar char="•"/>
            </a:pPr>
            <a:r>
              <a:rPr lang="en-US" sz="2000" b="0" i="0" u="none" strike="noStrike" cap="none" dirty="0">
                <a:solidFill>
                  <a:schemeClr val="dk1"/>
                </a:solidFill>
                <a:latin typeface="Arial"/>
                <a:ea typeface="Arial"/>
                <a:cs typeface="Arial"/>
                <a:sym typeface="Arial"/>
              </a:rPr>
              <a:t>The first step in creating a photographic silkscreen is to find source images.</a:t>
            </a:r>
            <a:endParaRPr sz="1400" b="0" i="0" u="none" strike="noStrike" cap="none" dirty="0">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000"/>
              <a:buFont typeface="Arial"/>
              <a:buChar char="•"/>
            </a:pPr>
            <a:r>
              <a:rPr lang="en-US" sz="2000" b="0" i="0" u="none" strike="noStrike" cap="none" dirty="0">
                <a:solidFill>
                  <a:schemeClr val="dk1"/>
                </a:solidFill>
                <a:latin typeface="Arial"/>
                <a:ea typeface="Arial"/>
                <a:cs typeface="Arial"/>
                <a:sym typeface="Arial"/>
              </a:rPr>
              <a:t>Images can be sourced from newspapers, magazines, the internet, or using a camera.</a:t>
            </a:r>
            <a:endParaRPr sz="2000" b="0" i="0" u="none" strike="noStrike" cap="none" dirty="0">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000"/>
              <a:buFont typeface="Arial"/>
              <a:buChar char="•"/>
            </a:pPr>
            <a:r>
              <a:rPr lang="en-US" sz="2000" b="0" i="0" u="none" strike="noStrike" cap="none" dirty="0">
                <a:solidFill>
                  <a:schemeClr val="dk1"/>
                </a:solidFill>
                <a:latin typeface="Arial"/>
                <a:ea typeface="Arial"/>
                <a:cs typeface="Arial"/>
                <a:sym typeface="Arial"/>
              </a:rPr>
              <a:t>Images must be made into a digital file.</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0294104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Shape 3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Arial"/>
              <a:buNone/>
            </a:pPr>
            <a:r>
              <a:rPr lang="en-US" sz="4400" b="0" i="0" u="none" strike="noStrike" cap="none">
                <a:solidFill>
                  <a:schemeClr val="dk1"/>
                </a:solidFill>
                <a:latin typeface="Arial"/>
                <a:ea typeface="Arial"/>
                <a:cs typeface="Arial"/>
                <a:sym typeface="Arial"/>
              </a:rPr>
              <a:t>Bitmapping and Film Positive</a:t>
            </a:r>
            <a:endParaRPr sz="4400" b="0" i="0" u="none" strike="noStrike" cap="none">
              <a:solidFill>
                <a:schemeClr val="dk1"/>
              </a:solidFill>
              <a:latin typeface="Arial"/>
              <a:ea typeface="Arial"/>
              <a:cs typeface="Arial"/>
              <a:sym typeface="Arial"/>
            </a:endParaRPr>
          </a:p>
        </p:txBody>
      </p:sp>
      <p:sp>
        <p:nvSpPr>
          <p:cNvPr id="342" name="Shape 342"/>
          <p:cNvSpPr txBox="1">
            <a:spLocks noGrp="1"/>
          </p:cNvSpPr>
          <p:nvPr>
            <p:ph type="body" idx="2"/>
          </p:nvPr>
        </p:nvSpPr>
        <p:spPr>
          <a:xfrm>
            <a:off x="6502400" y="1726013"/>
            <a:ext cx="4851400" cy="3657600"/>
          </a:xfrm>
          <a:prstGeom prst="rect">
            <a:avLst/>
          </a:prstGeom>
          <a:noFill/>
          <a:ln>
            <a:noFill/>
          </a:ln>
        </p:spPr>
        <p:txBody>
          <a:bodyPr spcFirstLastPara="1" wrap="square" lIns="91425" tIns="45700" rIns="91425" bIns="45700" anchor="ctr" anchorCtr="0">
            <a:noAutofit/>
          </a:bodyPr>
          <a:lstStyle/>
          <a:p>
            <a:pPr marL="228600" marR="0" lvl="0" indent="-228600" algn="l" rtl="0">
              <a:lnSpc>
                <a:spcPct val="70000"/>
              </a:lnSpc>
              <a:spcBef>
                <a:spcPts val="0"/>
              </a:spcBef>
              <a:spcAft>
                <a:spcPts val="0"/>
              </a:spcAft>
              <a:buClr>
                <a:schemeClr val="dk1"/>
              </a:buClr>
              <a:buSzPts val="2015"/>
              <a:buFont typeface="Arial"/>
              <a:buChar char="•"/>
            </a:pPr>
            <a:r>
              <a:rPr lang="en-US" sz="2015" b="0" i="0" u="none" strike="noStrike" cap="none" dirty="0">
                <a:solidFill>
                  <a:schemeClr val="dk1"/>
                </a:solidFill>
                <a:latin typeface="Arial"/>
                <a:ea typeface="Arial"/>
                <a:cs typeface="Arial"/>
                <a:sym typeface="Arial"/>
              </a:rPr>
              <a:t>Use Photoshop or other digital photo editing software to create a high-contrast black and white bitmap of your digital image.</a:t>
            </a:r>
            <a:endParaRPr sz="2015" b="1" i="0" u="none" strike="noStrike" cap="none" dirty="0">
              <a:solidFill>
                <a:schemeClr val="dk1"/>
              </a:solidFill>
              <a:latin typeface="Arial"/>
              <a:ea typeface="Arial"/>
              <a:cs typeface="Arial"/>
              <a:sym typeface="Arial"/>
            </a:endParaRPr>
          </a:p>
          <a:p>
            <a:pPr marL="228600" marR="0" lvl="0" indent="-228600" algn="l" rtl="0">
              <a:lnSpc>
                <a:spcPct val="70000"/>
              </a:lnSpc>
              <a:spcBef>
                <a:spcPts val="1000"/>
              </a:spcBef>
              <a:spcAft>
                <a:spcPts val="0"/>
              </a:spcAft>
              <a:buClr>
                <a:schemeClr val="dk1"/>
              </a:buClr>
              <a:buSzPts val="2015"/>
              <a:buFont typeface="Arial"/>
              <a:buChar char="•"/>
            </a:pPr>
            <a:r>
              <a:rPr lang="en-US" sz="2015" i="0" u="none" strike="noStrike" cap="none" dirty="0">
                <a:solidFill>
                  <a:schemeClr val="dk1"/>
                </a:solidFill>
              </a:rPr>
              <a:t>Follow the instructions on the Bitmapping Handout.</a:t>
            </a:r>
            <a:endParaRPr sz="2015" i="0" u="none" strike="noStrike" cap="none" dirty="0">
              <a:solidFill>
                <a:schemeClr val="dk1"/>
              </a:solidFill>
            </a:endParaRPr>
          </a:p>
          <a:p>
            <a:pPr marL="228600" marR="0" lvl="0" indent="-228600" algn="l" rtl="0">
              <a:lnSpc>
                <a:spcPct val="70000"/>
              </a:lnSpc>
              <a:spcBef>
                <a:spcPts val="1000"/>
              </a:spcBef>
              <a:spcAft>
                <a:spcPts val="0"/>
              </a:spcAft>
              <a:buClr>
                <a:schemeClr val="dk1"/>
              </a:buClr>
              <a:buSzPts val="2015"/>
              <a:buFont typeface="Arial"/>
              <a:buChar char="•"/>
            </a:pPr>
            <a:r>
              <a:rPr lang="en-US" sz="2015" b="0" i="0" u="none" strike="noStrike" cap="none" dirty="0">
                <a:solidFill>
                  <a:schemeClr val="dk1"/>
                </a:solidFill>
                <a:latin typeface="Arial"/>
                <a:ea typeface="Arial"/>
                <a:cs typeface="Arial"/>
                <a:sym typeface="Arial"/>
              </a:rPr>
              <a:t>Once your image is complete, print it onto a film positive</a:t>
            </a:r>
            <a:endParaRPr sz="2015" b="0" i="0" u="none" strike="noStrike" cap="none" dirty="0">
              <a:solidFill>
                <a:schemeClr val="dk1"/>
              </a:solidFill>
              <a:latin typeface="Arial"/>
              <a:ea typeface="Arial"/>
              <a:cs typeface="Arial"/>
              <a:sym typeface="Arial"/>
            </a:endParaRPr>
          </a:p>
          <a:p>
            <a:pPr marL="228600" marR="0" lvl="0" indent="-228600" algn="l" rtl="0">
              <a:lnSpc>
                <a:spcPct val="70000"/>
              </a:lnSpc>
              <a:spcBef>
                <a:spcPts val="1000"/>
              </a:spcBef>
              <a:spcAft>
                <a:spcPts val="0"/>
              </a:spcAft>
              <a:buClr>
                <a:schemeClr val="dk1"/>
              </a:buClr>
              <a:buSzPts val="2015"/>
              <a:buFont typeface="Arial"/>
              <a:buChar char="•"/>
            </a:pPr>
            <a:r>
              <a:rPr lang="en-US" sz="2015" b="0" i="0" u="none" strike="noStrike" cap="none" dirty="0">
                <a:solidFill>
                  <a:schemeClr val="dk1"/>
                </a:solidFill>
                <a:latin typeface="Arial"/>
                <a:ea typeface="Arial"/>
                <a:cs typeface="Arial"/>
                <a:sym typeface="Arial"/>
              </a:rPr>
              <a:t>If you are creating a multilayer print, create a separate image for each layer.</a:t>
            </a:r>
            <a:endParaRPr sz="2800" b="0" i="0" u="none" strike="noStrike" cap="none" dirty="0">
              <a:solidFill>
                <a:schemeClr val="dk1"/>
              </a:solidFill>
              <a:latin typeface="Arial"/>
              <a:ea typeface="Arial"/>
              <a:cs typeface="Arial"/>
              <a:sym typeface="Arial"/>
            </a:endParaRPr>
          </a:p>
        </p:txBody>
      </p:sp>
      <p:sp>
        <p:nvSpPr>
          <p:cNvPr id="343" name="Shape 343"/>
          <p:cNvSpPr txBox="1">
            <a:spLocks noGrp="1"/>
          </p:cNvSpPr>
          <p:nvPr>
            <p:ph type="body" idx="3"/>
          </p:nvPr>
        </p:nvSpPr>
        <p:spPr>
          <a:xfrm>
            <a:off x="685800" y="5383613"/>
            <a:ext cx="5181600" cy="5651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Student manipulating a photograph in Photoshop</a:t>
            </a:r>
            <a:br>
              <a:rPr lang="en-US" sz="1000" b="0" i="0" u="none" strike="noStrike" cap="none">
                <a:solidFill>
                  <a:schemeClr val="dk1"/>
                </a:solidFill>
                <a:latin typeface="Arial"/>
                <a:ea typeface="Arial"/>
                <a:cs typeface="Arial"/>
                <a:sym typeface="Arial"/>
              </a:rPr>
            </a:br>
            <a:r>
              <a:rPr lang="en-US" sz="1000" b="0" i="0" u="none" strike="noStrike" cap="none">
                <a:solidFill>
                  <a:schemeClr val="dk1"/>
                </a:solidFill>
                <a:latin typeface="Arial"/>
                <a:ea typeface="Arial"/>
                <a:cs typeface="Arial"/>
                <a:sym typeface="Arial"/>
              </a:rPr>
              <a:t>Photo by Sean Carroll</a:t>
            </a:r>
            <a:endParaRPr sz="1000" b="0" i="0" u="none" strike="noStrike" cap="none">
              <a:solidFill>
                <a:schemeClr val="dk1"/>
              </a:solidFill>
              <a:latin typeface="Arial"/>
              <a:ea typeface="Arial"/>
              <a:cs typeface="Arial"/>
              <a:sym typeface="Arial"/>
            </a:endParaRPr>
          </a:p>
        </p:txBody>
      </p:sp>
      <p:sp>
        <p:nvSpPr>
          <p:cNvPr id="344" name="Shape 344"/>
          <p:cNvSpPr txBox="1">
            <a:spLocks noGrp="1"/>
          </p:cNvSpPr>
          <p:nvPr>
            <p:ph type="ftr" idx="11"/>
          </p:nvPr>
        </p:nvSpPr>
        <p:spPr>
          <a:xfrm>
            <a:off x="2613837" y="6365063"/>
            <a:ext cx="6964325"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400"/>
              <a:buFont typeface="Arial"/>
              <a:buNone/>
            </a:pPr>
            <a:r>
              <a:rPr lang="en-US" sz="1200" b="0" i="0" u="none" strike="noStrike" cap="none">
                <a:solidFill>
                  <a:srgbClr val="888888"/>
                </a:solidFill>
                <a:latin typeface="Arial"/>
                <a:ea typeface="Arial"/>
                <a:cs typeface="Arial"/>
                <a:sym typeface="Arial"/>
              </a:rPr>
              <a:t>© The Andy Warhol Museum, one of the four Carnegie Museums of Pittsburgh. All rights reserved.</a:t>
            </a:r>
            <a:endParaRPr sz="1200" b="0" i="0" u="none" strike="noStrike" cap="none">
              <a:solidFill>
                <a:srgbClr val="888888"/>
              </a:solidFill>
              <a:latin typeface="Arial"/>
              <a:ea typeface="Arial"/>
              <a:cs typeface="Arial"/>
              <a:sym typeface="Arial"/>
            </a:endParaRPr>
          </a:p>
        </p:txBody>
      </p:sp>
      <p:pic>
        <p:nvPicPr>
          <p:cNvPr id="345" name="Shape 345" descr="This is an image of a female student sitting in front of a computer. The computer screen shows a black and white photograph of a middle aged African American woman. The digital photo editing software Adobe Photoshop is open and shows multiple options for editing on the screen."/>
          <p:cNvPicPr preferRelativeResize="0">
            <a:picLocks noGrp="1"/>
          </p:cNvPicPr>
          <p:nvPr>
            <p:ph type="body" idx="1"/>
          </p:nvPr>
        </p:nvPicPr>
        <p:blipFill rotWithShape="1">
          <a:blip r:embed="rId3">
            <a:alphaModFix/>
          </a:blip>
          <a:srcRect/>
          <a:stretch/>
        </p:blipFill>
        <p:spPr>
          <a:xfrm>
            <a:off x="685800" y="1711265"/>
            <a:ext cx="5486400" cy="3657600"/>
          </a:xfrm>
          <a:prstGeom prst="rect">
            <a:avLst/>
          </a:prstGeom>
          <a:noFill/>
          <a:ln>
            <a:noFill/>
          </a:ln>
        </p:spPr>
      </p:pic>
    </p:spTree>
    <p:extLst>
      <p:ext uri="{BB962C8B-B14F-4D97-AF65-F5344CB8AC3E}">
        <p14:creationId xmlns:p14="http://schemas.microsoft.com/office/powerpoint/2010/main" val="10798735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Shape 351"/>
          <p:cNvSpPr txBox="1">
            <a:spLocks noGrp="1"/>
          </p:cNvSpPr>
          <p:nvPr>
            <p:ph type="ctrTitle"/>
          </p:nvPr>
        </p:nvSpPr>
        <p:spPr>
          <a:xfrm>
            <a:off x="1524000" y="1456190"/>
            <a:ext cx="9144000" cy="2361067"/>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5400"/>
              <a:buFont typeface="Arial"/>
              <a:buNone/>
            </a:pPr>
            <a:br>
              <a:rPr lang="en-US" sz="5400" b="0" i="0" u="none" strike="noStrike" cap="none" dirty="0">
                <a:solidFill>
                  <a:schemeClr val="dk1"/>
                </a:solidFill>
                <a:latin typeface="Arial"/>
                <a:ea typeface="Arial"/>
                <a:cs typeface="Arial"/>
                <a:sym typeface="Arial"/>
              </a:rPr>
            </a:br>
            <a:br>
              <a:rPr lang="en-US" sz="5400" b="0" i="0" u="none" strike="noStrike" cap="none" dirty="0">
                <a:solidFill>
                  <a:schemeClr val="dk1"/>
                </a:solidFill>
                <a:latin typeface="Arial"/>
                <a:ea typeface="Arial"/>
                <a:cs typeface="Arial"/>
                <a:sym typeface="Arial"/>
              </a:rPr>
            </a:br>
            <a:br>
              <a:rPr lang="en-US" sz="5400" b="0" i="0" u="none" strike="noStrike" cap="none" dirty="0">
                <a:solidFill>
                  <a:schemeClr val="dk1"/>
                </a:solidFill>
                <a:latin typeface="Arial"/>
                <a:ea typeface="Arial"/>
                <a:cs typeface="Arial"/>
                <a:sym typeface="Arial"/>
              </a:rPr>
            </a:br>
            <a:r>
              <a:rPr lang="en-US" sz="4860" b="0" u="none" strike="noStrike" cap="none" dirty="0">
                <a:solidFill>
                  <a:schemeClr val="dk1"/>
                </a:solidFill>
                <a:latin typeface="Arial"/>
                <a:ea typeface="Arial"/>
                <a:cs typeface="Arial"/>
                <a:sym typeface="Arial"/>
              </a:rPr>
              <a:t>Preparing and Exposing Photographic Silkscreens</a:t>
            </a:r>
            <a:br>
              <a:rPr lang="en-US" sz="5400" b="0" i="0" u="none" strike="noStrike" cap="none" dirty="0">
                <a:solidFill>
                  <a:schemeClr val="dk1"/>
                </a:solidFill>
                <a:latin typeface="Arial"/>
                <a:ea typeface="Arial"/>
                <a:cs typeface="Arial"/>
                <a:sym typeface="Arial"/>
              </a:rPr>
            </a:br>
            <a:r>
              <a:rPr lang="en-US" sz="3600" dirty="0">
                <a:latin typeface="Arial" panose="020B0604020202020204" pitchFamily="34" charset="0"/>
                <a:cs typeface="Arial" panose="020B0604020202020204" pitchFamily="34" charset="0"/>
              </a:rPr>
              <a:t>Lesson 3</a:t>
            </a:r>
            <a:endParaRPr sz="36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6352807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Shape 35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Arial"/>
              <a:buNone/>
            </a:pPr>
            <a:r>
              <a:rPr lang="en-US" sz="4400" b="0" i="0" u="none" strike="noStrike" cap="none">
                <a:solidFill>
                  <a:schemeClr val="dk1"/>
                </a:solidFill>
                <a:latin typeface="Arial"/>
                <a:ea typeface="Arial"/>
                <a:cs typeface="Arial"/>
                <a:sym typeface="Arial"/>
              </a:rPr>
              <a:t>Materials</a:t>
            </a:r>
            <a:endParaRPr sz="4400" b="0" i="0" u="none" strike="noStrike" cap="none">
              <a:solidFill>
                <a:schemeClr val="dk1"/>
              </a:solidFill>
              <a:latin typeface="Arial"/>
              <a:ea typeface="Arial"/>
              <a:cs typeface="Arial"/>
              <a:sym typeface="Arial"/>
            </a:endParaRPr>
          </a:p>
        </p:txBody>
      </p:sp>
      <p:sp>
        <p:nvSpPr>
          <p:cNvPr id="358" name="Shape 35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Open silkscreen</a:t>
            </a:r>
            <a:endParaRPr sz="28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Scoop coater </a:t>
            </a:r>
            <a:endParaRPr sz="28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Photosensitive emulsion</a:t>
            </a:r>
            <a:endParaRPr sz="2800" b="0" i="0" u="none" strike="noStrike" cap="none">
              <a:solidFill>
                <a:schemeClr val="dk1"/>
              </a:solidFill>
              <a:latin typeface="Arial"/>
              <a:ea typeface="Arial"/>
              <a:cs typeface="Arial"/>
              <a:sym typeface="Arial"/>
            </a:endParaRPr>
          </a:p>
        </p:txBody>
      </p:sp>
      <p:sp>
        <p:nvSpPr>
          <p:cNvPr id="359" name="Shape 359"/>
          <p:cNvSpPr txBox="1">
            <a:spLocks noGrp="1"/>
          </p:cNvSpPr>
          <p:nvPr>
            <p:ph type="ftr" idx="11"/>
          </p:nvPr>
        </p:nvSpPr>
        <p:spPr>
          <a:xfrm>
            <a:off x="2613837" y="6365063"/>
            <a:ext cx="6964325"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400"/>
              <a:buFont typeface="Arial"/>
              <a:buNone/>
            </a:pPr>
            <a:r>
              <a:rPr lang="en-US" sz="1100" b="0" i="0" u="none" strike="noStrike" cap="none">
                <a:solidFill>
                  <a:srgbClr val="888888"/>
                </a:solidFill>
                <a:latin typeface="Arial"/>
                <a:ea typeface="Arial"/>
                <a:cs typeface="Arial"/>
                <a:sym typeface="Arial"/>
              </a:rPr>
              <a:t>© The Andy Warhol Museum, one of the four Carnegie Museums of Pittsburgh. All rights reserved.</a:t>
            </a:r>
            <a:endParaRPr sz="1100" b="0" i="0" u="none" strike="noStrike" cap="none">
              <a:solidFill>
                <a:srgbClr val="888888"/>
              </a:solidFill>
              <a:latin typeface="Arial"/>
              <a:ea typeface="Arial"/>
              <a:cs typeface="Arial"/>
              <a:sym typeface="Arial"/>
            </a:endParaRPr>
          </a:p>
        </p:txBody>
      </p:sp>
    </p:spTree>
    <p:extLst>
      <p:ext uri="{BB962C8B-B14F-4D97-AF65-F5344CB8AC3E}">
        <p14:creationId xmlns:p14="http://schemas.microsoft.com/office/powerpoint/2010/main" val="3691243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959"/>
              <a:buFont typeface="Arial"/>
              <a:buNone/>
            </a:pPr>
            <a:r>
              <a:rPr lang="en-US" sz="3959" b="0" i="0" u="none" strike="noStrike" cap="none">
                <a:solidFill>
                  <a:schemeClr val="dk1"/>
                </a:solidFill>
                <a:latin typeface="Arial"/>
                <a:ea typeface="Arial"/>
                <a:cs typeface="Arial"/>
                <a:sym typeface="Arial"/>
              </a:rPr>
              <a:t>I tried doing them by hand, but I find it easier to use a screen. This way, I don’t have to work on my objects at all. One of my assistants or anyone else, for that matter, can reproduce the design as well as I could.</a:t>
            </a:r>
            <a:endParaRPr sz="4400" b="0" i="0" u="none" strike="noStrike" cap="none">
              <a:solidFill>
                <a:schemeClr val="dk1"/>
              </a:solidFill>
              <a:latin typeface="Arial"/>
              <a:ea typeface="Arial"/>
              <a:cs typeface="Arial"/>
              <a:sym typeface="Arial"/>
            </a:endParaRPr>
          </a:p>
        </p:txBody>
      </p:sp>
      <p:sp>
        <p:nvSpPr>
          <p:cNvPr id="95" name="Shape 9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888888"/>
              </a:buClr>
              <a:buSzPts val="2400"/>
              <a:buFont typeface="Arial"/>
              <a:buNone/>
            </a:pPr>
            <a:r>
              <a:rPr lang="en-US" sz="2400" b="0" i="0" u="none" strike="noStrike" cap="none">
                <a:solidFill>
                  <a:srgbClr val="888888"/>
                </a:solidFill>
                <a:latin typeface="Arial"/>
                <a:ea typeface="Arial"/>
                <a:cs typeface="Arial"/>
                <a:sym typeface="Arial"/>
              </a:rPr>
              <a:t>Andy Warhol, </a:t>
            </a:r>
            <a:r>
              <a:rPr lang="en-US" sz="2400" b="0" i="1" u="none" strike="noStrike" cap="none">
                <a:solidFill>
                  <a:srgbClr val="888888"/>
                </a:solidFill>
                <a:latin typeface="Arial"/>
                <a:ea typeface="Arial"/>
                <a:cs typeface="Arial"/>
                <a:sym typeface="Arial"/>
              </a:rPr>
              <a:t>Andy Warhol</a:t>
            </a:r>
            <a:r>
              <a:rPr lang="en-US" sz="2400" b="0" i="0" u="none" strike="noStrike" cap="none">
                <a:solidFill>
                  <a:srgbClr val="888888"/>
                </a:solidFill>
                <a:latin typeface="Arial"/>
                <a:ea typeface="Arial"/>
                <a:cs typeface="Arial"/>
                <a:sym typeface="Arial"/>
              </a:rPr>
              <a:t>, 1969</a:t>
            </a:r>
            <a:endParaRPr sz="2400" b="0" i="0" u="none" strike="noStrike" cap="none">
              <a:solidFill>
                <a:srgbClr val="888888"/>
              </a:solidFill>
              <a:latin typeface="Arial"/>
              <a:ea typeface="Arial"/>
              <a:cs typeface="Arial"/>
              <a:sym typeface="Arial"/>
            </a:endParaRPr>
          </a:p>
        </p:txBody>
      </p:sp>
      <p:sp>
        <p:nvSpPr>
          <p:cNvPr id="96" name="Shape 96"/>
          <p:cNvSpPr txBox="1">
            <a:spLocks noGrp="1"/>
          </p:cNvSpPr>
          <p:nvPr>
            <p:ph type="ftr" idx="11"/>
          </p:nvPr>
        </p:nvSpPr>
        <p:spPr>
          <a:xfrm>
            <a:off x="2613837" y="6365063"/>
            <a:ext cx="6964325"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400"/>
              <a:buFont typeface="Arial"/>
              <a:buNone/>
            </a:pPr>
            <a:r>
              <a:rPr lang="en-US" sz="1200" b="0" i="0" u="none" strike="noStrike" cap="none">
                <a:solidFill>
                  <a:srgbClr val="888888"/>
                </a:solidFill>
                <a:latin typeface="Arial"/>
                <a:ea typeface="Arial"/>
                <a:cs typeface="Arial"/>
                <a:sym typeface="Arial"/>
              </a:rPr>
              <a:t>© The Andy Warhol Museum, one of the four Carnegie Museums of Pittsburgh. All rights reserved.</a:t>
            </a:r>
            <a:endParaRPr sz="1200" b="0" i="0" u="none" strike="noStrike" cap="none">
              <a:solidFill>
                <a:srgbClr val="888888"/>
              </a:solidFill>
              <a:latin typeface="Arial"/>
              <a:ea typeface="Arial"/>
              <a:cs typeface="Arial"/>
              <a:sym typeface="Arial"/>
            </a:endParaRPr>
          </a:p>
        </p:txBody>
      </p:sp>
    </p:spTree>
    <p:extLst>
      <p:ext uri="{BB962C8B-B14F-4D97-AF65-F5344CB8AC3E}">
        <p14:creationId xmlns:p14="http://schemas.microsoft.com/office/powerpoint/2010/main" val="4217029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Shape 364"/>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200"/>
              <a:buFont typeface="Arial"/>
              <a:buNone/>
            </a:pPr>
            <a:r>
              <a:rPr lang="en-US" sz="2200" b="0" i="0" u="none" strike="noStrike" cap="none">
                <a:solidFill>
                  <a:schemeClr val="dk1"/>
                </a:solidFill>
                <a:latin typeface="Arial"/>
                <a:ea typeface="Arial"/>
                <a:cs typeface="Arial"/>
                <a:sym typeface="Arial"/>
              </a:rPr>
              <a:t>You will need photo emulsion and a scoop coater the width of your screen.</a:t>
            </a:r>
            <a:endParaRPr sz="2400" b="1" i="0" u="none" strike="noStrike" cap="none">
              <a:solidFill>
                <a:schemeClr val="dk1"/>
              </a:solidFill>
              <a:latin typeface="Arial"/>
              <a:ea typeface="Arial"/>
              <a:cs typeface="Arial"/>
              <a:sym typeface="Arial"/>
            </a:endParaRPr>
          </a:p>
        </p:txBody>
      </p:sp>
      <p:sp>
        <p:nvSpPr>
          <p:cNvPr id="365" name="Shape 365"/>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200"/>
              <a:buFont typeface="Arial"/>
              <a:buNone/>
            </a:pPr>
            <a:r>
              <a:rPr lang="en-US" sz="2200" b="0" i="0" u="none" strike="noStrike" cap="none">
                <a:solidFill>
                  <a:schemeClr val="dk1"/>
                </a:solidFill>
                <a:latin typeface="Arial"/>
                <a:ea typeface="Arial"/>
                <a:cs typeface="Arial"/>
                <a:sym typeface="Arial"/>
              </a:rPr>
              <a:t>Prepare the emulsion according to the package directions.</a:t>
            </a:r>
            <a:endParaRPr sz="2400" b="1" i="0" u="none" strike="noStrike" cap="none">
              <a:solidFill>
                <a:schemeClr val="dk1"/>
              </a:solidFill>
              <a:latin typeface="Arial"/>
              <a:ea typeface="Arial"/>
              <a:cs typeface="Arial"/>
              <a:sym typeface="Arial"/>
            </a:endParaRPr>
          </a:p>
        </p:txBody>
      </p:sp>
      <p:sp>
        <p:nvSpPr>
          <p:cNvPr id="366" name="Shape 366"/>
          <p:cNvSpPr txBox="1"/>
          <p:nvPr/>
        </p:nvSpPr>
        <p:spPr>
          <a:xfrm>
            <a:off x="839787" y="5839536"/>
            <a:ext cx="5157787" cy="59419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000"/>
              <a:buFont typeface="Arial"/>
              <a:buNone/>
            </a:pPr>
            <a:r>
              <a:rPr lang="en-US" sz="1000" b="0" i="0" u="none" strike="noStrike" cap="none">
                <a:solidFill>
                  <a:srgbClr val="000000"/>
                </a:solidFill>
                <a:latin typeface="Arial"/>
                <a:ea typeface="Arial"/>
                <a:cs typeface="Arial"/>
                <a:sym typeface="Arial"/>
              </a:rPr>
              <a:t>Photo by Sean Carroll</a:t>
            </a:r>
            <a:endParaRPr sz="1000" b="0" i="0" u="none" strike="noStrike" cap="none">
              <a:solidFill>
                <a:srgbClr val="000000"/>
              </a:solidFill>
              <a:latin typeface="Arial"/>
              <a:ea typeface="Arial"/>
              <a:cs typeface="Arial"/>
              <a:sym typeface="Arial"/>
            </a:endParaRPr>
          </a:p>
        </p:txBody>
      </p:sp>
      <p:sp>
        <p:nvSpPr>
          <p:cNvPr id="367" name="Shape 367"/>
          <p:cNvSpPr txBox="1"/>
          <p:nvPr/>
        </p:nvSpPr>
        <p:spPr>
          <a:xfrm>
            <a:off x="6172200" y="5839536"/>
            <a:ext cx="5183188" cy="59419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000"/>
              <a:buFont typeface="Arial"/>
              <a:buNone/>
            </a:pPr>
            <a:r>
              <a:rPr lang="en-US" sz="1000" b="0" i="0" u="none" strike="noStrike" cap="none">
                <a:solidFill>
                  <a:srgbClr val="000000"/>
                </a:solidFill>
                <a:latin typeface="Arial"/>
                <a:ea typeface="Arial"/>
                <a:cs typeface="Arial"/>
                <a:sym typeface="Arial"/>
              </a:rPr>
              <a:t>Photo by Sean Carroll</a:t>
            </a:r>
            <a:endParaRPr/>
          </a:p>
        </p:txBody>
      </p:sp>
      <p:sp>
        <p:nvSpPr>
          <p:cNvPr id="368" name="Shape 368"/>
          <p:cNvSpPr txBox="1">
            <a:spLocks noGrp="1"/>
          </p:cNvSpPr>
          <p:nvPr>
            <p:ph type="ftr" idx="11"/>
          </p:nvPr>
        </p:nvSpPr>
        <p:spPr>
          <a:xfrm>
            <a:off x="2613837" y="6365063"/>
            <a:ext cx="6964325"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400"/>
              <a:buFont typeface="Arial"/>
              <a:buNone/>
            </a:pPr>
            <a:r>
              <a:rPr lang="en-US" sz="1200" b="0" i="0" u="none" strike="noStrike" cap="none">
                <a:solidFill>
                  <a:srgbClr val="888888"/>
                </a:solidFill>
                <a:latin typeface="Arial"/>
                <a:ea typeface="Arial"/>
                <a:cs typeface="Arial"/>
                <a:sym typeface="Arial"/>
              </a:rPr>
              <a:t>© The Andy Warhol Museum, one of the four Carnegie Museums of Pittsburgh. All rights reserved.</a:t>
            </a:r>
            <a:endParaRPr sz="1200" b="0" i="0" u="none" strike="noStrike" cap="none">
              <a:solidFill>
                <a:srgbClr val="888888"/>
              </a:solidFill>
              <a:latin typeface="Arial"/>
              <a:ea typeface="Arial"/>
              <a:cs typeface="Arial"/>
              <a:sym typeface="Arial"/>
            </a:endParaRPr>
          </a:p>
        </p:txBody>
      </p:sp>
      <p:pic>
        <p:nvPicPr>
          <p:cNvPr id="369" name="Shape 369" descr="This is an image of a metal scoop coater sitting on a table in front of a red bottle of photo emulsion for silkscreen printing. A silkscreen is in the background. "/>
          <p:cNvPicPr preferRelativeResize="0">
            <a:picLocks noGrp="1"/>
          </p:cNvPicPr>
          <p:nvPr>
            <p:ph type="body" idx="2"/>
          </p:nvPr>
        </p:nvPicPr>
        <p:blipFill rotWithShape="1">
          <a:blip r:embed="rId3">
            <a:alphaModFix/>
          </a:blip>
          <a:srcRect/>
          <a:stretch/>
        </p:blipFill>
        <p:spPr>
          <a:xfrm>
            <a:off x="839788" y="2505075"/>
            <a:ext cx="5157900" cy="3684600"/>
          </a:xfrm>
          <a:prstGeom prst="rect">
            <a:avLst/>
          </a:prstGeom>
          <a:noFill/>
          <a:ln>
            <a:noFill/>
          </a:ln>
        </p:spPr>
      </p:pic>
      <p:pic>
        <p:nvPicPr>
          <p:cNvPr id="370" name="Shape 370" descr="This is an image of a student stirring photo emulsion with a wooden stick. The photo emulsion bottle is red and the liquid inside is a bright purple. A metal scoop coater is in the background. "/>
          <p:cNvPicPr preferRelativeResize="0">
            <a:picLocks noGrp="1"/>
          </p:cNvPicPr>
          <p:nvPr>
            <p:ph type="body" idx="4"/>
          </p:nvPr>
        </p:nvPicPr>
        <p:blipFill rotWithShape="1">
          <a:blip r:embed="rId4">
            <a:alphaModFix/>
          </a:blip>
          <a:srcRect/>
          <a:stretch/>
        </p:blipFill>
        <p:spPr>
          <a:xfrm>
            <a:off x="6172200" y="2505075"/>
            <a:ext cx="5183100" cy="3684600"/>
          </a:xfrm>
          <a:prstGeom prst="rect">
            <a:avLst/>
          </a:prstGeom>
          <a:noFill/>
          <a:ln>
            <a:noFill/>
          </a:ln>
        </p:spPr>
      </p:pic>
      <p:sp>
        <p:nvSpPr>
          <p:cNvPr id="371" name="Shape 371"/>
          <p:cNvSpPr txBox="1">
            <a:spLocks noGrp="1"/>
          </p:cNvSpPr>
          <p:nvPr>
            <p:ph type="title"/>
          </p:nvPr>
        </p:nvSpPr>
        <p:spPr>
          <a:xfrm>
            <a:off x="839788" y="365125"/>
            <a:ext cx="10515600" cy="1325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dirty="0">
                <a:latin typeface="Arial" panose="020B0604020202020204" pitchFamily="34" charset="0"/>
                <a:cs typeface="Arial" panose="020B0604020202020204" pitchFamily="34" charset="0"/>
              </a:rPr>
              <a:t>Preparing and Exposing Photographic Silkscreens</a:t>
            </a:r>
            <a:endParaRP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25744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Shape 37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Arial"/>
              <a:buNone/>
            </a:pPr>
            <a:r>
              <a:rPr lang="en-US" sz="4400" b="0" i="0" u="none" strike="noStrike" cap="none">
                <a:solidFill>
                  <a:schemeClr val="dk1"/>
                </a:solidFill>
                <a:latin typeface="Arial"/>
                <a:ea typeface="Arial"/>
                <a:cs typeface="Arial"/>
                <a:sym typeface="Arial"/>
              </a:rPr>
              <a:t>Coating the Screen</a:t>
            </a:r>
            <a:endParaRPr sz="4400" b="0" i="0" u="none" strike="noStrike" cap="none">
              <a:solidFill>
                <a:schemeClr val="dk1"/>
              </a:solidFill>
              <a:latin typeface="Arial"/>
              <a:ea typeface="Arial"/>
              <a:cs typeface="Arial"/>
              <a:sym typeface="Arial"/>
            </a:endParaRPr>
          </a:p>
        </p:txBody>
      </p:sp>
      <p:sp>
        <p:nvSpPr>
          <p:cNvPr id="377" name="Shape 377"/>
          <p:cNvSpPr txBox="1">
            <a:spLocks noGrp="1"/>
          </p:cNvSpPr>
          <p:nvPr>
            <p:ph type="body" idx="2"/>
          </p:nvPr>
        </p:nvSpPr>
        <p:spPr>
          <a:xfrm>
            <a:off x="6589486" y="1825625"/>
            <a:ext cx="4764314" cy="35226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200"/>
              <a:buFont typeface="Arial"/>
              <a:buNone/>
            </a:pPr>
            <a:r>
              <a:rPr lang="en-US" sz="2200" b="0" i="0" u="none" strike="noStrike" cap="none">
                <a:solidFill>
                  <a:schemeClr val="dk1"/>
                </a:solidFill>
                <a:latin typeface="Arial"/>
                <a:ea typeface="Arial"/>
                <a:cs typeface="Arial"/>
                <a:sym typeface="Arial"/>
              </a:rPr>
              <a:t>In a darkened room or a room with a yellow safe light, pour emulsion into the scoop coater.</a:t>
            </a:r>
            <a:endParaRPr sz="2800" b="0" i="0" u="none" strike="noStrike" cap="none">
              <a:solidFill>
                <a:schemeClr val="dk1"/>
              </a:solidFill>
              <a:latin typeface="Arial"/>
              <a:ea typeface="Arial"/>
              <a:cs typeface="Arial"/>
              <a:sym typeface="Arial"/>
            </a:endParaRPr>
          </a:p>
        </p:txBody>
      </p:sp>
      <p:sp>
        <p:nvSpPr>
          <p:cNvPr id="378" name="Shape 378"/>
          <p:cNvSpPr txBox="1">
            <a:spLocks noGrp="1"/>
          </p:cNvSpPr>
          <p:nvPr>
            <p:ph type="body" idx="3"/>
          </p:nvPr>
        </p:nvSpPr>
        <p:spPr>
          <a:xfrm>
            <a:off x="573314" y="5309030"/>
            <a:ext cx="5181600" cy="5651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Photo by Sean Carroll</a:t>
            </a:r>
            <a:endParaRPr/>
          </a:p>
          <a:p>
            <a:pPr marL="457200" marR="0" lvl="0" indent="-228600" algn="l" rtl="0">
              <a:lnSpc>
                <a:spcPct val="90000"/>
              </a:lnSpc>
              <a:spcBef>
                <a:spcPts val="1000"/>
              </a:spcBef>
              <a:spcAft>
                <a:spcPts val="0"/>
              </a:spcAft>
              <a:buClr>
                <a:schemeClr val="dk1"/>
              </a:buClr>
              <a:buSzPts val="1000"/>
              <a:buFont typeface="Arial"/>
              <a:buNone/>
            </a:pPr>
            <a:endParaRPr sz="1000" b="0" i="0" u="none" strike="noStrike" cap="none">
              <a:solidFill>
                <a:schemeClr val="dk1"/>
              </a:solidFill>
              <a:latin typeface="Arial"/>
              <a:ea typeface="Arial"/>
              <a:cs typeface="Arial"/>
              <a:sym typeface="Arial"/>
            </a:endParaRPr>
          </a:p>
        </p:txBody>
      </p:sp>
      <p:sp>
        <p:nvSpPr>
          <p:cNvPr id="379" name="Shape 379"/>
          <p:cNvSpPr txBox="1">
            <a:spLocks noGrp="1"/>
          </p:cNvSpPr>
          <p:nvPr>
            <p:ph type="ftr" idx="11"/>
          </p:nvPr>
        </p:nvSpPr>
        <p:spPr>
          <a:xfrm>
            <a:off x="2613837" y="6365063"/>
            <a:ext cx="6964325"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400"/>
              <a:buFont typeface="Arial"/>
              <a:buNone/>
            </a:pPr>
            <a:r>
              <a:rPr lang="en-US" sz="1200" b="0" i="0" u="none" strike="noStrike" cap="none">
                <a:solidFill>
                  <a:srgbClr val="888888"/>
                </a:solidFill>
                <a:latin typeface="Arial"/>
                <a:ea typeface="Arial"/>
                <a:cs typeface="Arial"/>
                <a:sym typeface="Arial"/>
              </a:rPr>
              <a:t>© The Andy Warhol Museum, one of the four Carnegie Museums of Pittsburgh. All rights reserved.</a:t>
            </a:r>
            <a:endParaRPr sz="1200" b="0" i="0" u="none" strike="noStrike" cap="none">
              <a:solidFill>
                <a:srgbClr val="888888"/>
              </a:solidFill>
              <a:latin typeface="Arial"/>
              <a:ea typeface="Arial"/>
              <a:cs typeface="Arial"/>
              <a:sym typeface="Arial"/>
            </a:endParaRPr>
          </a:p>
        </p:txBody>
      </p:sp>
      <p:pic>
        <p:nvPicPr>
          <p:cNvPr id="380" name="Shape 380" descr="This is an image of a student pouring photo emulsion into a metal scoop coater. The photo emulsion is a bright purple and fills ½ of the scoop coater. "/>
          <p:cNvPicPr preferRelativeResize="0">
            <a:picLocks noGrp="1"/>
          </p:cNvPicPr>
          <p:nvPr>
            <p:ph type="body" idx="1"/>
          </p:nvPr>
        </p:nvPicPr>
        <p:blipFill rotWithShape="1">
          <a:blip r:embed="rId3">
            <a:alphaModFix/>
          </a:blip>
          <a:srcRect/>
          <a:stretch/>
        </p:blipFill>
        <p:spPr>
          <a:xfrm>
            <a:off x="838200" y="1690688"/>
            <a:ext cx="5486400" cy="3657600"/>
          </a:xfrm>
          <a:prstGeom prst="rect">
            <a:avLst/>
          </a:prstGeom>
          <a:noFill/>
          <a:ln>
            <a:noFill/>
          </a:ln>
        </p:spPr>
      </p:pic>
    </p:spTree>
    <p:extLst>
      <p:ext uri="{BB962C8B-B14F-4D97-AF65-F5344CB8AC3E}">
        <p14:creationId xmlns:p14="http://schemas.microsoft.com/office/powerpoint/2010/main" val="735777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Shape 385"/>
          <p:cNvSpPr txBox="1">
            <a:spLocks noGrp="1"/>
          </p:cNvSpPr>
          <p:nvPr>
            <p:ph type="body" idx="1"/>
          </p:nvPr>
        </p:nvSpPr>
        <p:spPr>
          <a:xfrm>
            <a:off x="839788" y="1016000"/>
            <a:ext cx="10515600" cy="103109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2800"/>
              <a:buFont typeface="Arial"/>
              <a:buNone/>
            </a:pPr>
            <a:r>
              <a:rPr lang="en-US" sz="2800" b="0" i="0" u="none" strike="noStrike" cap="none">
                <a:solidFill>
                  <a:schemeClr val="dk1"/>
                </a:solidFill>
                <a:latin typeface="Arial"/>
                <a:ea typeface="Arial"/>
                <a:cs typeface="Arial"/>
                <a:sym typeface="Arial"/>
              </a:rPr>
              <a:t>Coat the screen, applying one or two thin coats of emulsion </a:t>
            </a:r>
            <a:endParaRPr sz="2400" b="1" i="0" u="none" strike="noStrike" cap="none">
              <a:solidFill>
                <a:schemeClr val="dk1"/>
              </a:solidFill>
              <a:latin typeface="Arial"/>
              <a:ea typeface="Arial"/>
              <a:cs typeface="Arial"/>
              <a:sym typeface="Arial"/>
            </a:endParaRPr>
          </a:p>
          <a:p>
            <a:pPr marL="0" marR="0" lvl="0" indent="0" algn="ctr" rtl="0">
              <a:lnSpc>
                <a:spcPct val="90000"/>
              </a:lnSpc>
              <a:spcBef>
                <a:spcPts val="1000"/>
              </a:spcBef>
              <a:spcAft>
                <a:spcPts val="0"/>
              </a:spcAft>
              <a:buClr>
                <a:schemeClr val="dk1"/>
              </a:buClr>
              <a:buSzPts val="2800"/>
              <a:buFont typeface="Arial"/>
              <a:buNone/>
            </a:pPr>
            <a:r>
              <a:rPr lang="en-US" sz="2800" b="0" i="0" u="none" strike="noStrike" cap="none">
                <a:solidFill>
                  <a:schemeClr val="dk1"/>
                </a:solidFill>
                <a:latin typeface="Arial"/>
                <a:ea typeface="Arial"/>
                <a:cs typeface="Arial"/>
                <a:sym typeface="Arial"/>
              </a:rPr>
              <a:t>to the flat side of the screen.</a:t>
            </a:r>
            <a:endParaRPr sz="2400" b="1" i="0" u="none" strike="noStrike" cap="none">
              <a:solidFill>
                <a:schemeClr val="dk1"/>
              </a:solidFill>
              <a:latin typeface="Arial"/>
              <a:ea typeface="Arial"/>
              <a:cs typeface="Arial"/>
              <a:sym typeface="Arial"/>
            </a:endParaRPr>
          </a:p>
        </p:txBody>
      </p:sp>
      <p:sp>
        <p:nvSpPr>
          <p:cNvPr id="386" name="Shape 386"/>
          <p:cNvSpPr txBox="1"/>
          <p:nvPr/>
        </p:nvSpPr>
        <p:spPr>
          <a:xfrm>
            <a:off x="785020" y="5687971"/>
            <a:ext cx="5157787" cy="59419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Photo by Sean Carroll</a:t>
            </a:r>
            <a:endParaRPr/>
          </a:p>
        </p:txBody>
      </p:sp>
      <p:sp>
        <p:nvSpPr>
          <p:cNvPr id="387" name="Shape 387"/>
          <p:cNvSpPr txBox="1"/>
          <p:nvPr/>
        </p:nvSpPr>
        <p:spPr>
          <a:xfrm>
            <a:off x="6212284" y="5724483"/>
            <a:ext cx="5183188" cy="59419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Photo by Sean Carroll</a:t>
            </a:r>
            <a:endParaRPr/>
          </a:p>
        </p:txBody>
      </p:sp>
      <p:sp>
        <p:nvSpPr>
          <p:cNvPr id="388" name="Shape 388"/>
          <p:cNvSpPr txBox="1">
            <a:spLocks noGrp="1"/>
          </p:cNvSpPr>
          <p:nvPr>
            <p:ph type="ftr" idx="11"/>
          </p:nvPr>
        </p:nvSpPr>
        <p:spPr>
          <a:xfrm>
            <a:off x="2613837" y="6365063"/>
            <a:ext cx="6964325"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400"/>
              <a:buFont typeface="Arial"/>
              <a:buNone/>
            </a:pPr>
            <a:r>
              <a:rPr lang="en-US" sz="1200" b="0" i="0" u="none" strike="noStrike" cap="none">
                <a:solidFill>
                  <a:srgbClr val="888888"/>
                </a:solidFill>
                <a:latin typeface="Arial"/>
                <a:ea typeface="Arial"/>
                <a:cs typeface="Arial"/>
                <a:sym typeface="Arial"/>
              </a:rPr>
              <a:t>© The Andy Warhol Museum, one of the four Carnegie Museums of Pittsburgh. All rights reserved.</a:t>
            </a:r>
            <a:endParaRPr sz="1200" b="0" i="0" u="none" strike="noStrike" cap="none">
              <a:solidFill>
                <a:srgbClr val="888888"/>
              </a:solidFill>
              <a:latin typeface="Arial"/>
              <a:ea typeface="Arial"/>
              <a:cs typeface="Arial"/>
              <a:sym typeface="Arial"/>
            </a:endParaRPr>
          </a:p>
        </p:txBody>
      </p:sp>
      <p:pic>
        <p:nvPicPr>
          <p:cNvPr id="389" name="Shape 389" descr="A student holds a silkscreen vertically on a table as he holds a metal scoop coater with emulsion at the bottom of the screen."/>
          <p:cNvPicPr preferRelativeResize="0">
            <a:picLocks noGrp="1"/>
          </p:cNvPicPr>
          <p:nvPr>
            <p:ph type="body" idx="2"/>
          </p:nvPr>
        </p:nvPicPr>
        <p:blipFill rotWithShape="1">
          <a:blip r:embed="rId3">
            <a:alphaModFix/>
          </a:blip>
          <a:srcRect/>
          <a:stretch/>
        </p:blipFill>
        <p:spPr>
          <a:xfrm>
            <a:off x="839788" y="2276087"/>
            <a:ext cx="5103019" cy="3402013"/>
          </a:xfrm>
          <a:prstGeom prst="rect">
            <a:avLst/>
          </a:prstGeom>
          <a:noFill/>
          <a:ln>
            <a:noFill/>
          </a:ln>
        </p:spPr>
      </p:pic>
      <p:pic>
        <p:nvPicPr>
          <p:cNvPr id="390" name="Shape 390" descr="A student pulls a metal scoop coater filled with bright purple emulsion up the screen. The emulsion creates a big purple square in the middle of the yellow screen."/>
          <p:cNvPicPr preferRelativeResize="0">
            <a:picLocks noGrp="1"/>
          </p:cNvPicPr>
          <p:nvPr>
            <p:ph type="body" idx="4"/>
          </p:nvPr>
        </p:nvPicPr>
        <p:blipFill rotWithShape="1">
          <a:blip r:embed="rId4">
            <a:alphaModFix/>
          </a:blip>
          <a:srcRect/>
          <a:stretch/>
        </p:blipFill>
        <p:spPr>
          <a:xfrm>
            <a:off x="6252369" y="2276087"/>
            <a:ext cx="5103019" cy="3402013"/>
          </a:xfrm>
          <a:prstGeom prst="rect">
            <a:avLst/>
          </a:prstGeom>
          <a:noFill/>
          <a:ln>
            <a:noFill/>
          </a:ln>
        </p:spPr>
      </p:pic>
    </p:spTree>
    <p:extLst>
      <p:ext uri="{BB962C8B-B14F-4D97-AF65-F5344CB8AC3E}">
        <p14:creationId xmlns:p14="http://schemas.microsoft.com/office/powerpoint/2010/main" val="20657982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Shape 39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Arial"/>
              <a:buNone/>
            </a:pPr>
            <a:r>
              <a:rPr lang="en-US" sz="4400" b="0" i="0" u="none" strike="noStrike" cap="none">
                <a:solidFill>
                  <a:schemeClr val="dk1"/>
                </a:solidFill>
                <a:latin typeface="Arial"/>
                <a:ea typeface="Arial"/>
                <a:cs typeface="Arial"/>
                <a:sym typeface="Arial"/>
              </a:rPr>
              <a:t>Drying and Storing Screens</a:t>
            </a:r>
            <a:endParaRPr sz="4400" b="0" i="0" u="none" strike="noStrike" cap="none">
              <a:solidFill>
                <a:schemeClr val="dk1"/>
              </a:solidFill>
              <a:latin typeface="Arial"/>
              <a:ea typeface="Arial"/>
              <a:cs typeface="Arial"/>
              <a:sym typeface="Arial"/>
            </a:endParaRPr>
          </a:p>
        </p:txBody>
      </p:sp>
      <p:sp>
        <p:nvSpPr>
          <p:cNvPr id="396" name="Shape 396"/>
          <p:cNvSpPr txBox="1">
            <a:spLocks noGrp="1"/>
          </p:cNvSpPr>
          <p:nvPr>
            <p:ph type="body" idx="2"/>
          </p:nvPr>
        </p:nvSpPr>
        <p:spPr>
          <a:xfrm>
            <a:off x="6434668" y="1690688"/>
            <a:ext cx="5029200" cy="4049712"/>
          </a:xfrm>
          <a:prstGeom prst="rect">
            <a:avLst/>
          </a:prstGeom>
          <a:noFill/>
          <a:ln>
            <a:noFill/>
          </a:ln>
        </p:spPr>
        <p:txBody>
          <a:bodyPr spcFirstLastPara="1" wrap="square" lIns="91425" tIns="45700" rIns="91425" bIns="45700" anchor="ctr" anchorCtr="0">
            <a:noAutofit/>
          </a:bodyPr>
          <a:lstStyle/>
          <a:p>
            <a:pPr marL="228600" marR="0" lvl="0" indent="-228600" algn="l" rtl="0">
              <a:lnSpc>
                <a:spcPct val="90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Store the coated screens in a dark room or light-tight box until they are dry. </a:t>
            </a:r>
            <a:endParaRPr sz="28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Screens should dry with the flat side down (the side you use the squeegee on should be facing up). </a:t>
            </a:r>
            <a:endParaRPr sz="28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Screens must stay flat when drying, the slightest tilt might cause the emulsion to dry unevenly and run off the screen. </a:t>
            </a:r>
            <a:endParaRPr sz="28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Use a rack like this one to separate multiple screens, or stack them with small blocks between each one.</a:t>
            </a:r>
            <a:endParaRPr sz="2800" b="0" i="0" u="none" strike="noStrike" cap="none">
              <a:solidFill>
                <a:schemeClr val="dk1"/>
              </a:solidFill>
              <a:latin typeface="Arial"/>
              <a:ea typeface="Arial"/>
              <a:cs typeface="Arial"/>
              <a:sym typeface="Arial"/>
            </a:endParaRPr>
          </a:p>
        </p:txBody>
      </p:sp>
      <p:sp>
        <p:nvSpPr>
          <p:cNvPr id="397" name="Shape 397"/>
          <p:cNvSpPr txBox="1">
            <a:spLocks noGrp="1"/>
          </p:cNvSpPr>
          <p:nvPr>
            <p:ph type="body" idx="3"/>
          </p:nvPr>
        </p:nvSpPr>
        <p:spPr>
          <a:xfrm>
            <a:off x="566351" y="5343830"/>
            <a:ext cx="5181600" cy="5651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Photo by Sean Carroll</a:t>
            </a:r>
            <a:endParaRPr/>
          </a:p>
        </p:txBody>
      </p:sp>
      <p:sp>
        <p:nvSpPr>
          <p:cNvPr id="398" name="Shape 398"/>
          <p:cNvSpPr txBox="1">
            <a:spLocks noGrp="1"/>
          </p:cNvSpPr>
          <p:nvPr>
            <p:ph type="ftr" idx="11"/>
          </p:nvPr>
        </p:nvSpPr>
        <p:spPr>
          <a:xfrm>
            <a:off x="2613837" y="6365063"/>
            <a:ext cx="6964325"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400"/>
              <a:buFont typeface="Arial"/>
              <a:buNone/>
            </a:pPr>
            <a:r>
              <a:rPr lang="en-US" sz="1200" b="0" i="0" u="none" strike="noStrike" cap="none">
                <a:solidFill>
                  <a:srgbClr val="888888"/>
                </a:solidFill>
                <a:latin typeface="Arial"/>
                <a:ea typeface="Arial"/>
                <a:cs typeface="Arial"/>
                <a:sym typeface="Arial"/>
              </a:rPr>
              <a:t>© The Andy Warhol Museum, one of the four Carnegie Museums of Pittsburgh. All rights reserved.</a:t>
            </a:r>
            <a:endParaRPr sz="1200" b="0" i="0" u="none" strike="noStrike" cap="none">
              <a:solidFill>
                <a:srgbClr val="888888"/>
              </a:solidFill>
              <a:latin typeface="Arial"/>
              <a:ea typeface="Arial"/>
              <a:cs typeface="Arial"/>
              <a:sym typeface="Arial"/>
            </a:endParaRPr>
          </a:p>
        </p:txBody>
      </p:sp>
      <p:pic>
        <p:nvPicPr>
          <p:cNvPr id="399" name="Shape 399" descr="A student places a coated silkscreen underneath a wooden cabinet. The cabinet has slats for multiple silkscreens and a closing door."/>
          <p:cNvPicPr preferRelativeResize="0">
            <a:picLocks noGrp="1"/>
          </p:cNvPicPr>
          <p:nvPr>
            <p:ph type="body" idx="1"/>
          </p:nvPr>
        </p:nvPicPr>
        <p:blipFill rotWithShape="1">
          <a:blip r:embed="rId3">
            <a:alphaModFix/>
          </a:blip>
          <a:srcRect/>
          <a:stretch/>
        </p:blipFill>
        <p:spPr>
          <a:xfrm>
            <a:off x="838200" y="1690688"/>
            <a:ext cx="5486400" cy="3657600"/>
          </a:xfrm>
          <a:prstGeom prst="rect">
            <a:avLst/>
          </a:prstGeom>
          <a:noFill/>
          <a:ln>
            <a:noFill/>
          </a:ln>
        </p:spPr>
      </p:pic>
    </p:spTree>
    <p:extLst>
      <p:ext uri="{BB962C8B-B14F-4D97-AF65-F5344CB8AC3E}">
        <p14:creationId xmlns:p14="http://schemas.microsoft.com/office/powerpoint/2010/main" val="29314932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Shape 40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Arial"/>
              <a:buNone/>
            </a:pPr>
            <a:r>
              <a:rPr lang="en-US" sz="4400" b="0" i="0" u="none" strike="noStrike" cap="none">
                <a:solidFill>
                  <a:schemeClr val="dk1"/>
                </a:solidFill>
                <a:latin typeface="Arial"/>
                <a:ea typeface="Arial"/>
                <a:cs typeface="Arial"/>
                <a:sym typeface="Arial"/>
              </a:rPr>
              <a:t>Exposing Screens</a:t>
            </a:r>
            <a:endParaRPr sz="4400" b="0" i="0" u="none" strike="noStrike" cap="none">
              <a:solidFill>
                <a:schemeClr val="dk1"/>
              </a:solidFill>
              <a:latin typeface="Arial"/>
              <a:ea typeface="Arial"/>
              <a:cs typeface="Arial"/>
              <a:sym typeface="Arial"/>
            </a:endParaRPr>
          </a:p>
        </p:txBody>
      </p:sp>
      <p:sp>
        <p:nvSpPr>
          <p:cNvPr id="405" name="Shape 405"/>
          <p:cNvSpPr txBox="1">
            <a:spLocks noGrp="1"/>
          </p:cNvSpPr>
          <p:nvPr>
            <p:ph type="body" idx="1"/>
          </p:nvPr>
        </p:nvSpPr>
        <p:spPr>
          <a:xfrm>
            <a:off x="838200" y="1825625"/>
            <a:ext cx="10515600" cy="408410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800"/>
              <a:buFont typeface="Arial"/>
              <a:buNone/>
            </a:pPr>
            <a:r>
              <a:rPr lang="en-US" sz="2800" b="0" i="0" u="none" strike="noStrike" cap="none" dirty="0">
                <a:solidFill>
                  <a:schemeClr val="dk1"/>
                </a:solidFill>
                <a:latin typeface="Arial"/>
                <a:ea typeface="Arial"/>
                <a:cs typeface="Arial"/>
                <a:sym typeface="Arial"/>
              </a:rPr>
              <a:t>There are different types of exposing units, including light tables (which can easily be built using clear glass and fluorescent light bulbs) and vacuum exposing units. The following slides give instructions for exposing with a light table first, then for a vacuum unit.</a:t>
            </a:r>
            <a:endParaRPr sz="2800" b="0" i="0" u="none" strike="noStrike" cap="none" dirty="0">
              <a:solidFill>
                <a:schemeClr val="dk1"/>
              </a:solidFill>
              <a:latin typeface="Arial"/>
              <a:ea typeface="Arial"/>
              <a:cs typeface="Arial"/>
              <a:sym typeface="Arial"/>
            </a:endParaRPr>
          </a:p>
        </p:txBody>
      </p:sp>
      <p:sp>
        <p:nvSpPr>
          <p:cNvPr id="406" name="Shape 406"/>
          <p:cNvSpPr txBox="1">
            <a:spLocks noGrp="1"/>
          </p:cNvSpPr>
          <p:nvPr>
            <p:ph type="ftr" idx="11"/>
          </p:nvPr>
        </p:nvSpPr>
        <p:spPr>
          <a:xfrm>
            <a:off x="2613837" y="6365063"/>
            <a:ext cx="6964325"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400"/>
              <a:buFont typeface="Arial"/>
              <a:buNone/>
            </a:pPr>
            <a:r>
              <a:rPr lang="en-US" sz="1100" b="0" i="0" u="none" strike="noStrike" cap="none">
                <a:solidFill>
                  <a:srgbClr val="888888"/>
                </a:solidFill>
                <a:latin typeface="Arial"/>
                <a:ea typeface="Arial"/>
                <a:cs typeface="Arial"/>
                <a:sym typeface="Arial"/>
              </a:rPr>
              <a:t>© The Andy Warhol Museum, one of the four Carnegie Museums of Pittsburgh. All rights reserved.</a:t>
            </a:r>
            <a:endParaRPr sz="1100" b="0" i="0" u="none" strike="noStrike" cap="none">
              <a:solidFill>
                <a:srgbClr val="888888"/>
              </a:solidFill>
              <a:latin typeface="Arial"/>
              <a:ea typeface="Arial"/>
              <a:cs typeface="Arial"/>
              <a:sym typeface="Arial"/>
            </a:endParaRPr>
          </a:p>
        </p:txBody>
      </p:sp>
    </p:spTree>
    <p:extLst>
      <p:ext uri="{BB962C8B-B14F-4D97-AF65-F5344CB8AC3E}">
        <p14:creationId xmlns:p14="http://schemas.microsoft.com/office/powerpoint/2010/main" val="26723008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Shape 411"/>
          <p:cNvSpPr txBox="1">
            <a:spLocks noGrp="1"/>
          </p:cNvSpPr>
          <p:nvPr>
            <p:ph type="body" idx="1"/>
          </p:nvPr>
        </p:nvSpPr>
        <p:spPr>
          <a:xfrm>
            <a:off x="839787" y="1468891"/>
            <a:ext cx="5157787" cy="913489"/>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dk1"/>
              </a:buClr>
              <a:buSzPts val="2000"/>
              <a:buFont typeface="Arial"/>
              <a:buNone/>
            </a:pPr>
            <a:r>
              <a:rPr lang="en-US" sz="2000" b="0" i="0" u="none" strike="noStrike" cap="none">
                <a:solidFill>
                  <a:schemeClr val="dk1"/>
                </a:solidFill>
                <a:latin typeface="Arial"/>
                <a:ea typeface="Arial"/>
                <a:cs typeface="Arial"/>
                <a:sym typeface="Arial"/>
              </a:rPr>
              <a:t>Place the film positive onto the light table, making sure that the image is facing right side up.</a:t>
            </a:r>
            <a:endParaRPr sz="2400" b="1" i="0" u="none" strike="noStrike" cap="none">
              <a:solidFill>
                <a:schemeClr val="dk1"/>
              </a:solidFill>
              <a:latin typeface="Arial"/>
              <a:ea typeface="Arial"/>
              <a:cs typeface="Arial"/>
              <a:sym typeface="Arial"/>
            </a:endParaRPr>
          </a:p>
        </p:txBody>
      </p:sp>
      <p:sp>
        <p:nvSpPr>
          <p:cNvPr id="412" name="Shape 412"/>
          <p:cNvSpPr txBox="1">
            <a:spLocks noGrp="1"/>
          </p:cNvSpPr>
          <p:nvPr>
            <p:ph type="body" idx="3"/>
          </p:nvPr>
        </p:nvSpPr>
        <p:spPr>
          <a:xfrm>
            <a:off x="6159499" y="1468891"/>
            <a:ext cx="5183188" cy="89655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000"/>
              <a:buFont typeface="Arial"/>
              <a:buNone/>
            </a:pPr>
            <a:r>
              <a:rPr lang="en-US" sz="2000" b="0" i="0" u="none" strike="noStrike" cap="none">
                <a:solidFill>
                  <a:schemeClr val="dk1"/>
                </a:solidFill>
                <a:latin typeface="Arial"/>
                <a:ea typeface="Arial"/>
                <a:cs typeface="Arial"/>
                <a:sym typeface="Arial"/>
              </a:rPr>
              <a:t>Place the coated screen on top of the film positive, flat side down.</a:t>
            </a:r>
            <a:endParaRPr sz="2400" b="1" i="0" u="none" strike="noStrike" cap="none">
              <a:solidFill>
                <a:schemeClr val="dk1"/>
              </a:solidFill>
              <a:latin typeface="Arial"/>
              <a:ea typeface="Arial"/>
              <a:cs typeface="Arial"/>
              <a:sym typeface="Arial"/>
            </a:endParaRPr>
          </a:p>
        </p:txBody>
      </p:sp>
      <p:sp>
        <p:nvSpPr>
          <p:cNvPr id="413" name="Shape 413"/>
          <p:cNvSpPr txBox="1"/>
          <p:nvPr/>
        </p:nvSpPr>
        <p:spPr>
          <a:xfrm>
            <a:off x="839788" y="5979658"/>
            <a:ext cx="5157787" cy="59419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Photo by Sean Carroll</a:t>
            </a:r>
            <a:endParaRPr/>
          </a:p>
        </p:txBody>
      </p:sp>
      <p:sp>
        <p:nvSpPr>
          <p:cNvPr id="414" name="Shape 414"/>
          <p:cNvSpPr txBox="1"/>
          <p:nvPr/>
        </p:nvSpPr>
        <p:spPr>
          <a:xfrm>
            <a:off x="6172200" y="5979658"/>
            <a:ext cx="5183188" cy="59419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Photo by Sean Carroll</a:t>
            </a:r>
            <a:endParaRPr/>
          </a:p>
        </p:txBody>
      </p:sp>
      <p:sp>
        <p:nvSpPr>
          <p:cNvPr id="415" name="Shape 415"/>
          <p:cNvSpPr txBox="1">
            <a:spLocks noGrp="1"/>
          </p:cNvSpPr>
          <p:nvPr>
            <p:ph type="ftr" idx="11"/>
          </p:nvPr>
        </p:nvSpPr>
        <p:spPr>
          <a:xfrm>
            <a:off x="2613837" y="6365063"/>
            <a:ext cx="6964325"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400"/>
              <a:buFont typeface="Arial"/>
              <a:buNone/>
            </a:pPr>
            <a:r>
              <a:rPr lang="en-US" sz="1200" b="0" i="0" u="none" strike="noStrike" cap="none">
                <a:solidFill>
                  <a:srgbClr val="888888"/>
                </a:solidFill>
                <a:latin typeface="Arial"/>
                <a:ea typeface="Arial"/>
                <a:cs typeface="Arial"/>
                <a:sym typeface="Arial"/>
              </a:rPr>
              <a:t>© The Andy Warhol Museum, one of the four Carnegie Museums of Pittsburgh. All rights reserved.</a:t>
            </a:r>
            <a:endParaRPr sz="1200" b="0" i="0" u="none" strike="noStrike" cap="none">
              <a:solidFill>
                <a:srgbClr val="888888"/>
              </a:solidFill>
              <a:latin typeface="Arial"/>
              <a:ea typeface="Arial"/>
              <a:cs typeface="Arial"/>
              <a:sym typeface="Arial"/>
            </a:endParaRPr>
          </a:p>
        </p:txBody>
      </p:sp>
      <p:sp>
        <p:nvSpPr>
          <p:cNvPr id="416" name="Shape 416"/>
          <p:cNvSpPr txBox="1">
            <a:spLocks noGrp="1"/>
          </p:cNvSpPr>
          <p:nvPr>
            <p:ph type="title"/>
          </p:nvPr>
        </p:nvSpPr>
        <p:spPr>
          <a:xfrm>
            <a:off x="827087" y="143328"/>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Arial"/>
              <a:buNone/>
            </a:pPr>
            <a:r>
              <a:rPr lang="en-US" sz="4400" b="0" i="0" u="none" strike="noStrike" cap="none">
                <a:solidFill>
                  <a:schemeClr val="dk1"/>
                </a:solidFill>
                <a:latin typeface="Arial"/>
                <a:ea typeface="Arial"/>
                <a:cs typeface="Arial"/>
                <a:sym typeface="Arial"/>
              </a:rPr>
              <a:t>Exposing with a Light Table</a:t>
            </a:r>
            <a:endParaRPr sz="4400" b="0" i="0" u="none" strike="noStrike" cap="none">
              <a:solidFill>
                <a:schemeClr val="dk1"/>
              </a:solidFill>
              <a:latin typeface="Arial"/>
              <a:ea typeface="Arial"/>
              <a:cs typeface="Arial"/>
              <a:sym typeface="Arial"/>
            </a:endParaRPr>
          </a:p>
        </p:txBody>
      </p:sp>
      <p:pic>
        <p:nvPicPr>
          <p:cNvPr id="417" name="Shape 417" descr="This is an image of a film positive on top of a light table. The light table has four fluorescent lights underneath a glass top. There is a black clock timer in the background. "/>
          <p:cNvPicPr preferRelativeResize="0">
            <a:picLocks noGrp="1"/>
          </p:cNvPicPr>
          <p:nvPr>
            <p:ph type="body" idx="2"/>
          </p:nvPr>
        </p:nvPicPr>
        <p:blipFill rotWithShape="1">
          <a:blip r:embed="rId3">
            <a:alphaModFix/>
          </a:blip>
          <a:srcRect/>
          <a:stretch/>
        </p:blipFill>
        <p:spPr>
          <a:xfrm>
            <a:off x="827087" y="2538714"/>
            <a:ext cx="5157787" cy="3438524"/>
          </a:xfrm>
          <a:prstGeom prst="rect">
            <a:avLst/>
          </a:prstGeom>
          <a:noFill/>
          <a:ln>
            <a:noFill/>
          </a:ln>
        </p:spPr>
      </p:pic>
      <p:pic>
        <p:nvPicPr>
          <p:cNvPr id="418" name="Shape 418" descr="This is an image of a coated silkscreen with a film positive underneath sitting on top of a light table. The light table has four florescent lights underneath a glass top. There is a black clock timer in the background."/>
          <p:cNvPicPr preferRelativeResize="0">
            <a:picLocks noGrp="1"/>
          </p:cNvPicPr>
          <p:nvPr>
            <p:ph type="body" idx="4"/>
          </p:nvPr>
        </p:nvPicPr>
        <p:blipFill rotWithShape="1">
          <a:blip r:embed="rId4">
            <a:alphaModFix/>
          </a:blip>
          <a:srcRect/>
          <a:stretch/>
        </p:blipFill>
        <p:spPr>
          <a:xfrm>
            <a:off x="6172200" y="2521780"/>
            <a:ext cx="5183188" cy="3455458"/>
          </a:xfrm>
          <a:prstGeom prst="rect">
            <a:avLst/>
          </a:prstGeom>
          <a:noFill/>
          <a:ln>
            <a:noFill/>
          </a:ln>
        </p:spPr>
      </p:pic>
    </p:spTree>
    <p:extLst>
      <p:ext uri="{BB962C8B-B14F-4D97-AF65-F5344CB8AC3E}">
        <p14:creationId xmlns:p14="http://schemas.microsoft.com/office/powerpoint/2010/main" val="18641384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Shape 423"/>
          <p:cNvSpPr txBox="1">
            <a:spLocks noGrp="1"/>
          </p:cNvSpPr>
          <p:nvPr>
            <p:ph type="body" idx="2"/>
          </p:nvPr>
        </p:nvSpPr>
        <p:spPr>
          <a:xfrm>
            <a:off x="6415313" y="1296988"/>
            <a:ext cx="4880429" cy="3657600"/>
          </a:xfrm>
          <a:prstGeom prst="rect">
            <a:avLst/>
          </a:prstGeom>
          <a:noFill/>
          <a:ln>
            <a:noFill/>
          </a:ln>
        </p:spPr>
        <p:txBody>
          <a:bodyPr spcFirstLastPara="1" wrap="square" lIns="91425" tIns="45700" rIns="91425" bIns="45700" anchor="ctr" anchorCtr="0">
            <a:noAutofit/>
          </a:bodyPr>
          <a:lstStyle/>
          <a:p>
            <a:pPr marL="228600" marR="0" lvl="0" indent="-228600" algn="l" rtl="0">
              <a:lnSpc>
                <a:spcPct val="90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This process involves a direct contact exposure. There should be no space between the film positive and the screen. </a:t>
            </a:r>
            <a:endParaRPr sz="28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Build a flat out of cardboard or plywood that is larger than your image, but small enough to fit inside the screen to ensure a direct contact. Cover the flat in padding and black fabric to protect the screen.</a:t>
            </a:r>
            <a:endParaRPr sz="28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Place the flat on top of your screen, inside the frame.</a:t>
            </a:r>
            <a:endParaRPr sz="2800" b="0" i="0" u="none" strike="noStrike" cap="none">
              <a:solidFill>
                <a:schemeClr val="dk1"/>
              </a:solidFill>
              <a:latin typeface="Arial"/>
              <a:ea typeface="Arial"/>
              <a:cs typeface="Arial"/>
              <a:sym typeface="Arial"/>
            </a:endParaRPr>
          </a:p>
        </p:txBody>
      </p:sp>
      <p:sp>
        <p:nvSpPr>
          <p:cNvPr id="424" name="Shape 424"/>
          <p:cNvSpPr txBox="1">
            <a:spLocks noGrp="1"/>
          </p:cNvSpPr>
          <p:nvPr>
            <p:ph type="body" idx="3"/>
          </p:nvPr>
        </p:nvSpPr>
        <p:spPr>
          <a:xfrm>
            <a:off x="442687" y="4954587"/>
            <a:ext cx="5181600" cy="5651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Photo by Sean Carroll</a:t>
            </a:r>
            <a:endParaRPr/>
          </a:p>
        </p:txBody>
      </p:sp>
      <p:sp>
        <p:nvSpPr>
          <p:cNvPr id="425" name="Shape 425"/>
          <p:cNvSpPr txBox="1">
            <a:spLocks noGrp="1"/>
          </p:cNvSpPr>
          <p:nvPr>
            <p:ph type="ftr" idx="11"/>
          </p:nvPr>
        </p:nvSpPr>
        <p:spPr>
          <a:xfrm>
            <a:off x="2613837" y="6365063"/>
            <a:ext cx="6964325"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400"/>
              <a:buFont typeface="Arial"/>
              <a:buNone/>
            </a:pPr>
            <a:r>
              <a:rPr lang="en-US" sz="1200" b="0" i="0" u="none" strike="noStrike" cap="none">
                <a:solidFill>
                  <a:srgbClr val="888888"/>
                </a:solidFill>
                <a:latin typeface="Arial"/>
                <a:ea typeface="Arial"/>
                <a:cs typeface="Arial"/>
                <a:sym typeface="Arial"/>
              </a:rPr>
              <a:t>© The Andy Warhol Museum, one of the four Carnegie Museums of Pittsburgh. All rights reserved.</a:t>
            </a:r>
            <a:endParaRPr sz="1200" b="0" i="0" u="none" strike="noStrike" cap="none">
              <a:solidFill>
                <a:srgbClr val="888888"/>
              </a:solidFill>
              <a:latin typeface="Arial"/>
              <a:ea typeface="Arial"/>
              <a:cs typeface="Arial"/>
              <a:sym typeface="Arial"/>
            </a:endParaRPr>
          </a:p>
        </p:txBody>
      </p:sp>
      <p:pic>
        <p:nvPicPr>
          <p:cNvPr id="426" name="Shape 426" descr="This is an image of a student placing a flat piece of cardboard on top of a coated silkscreen on a light table. The light table has four florescent lights underneath a glass top. There is a black clock timer in the background."/>
          <p:cNvPicPr preferRelativeResize="0">
            <a:picLocks noGrp="1"/>
          </p:cNvPicPr>
          <p:nvPr>
            <p:ph type="body" idx="1"/>
          </p:nvPr>
        </p:nvPicPr>
        <p:blipFill rotWithShape="1">
          <a:blip r:embed="rId3">
            <a:alphaModFix/>
          </a:blip>
          <a:srcRect/>
          <a:stretch/>
        </p:blipFill>
        <p:spPr>
          <a:xfrm>
            <a:off x="685800" y="1296987"/>
            <a:ext cx="5486400" cy="3657600"/>
          </a:xfrm>
          <a:prstGeom prst="rect">
            <a:avLst/>
          </a:prstGeom>
          <a:noFill/>
          <a:ln>
            <a:noFill/>
          </a:ln>
        </p:spPr>
      </p:pic>
    </p:spTree>
    <p:extLst>
      <p:ext uri="{BB962C8B-B14F-4D97-AF65-F5344CB8AC3E}">
        <p14:creationId xmlns:p14="http://schemas.microsoft.com/office/powerpoint/2010/main" val="28000767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Shape 431"/>
          <p:cNvSpPr txBox="1">
            <a:spLocks noGrp="1"/>
          </p:cNvSpPr>
          <p:nvPr>
            <p:ph type="body" idx="1"/>
          </p:nvPr>
        </p:nvSpPr>
        <p:spPr>
          <a:xfrm>
            <a:off x="888999" y="956527"/>
            <a:ext cx="10690225" cy="82391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800"/>
              <a:buFont typeface="Arial"/>
              <a:buNone/>
            </a:pPr>
            <a:r>
              <a:rPr lang="en-US" sz="2800" b="0" i="0" u="none" strike="noStrike" cap="none">
                <a:solidFill>
                  <a:schemeClr val="dk1"/>
                </a:solidFill>
                <a:latin typeface="Arial"/>
                <a:ea typeface="Arial"/>
                <a:cs typeface="Arial"/>
                <a:sym typeface="Arial"/>
              </a:rPr>
              <a:t>Weigh down the flat with something heavy such as weights, books or reams of paper.</a:t>
            </a:r>
            <a:endParaRPr sz="2400" b="1" i="0" u="none" strike="noStrike" cap="none">
              <a:solidFill>
                <a:schemeClr val="dk1"/>
              </a:solidFill>
              <a:latin typeface="Arial"/>
              <a:ea typeface="Arial"/>
              <a:cs typeface="Arial"/>
              <a:sym typeface="Arial"/>
            </a:endParaRPr>
          </a:p>
        </p:txBody>
      </p:sp>
      <p:sp>
        <p:nvSpPr>
          <p:cNvPr id="432" name="Shape 432"/>
          <p:cNvSpPr txBox="1"/>
          <p:nvPr/>
        </p:nvSpPr>
        <p:spPr>
          <a:xfrm>
            <a:off x="779092" y="5407901"/>
            <a:ext cx="5157787" cy="59419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rgbClr val="000000"/>
                </a:solidFill>
                <a:latin typeface="Arial"/>
                <a:ea typeface="Arial"/>
                <a:cs typeface="Arial"/>
                <a:sym typeface="Arial"/>
              </a:rPr>
              <a:t>Photo by Sean Carroll</a:t>
            </a:r>
            <a:endParaRPr dirty="0"/>
          </a:p>
        </p:txBody>
      </p:sp>
      <p:sp>
        <p:nvSpPr>
          <p:cNvPr id="433" name="Shape 433"/>
          <p:cNvSpPr txBox="1"/>
          <p:nvPr/>
        </p:nvSpPr>
        <p:spPr>
          <a:xfrm>
            <a:off x="6208710" y="5407901"/>
            <a:ext cx="5183188" cy="59419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Photo by Sean Carroll</a:t>
            </a:r>
            <a:endParaRPr/>
          </a:p>
        </p:txBody>
      </p:sp>
      <p:sp>
        <p:nvSpPr>
          <p:cNvPr id="434" name="Shape 434"/>
          <p:cNvSpPr txBox="1">
            <a:spLocks noGrp="1"/>
          </p:cNvSpPr>
          <p:nvPr>
            <p:ph type="ftr" idx="11"/>
          </p:nvPr>
        </p:nvSpPr>
        <p:spPr>
          <a:xfrm>
            <a:off x="2613837" y="6365063"/>
            <a:ext cx="6964325"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400"/>
              <a:buFont typeface="Arial"/>
              <a:buNone/>
            </a:pPr>
            <a:r>
              <a:rPr lang="en-US" sz="1200" b="0" i="0" u="none" strike="noStrike" cap="none">
                <a:solidFill>
                  <a:srgbClr val="888888"/>
                </a:solidFill>
                <a:latin typeface="Arial"/>
                <a:ea typeface="Arial"/>
                <a:cs typeface="Arial"/>
                <a:sym typeface="Arial"/>
              </a:rPr>
              <a:t>© The Andy Warhol Museum, one of the four Carnegie Museums of Pittsburgh. All rights reserved.</a:t>
            </a:r>
            <a:endParaRPr sz="1200" b="0" i="0" u="none" strike="noStrike" cap="none">
              <a:solidFill>
                <a:srgbClr val="888888"/>
              </a:solidFill>
              <a:latin typeface="Arial"/>
              <a:ea typeface="Arial"/>
              <a:cs typeface="Arial"/>
              <a:sym typeface="Arial"/>
            </a:endParaRPr>
          </a:p>
        </p:txBody>
      </p:sp>
      <p:pic>
        <p:nvPicPr>
          <p:cNvPr id="435" name="Shape 435" descr="This is an image of a white wooden weight on top of a coated silkscreen on a light table. The light table has four florescent lights underneath a glass top. There is a black clock timer in the background."/>
          <p:cNvPicPr preferRelativeResize="0">
            <a:picLocks noGrp="1"/>
          </p:cNvPicPr>
          <p:nvPr>
            <p:ph type="body" idx="2"/>
          </p:nvPr>
        </p:nvPicPr>
        <p:blipFill rotWithShape="1">
          <a:blip r:embed="rId3">
            <a:alphaModFix/>
          </a:blip>
          <a:srcRect/>
          <a:stretch/>
        </p:blipFill>
        <p:spPr>
          <a:xfrm>
            <a:off x="6234111" y="1951598"/>
            <a:ext cx="5157787" cy="3438524"/>
          </a:xfrm>
          <a:prstGeom prst="rect">
            <a:avLst/>
          </a:prstGeom>
          <a:noFill/>
          <a:ln>
            <a:noFill/>
          </a:ln>
        </p:spPr>
      </p:pic>
      <p:pic>
        <p:nvPicPr>
          <p:cNvPr id="436" name="Shape 436" descr="This is an image of a student placing a white wooden weight with a handle on top of a coated silkscreen on a light table. The light table has four florescent lights underneath a glass top. There is a black clock timer in the background."/>
          <p:cNvPicPr preferRelativeResize="0">
            <a:picLocks noGrp="1"/>
          </p:cNvPicPr>
          <p:nvPr>
            <p:ph type="body" idx="4"/>
          </p:nvPr>
        </p:nvPicPr>
        <p:blipFill rotWithShape="1">
          <a:blip r:embed="rId4">
            <a:alphaModFix/>
          </a:blip>
          <a:srcRect/>
          <a:stretch/>
        </p:blipFill>
        <p:spPr>
          <a:xfrm>
            <a:off x="888999" y="1951598"/>
            <a:ext cx="5183188" cy="3455458"/>
          </a:xfrm>
          <a:prstGeom prst="rect">
            <a:avLst/>
          </a:prstGeom>
          <a:noFill/>
          <a:ln>
            <a:noFill/>
          </a:ln>
        </p:spPr>
      </p:pic>
    </p:spTree>
    <p:extLst>
      <p:ext uri="{BB962C8B-B14F-4D97-AF65-F5344CB8AC3E}">
        <p14:creationId xmlns:p14="http://schemas.microsoft.com/office/powerpoint/2010/main" val="8743092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Shape 4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Arial"/>
              <a:buNone/>
            </a:pPr>
            <a:r>
              <a:rPr lang="en-US" sz="4400" b="0" i="0" u="none" strike="noStrike" cap="none">
                <a:solidFill>
                  <a:schemeClr val="dk1"/>
                </a:solidFill>
                <a:latin typeface="Arial"/>
                <a:ea typeface="Arial"/>
                <a:cs typeface="Arial"/>
                <a:sym typeface="Arial"/>
              </a:rPr>
              <a:t>Timing the Exposure</a:t>
            </a:r>
            <a:endParaRPr sz="4400" b="0" i="0" u="none" strike="noStrike" cap="none">
              <a:solidFill>
                <a:schemeClr val="dk1"/>
              </a:solidFill>
              <a:latin typeface="Arial"/>
              <a:ea typeface="Arial"/>
              <a:cs typeface="Arial"/>
              <a:sym typeface="Arial"/>
            </a:endParaRPr>
          </a:p>
        </p:txBody>
      </p:sp>
      <p:sp>
        <p:nvSpPr>
          <p:cNvPr id="442" name="Shape 442"/>
          <p:cNvSpPr txBox="1">
            <a:spLocks noGrp="1"/>
          </p:cNvSpPr>
          <p:nvPr>
            <p:ph type="body" idx="2"/>
          </p:nvPr>
        </p:nvSpPr>
        <p:spPr>
          <a:xfrm>
            <a:off x="4586514" y="1473107"/>
            <a:ext cx="6114143" cy="4351338"/>
          </a:xfrm>
          <a:prstGeom prst="rect">
            <a:avLst/>
          </a:prstGeom>
          <a:noFill/>
          <a:ln>
            <a:noFill/>
          </a:ln>
        </p:spPr>
        <p:txBody>
          <a:bodyPr spcFirstLastPara="1" wrap="square" lIns="91425" tIns="45700" rIns="91425" bIns="45700" anchor="ctr" anchorCtr="0">
            <a:noAutofit/>
          </a:bodyPr>
          <a:lstStyle/>
          <a:p>
            <a:pPr marL="228600" marR="0" lvl="0" indent="-228600" algn="l" rtl="0">
              <a:lnSpc>
                <a:spcPct val="90000"/>
              </a:lnSpc>
              <a:spcBef>
                <a:spcPts val="10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A screen exposure chart should be included with your emulsion. If not, you will need to test exposure times.</a:t>
            </a:r>
            <a:endParaRPr sz="20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A good time to start with is 5 minutes.</a:t>
            </a:r>
            <a:endParaRPr sz="2800" b="0" i="0" u="none" strike="noStrike" cap="none">
              <a:solidFill>
                <a:schemeClr val="dk1"/>
              </a:solidFill>
              <a:latin typeface="Arial"/>
              <a:ea typeface="Arial"/>
              <a:cs typeface="Arial"/>
              <a:sym typeface="Arial"/>
            </a:endParaRPr>
          </a:p>
        </p:txBody>
      </p:sp>
      <p:sp>
        <p:nvSpPr>
          <p:cNvPr id="443" name="Shape 443"/>
          <p:cNvSpPr txBox="1">
            <a:spLocks noGrp="1"/>
          </p:cNvSpPr>
          <p:nvPr>
            <p:ph type="body" idx="3"/>
          </p:nvPr>
        </p:nvSpPr>
        <p:spPr>
          <a:xfrm>
            <a:off x="566351" y="5824445"/>
            <a:ext cx="5181600" cy="5651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Photo by Sean Carroll</a:t>
            </a:r>
            <a:endParaRPr/>
          </a:p>
        </p:txBody>
      </p:sp>
      <p:sp>
        <p:nvSpPr>
          <p:cNvPr id="444" name="Shape 444"/>
          <p:cNvSpPr txBox="1">
            <a:spLocks noGrp="1"/>
          </p:cNvSpPr>
          <p:nvPr>
            <p:ph type="ftr" idx="11"/>
          </p:nvPr>
        </p:nvSpPr>
        <p:spPr>
          <a:xfrm>
            <a:off x="2613837" y="6365063"/>
            <a:ext cx="6964325"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400"/>
              <a:buFont typeface="Arial"/>
              <a:buNone/>
            </a:pPr>
            <a:r>
              <a:rPr lang="en-US" sz="1200" b="0" i="0" u="none" strike="noStrike" cap="none">
                <a:solidFill>
                  <a:srgbClr val="888888"/>
                </a:solidFill>
                <a:latin typeface="Arial"/>
                <a:ea typeface="Arial"/>
                <a:cs typeface="Arial"/>
                <a:sym typeface="Arial"/>
              </a:rPr>
              <a:t>© The Andy Warhol Museum, one of the four Carnegie Museums of Pittsburgh. All rights reserved.</a:t>
            </a:r>
            <a:endParaRPr sz="1200" b="0" i="0" u="none" strike="noStrike" cap="none">
              <a:solidFill>
                <a:srgbClr val="888888"/>
              </a:solidFill>
              <a:latin typeface="Arial"/>
              <a:ea typeface="Arial"/>
              <a:cs typeface="Arial"/>
              <a:sym typeface="Arial"/>
            </a:endParaRPr>
          </a:p>
        </p:txBody>
      </p:sp>
      <p:pic>
        <p:nvPicPr>
          <p:cNvPr id="445" name="Shape 445" descr="This is an image of a student turning the dial on a black clock timer."/>
          <p:cNvPicPr preferRelativeResize="0">
            <a:picLocks noGrp="1"/>
          </p:cNvPicPr>
          <p:nvPr>
            <p:ph type="body" idx="1"/>
          </p:nvPr>
        </p:nvPicPr>
        <p:blipFill rotWithShape="1">
          <a:blip r:embed="rId3">
            <a:alphaModFix/>
          </a:blip>
          <a:srcRect/>
          <a:stretch/>
        </p:blipFill>
        <p:spPr>
          <a:xfrm>
            <a:off x="838200" y="1555814"/>
            <a:ext cx="2926079" cy="4389120"/>
          </a:xfrm>
          <a:prstGeom prst="rect">
            <a:avLst/>
          </a:prstGeom>
          <a:noFill/>
          <a:ln>
            <a:noFill/>
          </a:ln>
        </p:spPr>
      </p:pic>
    </p:spTree>
    <p:extLst>
      <p:ext uri="{BB962C8B-B14F-4D97-AF65-F5344CB8AC3E}">
        <p14:creationId xmlns:p14="http://schemas.microsoft.com/office/powerpoint/2010/main" val="19040328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Shape 4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Arial"/>
              <a:buNone/>
            </a:pPr>
            <a:r>
              <a:rPr lang="en-US" sz="4400" b="0" i="0" u="none" strike="noStrike" cap="none" dirty="0">
                <a:solidFill>
                  <a:schemeClr val="dk1"/>
                </a:solidFill>
                <a:latin typeface="Arial"/>
                <a:ea typeface="Arial"/>
                <a:cs typeface="Arial"/>
                <a:sym typeface="Arial"/>
              </a:rPr>
              <a:t>Exposing with a Vacuum Unit</a:t>
            </a:r>
            <a:endParaRPr sz="4400" b="0" i="0" u="none" strike="noStrike" cap="none" dirty="0">
              <a:solidFill>
                <a:schemeClr val="dk1"/>
              </a:solidFill>
              <a:latin typeface="Arial"/>
              <a:ea typeface="Arial"/>
              <a:cs typeface="Arial"/>
              <a:sym typeface="Arial"/>
            </a:endParaRPr>
          </a:p>
        </p:txBody>
      </p:sp>
      <p:sp>
        <p:nvSpPr>
          <p:cNvPr id="451" name="Shape 451"/>
          <p:cNvSpPr txBox="1">
            <a:spLocks noGrp="1"/>
          </p:cNvSpPr>
          <p:nvPr>
            <p:ph type="body" idx="2"/>
          </p:nvPr>
        </p:nvSpPr>
        <p:spPr>
          <a:xfrm>
            <a:off x="6172200" y="1825625"/>
            <a:ext cx="5181600" cy="3709987"/>
          </a:xfrm>
          <a:prstGeom prst="rect">
            <a:avLst/>
          </a:prstGeom>
          <a:noFill/>
          <a:ln>
            <a:noFill/>
          </a:ln>
        </p:spPr>
        <p:txBody>
          <a:bodyPr spcFirstLastPara="1" wrap="square" lIns="91425" tIns="45700" rIns="91425" bIns="45700" anchor="ctr" anchorCtr="0">
            <a:noAutofit/>
          </a:bodyPr>
          <a:lstStyle/>
          <a:p>
            <a:pPr marL="228600" marR="0" lvl="0" indent="-228600" algn="l" rtl="0">
              <a:lnSpc>
                <a:spcPct val="90000"/>
              </a:lnSpc>
              <a:spcBef>
                <a:spcPts val="1000"/>
              </a:spcBef>
              <a:spcAft>
                <a:spcPts val="0"/>
              </a:spcAft>
              <a:buClr>
                <a:schemeClr val="dk1"/>
              </a:buClr>
              <a:buSzPts val="2000"/>
              <a:buFont typeface="Arial"/>
              <a:buChar char="•"/>
            </a:pPr>
            <a:r>
              <a:rPr lang="en-US" sz="2000" b="0" i="0" u="none" strike="noStrike" cap="none" dirty="0">
                <a:solidFill>
                  <a:schemeClr val="dk1"/>
                </a:solidFill>
                <a:latin typeface="Arial"/>
                <a:ea typeface="Arial"/>
                <a:cs typeface="Arial"/>
                <a:sym typeface="Arial"/>
              </a:rPr>
              <a:t>Place the film positive onto the vacuum exposing unit.</a:t>
            </a:r>
            <a:endParaRPr sz="2000" b="0" i="0" u="none" strike="noStrike" cap="none" dirty="0">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000"/>
              <a:buFont typeface="Arial"/>
              <a:buChar char="•"/>
            </a:pPr>
            <a:r>
              <a:rPr lang="en-US" sz="2000" b="0" i="0" u="none" strike="noStrike" cap="none" dirty="0">
                <a:solidFill>
                  <a:schemeClr val="dk1"/>
                </a:solidFill>
                <a:latin typeface="Arial"/>
                <a:ea typeface="Arial"/>
                <a:cs typeface="Arial"/>
                <a:sym typeface="Arial"/>
              </a:rPr>
              <a:t>Arrange your coated screen on top of the film positive.</a:t>
            </a:r>
            <a:endParaRPr sz="2800" b="0" i="0" u="none" strike="noStrike" cap="none" dirty="0">
              <a:solidFill>
                <a:schemeClr val="dk1"/>
              </a:solidFill>
              <a:latin typeface="Arial"/>
              <a:ea typeface="Arial"/>
              <a:cs typeface="Arial"/>
              <a:sym typeface="Arial"/>
            </a:endParaRPr>
          </a:p>
        </p:txBody>
      </p:sp>
      <p:sp>
        <p:nvSpPr>
          <p:cNvPr id="452" name="Shape 452"/>
          <p:cNvSpPr txBox="1">
            <a:spLocks noGrp="1"/>
          </p:cNvSpPr>
          <p:nvPr>
            <p:ph type="body" idx="3"/>
          </p:nvPr>
        </p:nvSpPr>
        <p:spPr>
          <a:xfrm>
            <a:off x="578708" y="5409901"/>
            <a:ext cx="5181600" cy="5651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Photo by Sean Carroll</a:t>
            </a:r>
            <a:endParaRPr/>
          </a:p>
        </p:txBody>
      </p:sp>
      <p:sp>
        <p:nvSpPr>
          <p:cNvPr id="453" name="Shape 453"/>
          <p:cNvSpPr txBox="1">
            <a:spLocks noGrp="1"/>
          </p:cNvSpPr>
          <p:nvPr>
            <p:ph type="ftr" idx="11"/>
          </p:nvPr>
        </p:nvSpPr>
        <p:spPr>
          <a:xfrm>
            <a:off x="2613837" y="6365063"/>
            <a:ext cx="6964325"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400"/>
              <a:buFont typeface="Arial"/>
              <a:buNone/>
            </a:pPr>
            <a:r>
              <a:rPr lang="en-US" sz="1200" b="0" i="0" u="none" strike="noStrike" cap="none">
                <a:solidFill>
                  <a:srgbClr val="888888"/>
                </a:solidFill>
                <a:latin typeface="Arial"/>
                <a:ea typeface="Arial"/>
                <a:cs typeface="Arial"/>
                <a:sym typeface="Arial"/>
              </a:rPr>
              <a:t>© The Andy Warhol Museum, one of the four Carnegie Museums of Pittsburgh. All rights reserved.</a:t>
            </a:r>
            <a:endParaRPr sz="1200" b="0" i="0" u="none" strike="noStrike" cap="none">
              <a:solidFill>
                <a:srgbClr val="888888"/>
              </a:solidFill>
              <a:latin typeface="Arial"/>
              <a:ea typeface="Arial"/>
              <a:cs typeface="Arial"/>
              <a:sym typeface="Arial"/>
            </a:endParaRPr>
          </a:p>
        </p:txBody>
      </p:sp>
      <p:pic>
        <p:nvPicPr>
          <p:cNvPr id="454" name="Shape 454" descr="A student places a coated silkscreen on top of a film positive then onto a large light table. This light table has around twenty fluorescent bulbs and a black cover that goes over the table."/>
          <p:cNvPicPr preferRelativeResize="0">
            <a:picLocks noGrp="1"/>
          </p:cNvPicPr>
          <p:nvPr>
            <p:ph type="body" idx="1"/>
          </p:nvPr>
        </p:nvPicPr>
        <p:blipFill rotWithShape="1">
          <a:blip r:embed="rId3">
            <a:alphaModFix/>
          </a:blip>
          <a:srcRect/>
          <a:stretch/>
        </p:blipFill>
        <p:spPr>
          <a:xfrm>
            <a:off x="838200" y="2081212"/>
            <a:ext cx="5181600" cy="3454400"/>
          </a:xfrm>
          <a:prstGeom prst="rect">
            <a:avLst/>
          </a:prstGeom>
          <a:noFill/>
          <a:ln>
            <a:noFill/>
          </a:ln>
        </p:spPr>
      </p:pic>
    </p:spTree>
    <p:extLst>
      <p:ext uri="{BB962C8B-B14F-4D97-AF65-F5344CB8AC3E}">
        <p14:creationId xmlns:p14="http://schemas.microsoft.com/office/powerpoint/2010/main" val="36413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Arial"/>
              <a:buNone/>
            </a:pPr>
            <a:r>
              <a:rPr lang="en-US" sz="4400" b="0" i="0" u="none" strike="noStrike" cap="none">
                <a:solidFill>
                  <a:schemeClr val="dk1"/>
                </a:solidFill>
                <a:latin typeface="Arial"/>
                <a:ea typeface="Arial"/>
                <a:cs typeface="Arial"/>
                <a:sym typeface="Arial"/>
              </a:rPr>
              <a:t>Introduction</a:t>
            </a:r>
            <a:endParaRPr sz="4400" b="0" i="0" u="none" strike="noStrike" cap="none">
              <a:solidFill>
                <a:schemeClr val="dk1"/>
              </a:solidFill>
              <a:latin typeface="Arial"/>
              <a:ea typeface="Arial"/>
              <a:cs typeface="Arial"/>
              <a:sym typeface="Arial"/>
            </a:endParaRPr>
          </a:p>
        </p:txBody>
      </p:sp>
      <p:sp>
        <p:nvSpPr>
          <p:cNvPr id="103" name="Shape 103"/>
          <p:cNvSpPr txBox="1">
            <a:spLocks noGrp="1"/>
          </p:cNvSpPr>
          <p:nvPr>
            <p:ph type="body" idx="2"/>
          </p:nvPr>
        </p:nvSpPr>
        <p:spPr>
          <a:xfrm>
            <a:off x="5527963" y="1309925"/>
            <a:ext cx="5825837" cy="4862830"/>
          </a:xfrm>
          <a:prstGeom prst="rect">
            <a:avLst/>
          </a:prstGeom>
          <a:noFill/>
          <a:ln>
            <a:noFill/>
          </a:ln>
        </p:spPr>
        <p:txBody>
          <a:bodyPr spcFirstLastPara="1" wrap="square" lIns="91425" tIns="45700" rIns="91425" bIns="45700" anchor="ctr" anchorCtr="0">
            <a:noAutofit/>
          </a:bodyPr>
          <a:lstStyle/>
          <a:p>
            <a:pPr marL="228600" marR="0" lvl="0" indent="-228600" algn="l" rtl="0">
              <a:lnSpc>
                <a:spcPct val="90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Andy Warhol first experimented with simple printmaking methods like rubber stamping and blotted line drawing during his commercial design career in the 1950s.</a:t>
            </a:r>
            <a:endParaRPr sz="2800" b="0" i="0" u="none" strike="noStrike" cap="none">
              <a:solidFill>
                <a:schemeClr val="dk1"/>
              </a:solidFill>
              <a:latin typeface="Arial"/>
              <a:ea typeface="Arial"/>
              <a:cs typeface="Arial"/>
              <a:sym typeface="Arial"/>
            </a:endParaRPr>
          </a:p>
          <a:p>
            <a:pPr marL="228600" marR="0" lvl="0" indent="-101600" algn="l" rtl="0">
              <a:lnSpc>
                <a:spcPct val="90000"/>
              </a:lnSpc>
              <a:spcBef>
                <a:spcPts val="1000"/>
              </a:spcBef>
              <a:spcAft>
                <a:spcPts val="0"/>
              </a:spcAft>
              <a:buClr>
                <a:schemeClr val="dk1"/>
              </a:buClr>
              <a:buSzPts val="2000"/>
              <a:buFont typeface="Arial"/>
              <a:buNone/>
            </a:pPr>
            <a:endParaRPr sz="20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However, he turned to his most notable style, photographic silkscreen printing, in 1962. This commercial process allowed him to easily reproduce the images that he appropriated from popular culture. </a:t>
            </a:r>
            <a:endParaRPr sz="2800" b="0" i="0" u="none" strike="noStrike" cap="none">
              <a:solidFill>
                <a:schemeClr val="dk1"/>
              </a:solidFill>
              <a:latin typeface="Arial"/>
              <a:ea typeface="Arial"/>
              <a:cs typeface="Arial"/>
              <a:sym typeface="Arial"/>
            </a:endParaRPr>
          </a:p>
          <a:p>
            <a:pPr marL="228600" marR="0" lvl="0" indent="-101600" algn="l" rtl="0">
              <a:lnSpc>
                <a:spcPct val="90000"/>
              </a:lnSpc>
              <a:spcBef>
                <a:spcPts val="1000"/>
              </a:spcBef>
              <a:spcAft>
                <a:spcPts val="0"/>
              </a:spcAft>
              <a:buClr>
                <a:schemeClr val="dk1"/>
              </a:buClr>
              <a:buSzPts val="2000"/>
              <a:buFont typeface="Arial"/>
              <a:buNone/>
            </a:pPr>
            <a:endParaRPr sz="20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Among his first photographic silkscreen works were his paintings featuring Marilyn Monroe, Elvis Presley, and Elizabeth Taylor. </a:t>
            </a:r>
            <a:br>
              <a:rPr lang="en-US" sz="2000" b="0" i="0" u="none" strike="noStrike" cap="none">
                <a:solidFill>
                  <a:schemeClr val="dk1"/>
                </a:solidFill>
                <a:latin typeface="Arial"/>
                <a:ea typeface="Arial"/>
                <a:cs typeface="Arial"/>
                <a:sym typeface="Arial"/>
              </a:rPr>
            </a:br>
            <a:endParaRPr sz="2000" b="0" i="0" u="none" strike="noStrike" cap="none">
              <a:solidFill>
                <a:schemeClr val="dk1"/>
              </a:solidFill>
              <a:latin typeface="Arial"/>
              <a:ea typeface="Arial"/>
              <a:cs typeface="Arial"/>
              <a:sym typeface="Arial"/>
            </a:endParaRPr>
          </a:p>
        </p:txBody>
      </p:sp>
      <p:sp>
        <p:nvSpPr>
          <p:cNvPr id="104" name="Shape 104"/>
          <p:cNvSpPr txBox="1">
            <a:spLocks noGrp="1"/>
          </p:cNvSpPr>
          <p:nvPr>
            <p:ph type="body" idx="3"/>
          </p:nvPr>
        </p:nvSpPr>
        <p:spPr>
          <a:xfrm>
            <a:off x="838199" y="5607605"/>
            <a:ext cx="3284622" cy="5651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900"/>
              <a:buFont typeface="Arial"/>
              <a:buNone/>
            </a:pPr>
            <a:r>
              <a:rPr lang="en-US" sz="900" b="0" i="0" u="none" strike="noStrike" cap="none">
                <a:solidFill>
                  <a:srgbClr val="000000"/>
                </a:solidFill>
                <a:latin typeface="Arial"/>
                <a:ea typeface="Arial"/>
                <a:cs typeface="Arial"/>
                <a:sym typeface="Arial"/>
              </a:rPr>
              <a:t>Andy Warhol</a:t>
            </a:r>
            <a:r>
              <a:rPr lang="en-US" sz="900" b="0" i="1" u="none" strike="noStrike" cap="none">
                <a:solidFill>
                  <a:srgbClr val="000000"/>
                </a:solidFill>
                <a:latin typeface="Arial"/>
                <a:ea typeface="Arial"/>
                <a:cs typeface="Arial"/>
                <a:sym typeface="Arial"/>
              </a:rPr>
              <a:t>, Silver Liz [Ferus Type]</a:t>
            </a:r>
            <a:r>
              <a:rPr lang="en-US" sz="900" b="0" i="0" u="none" strike="noStrike" cap="none">
                <a:solidFill>
                  <a:srgbClr val="000000"/>
                </a:solidFill>
                <a:latin typeface="Arial"/>
                <a:ea typeface="Arial"/>
                <a:cs typeface="Arial"/>
                <a:sym typeface="Arial"/>
              </a:rPr>
              <a:t>, 1963</a:t>
            </a:r>
            <a:br>
              <a:rPr lang="en-US" sz="900" b="0" i="0" u="none" strike="noStrike" cap="none">
                <a:solidFill>
                  <a:schemeClr val="dk1"/>
                </a:solidFill>
                <a:latin typeface="Arial"/>
                <a:ea typeface="Arial"/>
                <a:cs typeface="Arial"/>
                <a:sym typeface="Arial"/>
              </a:rPr>
            </a:br>
            <a:r>
              <a:rPr lang="en-US" sz="900" b="0" i="0" u="none" strike="noStrike" cap="none">
                <a:solidFill>
                  <a:srgbClr val="000000"/>
                </a:solidFill>
                <a:latin typeface="Arial"/>
                <a:ea typeface="Arial"/>
                <a:cs typeface="Arial"/>
                <a:sym typeface="Arial"/>
              </a:rPr>
              <a:t>The Andy Warhol Museum, Pittsburgh; Founding Collection, Contribution The Andy Warhol Foundation for the Visual Arts, Inc.,</a:t>
            </a:r>
            <a:r>
              <a:rPr lang="en-US" sz="900" b="0" i="0" u="none" strike="noStrike" cap="none">
                <a:solidFill>
                  <a:schemeClr val="dk1"/>
                </a:solidFill>
                <a:latin typeface="Arial"/>
                <a:ea typeface="Arial"/>
                <a:cs typeface="Arial"/>
                <a:sym typeface="Arial"/>
              </a:rPr>
              <a:t> </a:t>
            </a:r>
            <a:r>
              <a:rPr lang="en-US" sz="900" b="0" i="0" u="none" strike="noStrike" cap="none">
                <a:solidFill>
                  <a:srgbClr val="000000"/>
                </a:solidFill>
                <a:latin typeface="Arial"/>
                <a:ea typeface="Arial"/>
                <a:cs typeface="Arial"/>
                <a:sym typeface="Arial"/>
              </a:rPr>
              <a:t>© The Andy Warhol Foundation for the Visual Arts, Inc.,</a:t>
            </a:r>
            <a:r>
              <a:rPr lang="en-US" sz="900" b="0" i="0" u="none" strike="noStrike" cap="none">
                <a:solidFill>
                  <a:schemeClr val="dk1"/>
                </a:solidFill>
                <a:latin typeface="Arial"/>
                <a:ea typeface="Arial"/>
                <a:cs typeface="Arial"/>
                <a:sym typeface="Arial"/>
              </a:rPr>
              <a:t> </a:t>
            </a:r>
            <a:r>
              <a:rPr lang="en-US" sz="900" b="0" i="0" u="none" strike="noStrike" cap="none">
                <a:solidFill>
                  <a:srgbClr val="000000"/>
                </a:solidFill>
                <a:latin typeface="Arial"/>
                <a:ea typeface="Arial"/>
                <a:cs typeface="Arial"/>
                <a:sym typeface="Arial"/>
              </a:rPr>
              <a:t>1998.1.55</a:t>
            </a:r>
            <a:endParaRPr sz="900" b="0" i="0" u="none" strike="noStrike" cap="none">
              <a:solidFill>
                <a:schemeClr val="dk1"/>
              </a:solidFill>
              <a:latin typeface="Arial"/>
              <a:ea typeface="Arial"/>
              <a:cs typeface="Arial"/>
              <a:sym typeface="Arial"/>
            </a:endParaRPr>
          </a:p>
        </p:txBody>
      </p:sp>
      <p:sp>
        <p:nvSpPr>
          <p:cNvPr id="105" name="Shape 105"/>
          <p:cNvSpPr txBox="1">
            <a:spLocks noGrp="1"/>
          </p:cNvSpPr>
          <p:nvPr>
            <p:ph type="ftr" idx="11"/>
          </p:nvPr>
        </p:nvSpPr>
        <p:spPr>
          <a:xfrm>
            <a:off x="2613837" y="6365063"/>
            <a:ext cx="6964325"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400"/>
              <a:buFont typeface="Arial"/>
              <a:buNone/>
            </a:pPr>
            <a:r>
              <a:rPr lang="en-US" sz="1200" b="0" i="0" u="none" strike="noStrike" cap="none">
                <a:solidFill>
                  <a:srgbClr val="888888"/>
                </a:solidFill>
                <a:latin typeface="Arial"/>
                <a:ea typeface="Arial"/>
                <a:cs typeface="Arial"/>
                <a:sym typeface="Arial"/>
              </a:rPr>
              <a:t>© The Andy Warhol Museum, one of the four Carnegie Museums of Pittsburgh. All rights reserved.</a:t>
            </a:r>
            <a:endParaRPr sz="1200" b="0" i="0" u="none" strike="noStrike" cap="none">
              <a:solidFill>
                <a:srgbClr val="888888"/>
              </a:solidFill>
              <a:latin typeface="Arial"/>
              <a:ea typeface="Arial"/>
              <a:cs typeface="Arial"/>
              <a:sym typeface="Arial"/>
            </a:endParaRPr>
          </a:p>
        </p:txBody>
      </p:sp>
      <p:pic>
        <p:nvPicPr>
          <p:cNvPr id="106" name="Shape 106" descr="This is a photographic silkscreen print of actress Elizabeth Taylor in black ink on a silver background. Her face has been underpainted, so her skin appears to be a pinkish/purple while her eyeshadow appears turquoise and lips an orange-red. The black ink on the left-hand side is faint and seems faded. "/>
          <p:cNvPicPr preferRelativeResize="0"/>
          <p:nvPr/>
        </p:nvPicPr>
        <p:blipFill rotWithShape="1">
          <a:blip r:embed="rId3">
            <a:alphaModFix/>
          </a:blip>
          <a:srcRect/>
          <a:stretch/>
        </p:blipFill>
        <p:spPr>
          <a:xfrm>
            <a:off x="838199" y="1309925"/>
            <a:ext cx="4297680" cy="4297680"/>
          </a:xfrm>
          <a:prstGeom prst="rect">
            <a:avLst/>
          </a:prstGeom>
          <a:noFill/>
          <a:ln>
            <a:noFill/>
          </a:ln>
        </p:spPr>
      </p:pic>
    </p:spTree>
    <p:extLst>
      <p:ext uri="{BB962C8B-B14F-4D97-AF65-F5344CB8AC3E}">
        <p14:creationId xmlns:p14="http://schemas.microsoft.com/office/powerpoint/2010/main" val="34221451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Shape 459"/>
          <p:cNvSpPr txBox="1">
            <a:spLocks noGrp="1"/>
          </p:cNvSpPr>
          <p:nvPr>
            <p:ph type="body" idx="1"/>
          </p:nvPr>
        </p:nvSpPr>
        <p:spPr>
          <a:xfrm>
            <a:off x="665164" y="1213400"/>
            <a:ext cx="5332412" cy="82391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b="0" i="0" u="none" strike="noStrike" cap="none">
                <a:solidFill>
                  <a:schemeClr val="dk1"/>
                </a:solidFill>
                <a:latin typeface="Arial"/>
                <a:ea typeface="Arial"/>
                <a:cs typeface="Arial"/>
                <a:sym typeface="Arial"/>
              </a:rPr>
              <a:t>Close the vacuum unit.</a:t>
            </a:r>
            <a:endParaRPr sz="2400" b="1" i="0" u="none" strike="noStrike" cap="none">
              <a:solidFill>
                <a:schemeClr val="dk1"/>
              </a:solidFill>
              <a:latin typeface="Arial"/>
              <a:ea typeface="Arial"/>
              <a:cs typeface="Arial"/>
              <a:sym typeface="Arial"/>
            </a:endParaRPr>
          </a:p>
        </p:txBody>
      </p:sp>
      <p:sp>
        <p:nvSpPr>
          <p:cNvPr id="460" name="Shape 460" descr="This image shows the vacuum unit and light table closed. There is a black cover over the table so that no light spills out. "/>
          <p:cNvSpPr txBox="1">
            <a:spLocks noGrp="1"/>
          </p:cNvSpPr>
          <p:nvPr>
            <p:ph type="body" idx="3"/>
          </p:nvPr>
        </p:nvSpPr>
        <p:spPr>
          <a:xfrm>
            <a:off x="6095999" y="1213400"/>
            <a:ext cx="5183188" cy="82391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b="0" i="0" u="none" strike="noStrike" cap="none">
                <a:solidFill>
                  <a:schemeClr val="dk1"/>
                </a:solidFill>
                <a:latin typeface="Arial"/>
                <a:ea typeface="Arial"/>
                <a:cs typeface="Arial"/>
                <a:sym typeface="Arial"/>
              </a:rPr>
              <a:t>Turn on the light and the vacuum then set the timer.</a:t>
            </a:r>
            <a:endParaRPr sz="2400" b="1" i="0" u="none" strike="noStrike" cap="none">
              <a:solidFill>
                <a:schemeClr val="dk1"/>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400"/>
              <a:buFont typeface="Arial"/>
              <a:buNone/>
            </a:pPr>
            <a:endParaRPr sz="2400" b="1" i="0" u="none" strike="noStrike" cap="none">
              <a:solidFill>
                <a:schemeClr val="dk1"/>
              </a:solidFill>
              <a:latin typeface="Arial"/>
              <a:ea typeface="Arial"/>
              <a:cs typeface="Arial"/>
              <a:sym typeface="Arial"/>
            </a:endParaRPr>
          </a:p>
        </p:txBody>
      </p:sp>
      <p:sp>
        <p:nvSpPr>
          <p:cNvPr id="461" name="Shape 461"/>
          <p:cNvSpPr txBox="1"/>
          <p:nvPr/>
        </p:nvSpPr>
        <p:spPr>
          <a:xfrm>
            <a:off x="665163" y="5702256"/>
            <a:ext cx="5157787" cy="59419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Photo by Sean Carroll</a:t>
            </a:r>
            <a:endParaRPr/>
          </a:p>
        </p:txBody>
      </p:sp>
      <p:sp>
        <p:nvSpPr>
          <p:cNvPr id="462" name="Shape 462"/>
          <p:cNvSpPr txBox="1"/>
          <p:nvPr/>
        </p:nvSpPr>
        <p:spPr>
          <a:xfrm>
            <a:off x="6172200" y="5702256"/>
            <a:ext cx="5183188" cy="59419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Photo by Sean Carroll</a:t>
            </a:r>
            <a:endParaRPr/>
          </a:p>
        </p:txBody>
      </p:sp>
      <p:sp>
        <p:nvSpPr>
          <p:cNvPr id="463" name="Shape 463"/>
          <p:cNvSpPr txBox="1">
            <a:spLocks noGrp="1"/>
          </p:cNvSpPr>
          <p:nvPr>
            <p:ph type="ftr" idx="11"/>
          </p:nvPr>
        </p:nvSpPr>
        <p:spPr>
          <a:xfrm>
            <a:off x="2613837" y="6365063"/>
            <a:ext cx="6964325"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400"/>
              <a:buFont typeface="Arial"/>
              <a:buNone/>
            </a:pPr>
            <a:r>
              <a:rPr lang="en-US" sz="1200" b="0" i="0" u="none" strike="noStrike" cap="none">
                <a:solidFill>
                  <a:srgbClr val="888888"/>
                </a:solidFill>
                <a:latin typeface="Arial"/>
                <a:ea typeface="Arial"/>
                <a:cs typeface="Arial"/>
                <a:sym typeface="Arial"/>
              </a:rPr>
              <a:t>© The Andy Warhol Museum, one of the four Carnegie Museums of Pittsburgh. All rights reserved.</a:t>
            </a:r>
            <a:endParaRPr sz="1200" b="0" i="0" u="none" strike="noStrike" cap="none">
              <a:solidFill>
                <a:srgbClr val="888888"/>
              </a:solidFill>
              <a:latin typeface="Arial"/>
              <a:ea typeface="Arial"/>
              <a:cs typeface="Arial"/>
              <a:sym typeface="Arial"/>
            </a:endParaRPr>
          </a:p>
        </p:txBody>
      </p:sp>
      <p:pic>
        <p:nvPicPr>
          <p:cNvPr id="464" name="Shape 464"/>
          <p:cNvPicPr preferRelativeResize="0">
            <a:picLocks noGrp="1"/>
          </p:cNvPicPr>
          <p:nvPr>
            <p:ph type="body" idx="2"/>
          </p:nvPr>
        </p:nvPicPr>
        <p:blipFill rotWithShape="1">
          <a:blip r:embed="rId3">
            <a:alphaModFix/>
          </a:blip>
          <a:srcRect/>
          <a:stretch/>
        </p:blipFill>
        <p:spPr>
          <a:xfrm>
            <a:off x="665164" y="2222643"/>
            <a:ext cx="5157787" cy="3438524"/>
          </a:xfrm>
          <a:prstGeom prst="rect">
            <a:avLst/>
          </a:prstGeom>
          <a:noFill/>
          <a:ln>
            <a:noFill/>
          </a:ln>
        </p:spPr>
      </p:pic>
      <p:pic>
        <p:nvPicPr>
          <p:cNvPr id="465" name="Shape 465" descr="This image is a close-up of the timer on the vacuum unit. It reads “Pro-Light 1” and shows a dial with numbers around it as well as 3 switches reading “power, safety light, and vacuum”. "/>
          <p:cNvPicPr preferRelativeResize="0">
            <a:picLocks noGrp="1"/>
          </p:cNvPicPr>
          <p:nvPr>
            <p:ph type="body" idx="4"/>
          </p:nvPr>
        </p:nvPicPr>
        <p:blipFill rotWithShape="1">
          <a:blip r:embed="rId4">
            <a:alphaModFix/>
          </a:blip>
          <a:srcRect/>
          <a:stretch/>
        </p:blipFill>
        <p:spPr>
          <a:xfrm>
            <a:off x="6172200" y="2222643"/>
            <a:ext cx="5183188" cy="3455458"/>
          </a:xfrm>
          <a:prstGeom prst="rect">
            <a:avLst/>
          </a:prstGeom>
          <a:noFill/>
          <a:ln>
            <a:noFill/>
          </a:ln>
        </p:spPr>
      </p:pic>
    </p:spTree>
    <p:extLst>
      <p:ext uri="{BB962C8B-B14F-4D97-AF65-F5344CB8AC3E}">
        <p14:creationId xmlns:p14="http://schemas.microsoft.com/office/powerpoint/2010/main" val="35237521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Shape 47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Arial"/>
              <a:buNone/>
            </a:pPr>
            <a:r>
              <a:rPr lang="en-US" sz="4400" b="0" i="0" u="none" strike="noStrike" cap="none" dirty="0">
                <a:solidFill>
                  <a:schemeClr val="dk1"/>
                </a:solidFill>
                <a:latin typeface="Arial"/>
                <a:ea typeface="Arial"/>
                <a:cs typeface="Arial"/>
                <a:sym typeface="Arial"/>
              </a:rPr>
              <a:t>Washing out the Screens</a:t>
            </a:r>
            <a:endParaRPr sz="4400" b="0" i="0" u="none" strike="noStrike" cap="none" dirty="0">
              <a:solidFill>
                <a:schemeClr val="dk1"/>
              </a:solidFill>
              <a:latin typeface="Arial"/>
              <a:ea typeface="Arial"/>
              <a:cs typeface="Arial"/>
              <a:sym typeface="Arial"/>
            </a:endParaRPr>
          </a:p>
        </p:txBody>
      </p:sp>
      <p:sp>
        <p:nvSpPr>
          <p:cNvPr id="471" name="Shape 471"/>
          <p:cNvSpPr txBox="1">
            <a:spLocks noGrp="1"/>
          </p:cNvSpPr>
          <p:nvPr>
            <p:ph type="body" idx="2"/>
          </p:nvPr>
        </p:nvSpPr>
        <p:spPr>
          <a:xfrm>
            <a:off x="6172200" y="2081211"/>
            <a:ext cx="5181600" cy="3454401"/>
          </a:xfrm>
          <a:prstGeom prst="rect">
            <a:avLst/>
          </a:prstGeom>
          <a:noFill/>
          <a:ln>
            <a:noFill/>
          </a:ln>
        </p:spPr>
        <p:txBody>
          <a:bodyPr spcFirstLastPara="1" wrap="square" lIns="91440" tIns="45700" rIns="91425" bIns="45700" anchor="ctr" anchorCtr="0">
            <a:noAutofit/>
          </a:bodyPr>
          <a:lstStyle/>
          <a:p>
            <a:pPr marL="228600" marR="0" lvl="0" indent="-228600" algn="l" rtl="0">
              <a:lnSpc>
                <a:spcPct val="9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Arial"/>
                <a:ea typeface="Arial"/>
                <a:cs typeface="Arial"/>
                <a:sym typeface="Arial"/>
              </a:rPr>
              <a:t>With either exposing method, you will need to wash out the screen as soon as it has finished exposing. </a:t>
            </a:r>
            <a:endParaRPr sz="2000" b="0" i="0" u="none" strike="noStrike" cap="none" dirty="0">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000"/>
              <a:buFont typeface="Arial"/>
              <a:buChar char="•"/>
            </a:pPr>
            <a:r>
              <a:rPr lang="en-US" sz="2000" b="0" i="0" u="none" strike="noStrike" cap="none" dirty="0">
                <a:solidFill>
                  <a:schemeClr val="dk1"/>
                </a:solidFill>
                <a:latin typeface="Arial"/>
                <a:ea typeface="Arial"/>
                <a:cs typeface="Arial"/>
                <a:sym typeface="Arial"/>
              </a:rPr>
              <a:t>Use a pressure washer or use a sponge to gently massage out the unexposed emulsion. </a:t>
            </a:r>
            <a:endParaRPr sz="2000" b="0" i="0" u="none" strike="noStrike" cap="none" dirty="0">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000"/>
              <a:buFont typeface="Arial"/>
              <a:buChar char="•"/>
            </a:pPr>
            <a:r>
              <a:rPr lang="en-US" sz="2000" b="0" i="0" u="none" strike="noStrike" cap="none" dirty="0">
                <a:solidFill>
                  <a:schemeClr val="dk1"/>
                </a:solidFill>
                <a:latin typeface="Arial"/>
                <a:ea typeface="Arial"/>
                <a:cs typeface="Arial"/>
                <a:sym typeface="Arial"/>
              </a:rPr>
              <a:t>Rinse the screen on both sides until there are very few white bubbles remaining.</a:t>
            </a:r>
            <a:endParaRPr sz="2800" b="0" i="0" u="none" strike="noStrike" cap="none" dirty="0">
              <a:solidFill>
                <a:schemeClr val="dk1"/>
              </a:solidFill>
              <a:latin typeface="Arial"/>
              <a:ea typeface="Arial"/>
              <a:cs typeface="Arial"/>
              <a:sym typeface="Arial"/>
            </a:endParaRPr>
          </a:p>
        </p:txBody>
      </p:sp>
      <p:sp>
        <p:nvSpPr>
          <p:cNvPr id="472" name="Shape 472"/>
          <p:cNvSpPr txBox="1">
            <a:spLocks noGrp="1"/>
          </p:cNvSpPr>
          <p:nvPr>
            <p:ph type="body" idx="3"/>
          </p:nvPr>
        </p:nvSpPr>
        <p:spPr>
          <a:xfrm>
            <a:off x="553994" y="5462916"/>
            <a:ext cx="5181600" cy="5651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dk1"/>
              </a:buClr>
              <a:buSzPts val="1000"/>
              <a:buFont typeface="Arial"/>
              <a:buNone/>
            </a:pPr>
            <a:r>
              <a:rPr lang="en-US" sz="1000" b="0" i="0" u="none" strike="noStrike" cap="none" dirty="0">
                <a:solidFill>
                  <a:schemeClr val="dk1"/>
                </a:solidFill>
                <a:latin typeface="Arial"/>
                <a:ea typeface="Arial"/>
                <a:cs typeface="Arial"/>
                <a:sym typeface="Arial"/>
              </a:rPr>
              <a:t>Photo by Sean Carroll</a:t>
            </a:r>
            <a:endParaRPr dirty="0"/>
          </a:p>
        </p:txBody>
      </p:sp>
      <p:sp>
        <p:nvSpPr>
          <p:cNvPr id="473" name="Shape 473"/>
          <p:cNvSpPr txBox="1">
            <a:spLocks noGrp="1"/>
          </p:cNvSpPr>
          <p:nvPr>
            <p:ph type="ftr" idx="11"/>
          </p:nvPr>
        </p:nvSpPr>
        <p:spPr>
          <a:xfrm>
            <a:off x="2613837" y="6365063"/>
            <a:ext cx="6964325"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400"/>
              <a:buFont typeface="Arial"/>
              <a:buNone/>
            </a:pPr>
            <a:r>
              <a:rPr lang="en-US" sz="1200" b="0" i="0" u="none" strike="noStrike" cap="none">
                <a:solidFill>
                  <a:srgbClr val="888888"/>
                </a:solidFill>
                <a:latin typeface="Arial"/>
                <a:ea typeface="Arial"/>
                <a:cs typeface="Arial"/>
                <a:sym typeface="Arial"/>
              </a:rPr>
              <a:t>© The Andy Warhol Museum, one of the four Carnegie Museums of Pittsburgh. All rights reserved.</a:t>
            </a:r>
            <a:endParaRPr sz="1200" b="0" i="0" u="none" strike="noStrike" cap="none">
              <a:solidFill>
                <a:srgbClr val="888888"/>
              </a:solidFill>
              <a:latin typeface="Arial"/>
              <a:ea typeface="Arial"/>
              <a:cs typeface="Arial"/>
              <a:sym typeface="Arial"/>
            </a:endParaRPr>
          </a:p>
        </p:txBody>
      </p:sp>
      <p:pic>
        <p:nvPicPr>
          <p:cNvPr id="474" name="Shape 474" descr="A student washes out a silkscreen using a hose, in a large sink. The sink has black plastic on the back and side walls."/>
          <p:cNvPicPr preferRelativeResize="0">
            <a:picLocks noGrp="1"/>
          </p:cNvPicPr>
          <p:nvPr>
            <p:ph type="body" idx="1"/>
          </p:nvPr>
        </p:nvPicPr>
        <p:blipFill rotWithShape="1">
          <a:blip r:embed="rId3">
            <a:alphaModFix/>
          </a:blip>
          <a:srcRect/>
          <a:stretch/>
        </p:blipFill>
        <p:spPr>
          <a:xfrm>
            <a:off x="838200" y="2081212"/>
            <a:ext cx="5181600" cy="3454400"/>
          </a:xfrm>
          <a:prstGeom prst="rect">
            <a:avLst/>
          </a:prstGeom>
          <a:noFill/>
          <a:ln>
            <a:noFill/>
          </a:ln>
        </p:spPr>
      </p:pic>
    </p:spTree>
    <p:extLst>
      <p:ext uri="{BB962C8B-B14F-4D97-AF65-F5344CB8AC3E}">
        <p14:creationId xmlns:p14="http://schemas.microsoft.com/office/powerpoint/2010/main" val="12847449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Shape 479"/>
          <p:cNvSpPr txBox="1">
            <a:spLocks noGrp="1"/>
          </p:cNvSpPr>
          <p:nvPr>
            <p:ph type="body" idx="2"/>
          </p:nvPr>
        </p:nvSpPr>
        <p:spPr>
          <a:xfrm>
            <a:off x="6172200" y="1703841"/>
            <a:ext cx="5181600" cy="3454400"/>
          </a:xfrm>
          <a:prstGeom prst="rect">
            <a:avLst/>
          </a:prstGeom>
          <a:noFill/>
          <a:ln>
            <a:noFill/>
          </a:ln>
        </p:spPr>
        <p:txBody>
          <a:bodyPr spcFirstLastPara="1" wrap="square" lIns="91425" tIns="45700" rIns="91425" bIns="45700" anchor="ctr" anchorCtr="0">
            <a:noAutofit/>
          </a:bodyPr>
          <a:lstStyle/>
          <a:p>
            <a:pPr marL="228600" marR="0" lvl="0" indent="-228600" algn="l" rtl="0">
              <a:lnSpc>
                <a:spcPct val="90000"/>
              </a:lnSpc>
              <a:spcBef>
                <a:spcPts val="1000"/>
              </a:spcBef>
              <a:spcAft>
                <a:spcPts val="0"/>
              </a:spcAft>
              <a:buClr>
                <a:schemeClr val="dk1"/>
              </a:buClr>
              <a:buSzPts val="2000"/>
              <a:buFont typeface="Arial"/>
              <a:buChar char="•"/>
            </a:pPr>
            <a:r>
              <a:rPr lang="en-US" sz="2000" b="0" i="0" u="none" strike="noStrike" cap="none" dirty="0">
                <a:solidFill>
                  <a:schemeClr val="dk1"/>
                </a:solidFill>
                <a:latin typeface="Arial"/>
                <a:ea typeface="Arial"/>
                <a:cs typeface="Arial"/>
                <a:sym typeface="Arial"/>
              </a:rPr>
              <a:t>Hold the screen up to a light source to check that you have fully removed any extra emulsion.</a:t>
            </a:r>
            <a:endParaRPr sz="2000" b="0" i="0" u="none" strike="noStrike" cap="none" dirty="0">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000"/>
              <a:buFont typeface="Arial"/>
              <a:buChar char="•"/>
            </a:pPr>
            <a:r>
              <a:rPr lang="en-US" sz="2000" b="0" i="0" u="none" strike="noStrike" cap="none" dirty="0">
                <a:solidFill>
                  <a:schemeClr val="dk1"/>
                </a:solidFill>
                <a:latin typeface="Arial"/>
                <a:ea typeface="Arial"/>
                <a:cs typeface="Arial"/>
                <a:sym typeface="Arial"/>
              </a:rPr>
              <a:t>You can also check for any holes or thin spots in the emulsion.</a:t>
            </a:r>
            <a:endParaRPr sz="2000" b="0" i="0" u="none" strike="noStrike" cap="none" dirty="0">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000"/>
              <a:buFont typeface="Arial"/>
              <a:buChar char="•"/>
            </a:pPr>
            <a:r>
              <a:rPr lang="en-US" sz="2000" b="0" i="0" u="none" strike="noStrike" cap="none" dirty="0">
                <a:solidFill>
                  <a:schemeClr val="dk1"/>
                </a:solidFill>
                <a:latin typeface="Arial"/>
                <a:ea typeface="Arial"/>
                <a:cs typeface="Arial"/>
                <a:sym typeface="Arial"/>
              </a:rPr>
              <a:t>Lay your screen to dry on a flat surface or in front of a fan.</a:t>
            </a:r>
            <a:endParaRPr sz="2800" b="0" i="0" u="none" strike="noStrike" cap="none" dirty="0">
              <a:solidFill>
                <a:schemeClr val="dk1"/>
              </a:solidFill>
              <a:latin typeface="Arial"/>
              <a:ea typeface="Arial"/>
              <a:cs typeface="Arial"/>
              <a:sym typeface="Arial"/>
            </a:endParaRPr>
          </a:p>
        </p:txBody>
      </p:sp>
      <p:sp>
        <p:nvSpPr>
          <p:cNvPr id="480" name="Shape 480"/>
          <p:cNvSpPr txBox="1">
            <a:spLocks noGrp="1"/>
          </p:cNvSpPr>
          <p:nvPr>
            <p:ph type="body" idx="3"/>
          </p:nvPr>
        </p:nvSpPr>
        <p:spPr>
          <a:xfrm>
            <a:off x="541638" y="5108813"/>
            <a:ext cx="5181600" cy="5651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Photo by Sean Carroll</a:t>
            </a:r>
            <a:endParaRPr/>
          </a:p>
        </p:txBody>
      </p:sp>
      <p:sp>
        <p:nvSpPr>
          <p:cNvPr id="481" name="Shape 481"/>
          <p:cNvSpPr txBox="1">
            <a:spLocks noGrp="1"/>
          </p:cNvSpPr>
          <p:nvPr>
            <p:ph type="ftr" idx="11"/>
          </p:nvPr>
        </p:nvSpPr>
        <p:spPr>
          <a:xfrm>
            <a:off x="2613837" y="6365063"/>
            <a:ext cx="6964325"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400"/>
              <a:buFont typeface="Arial"/>
              <a:buNone/>
            </a:pPr>
            <a:r>
              <a:rPr lang="en-US" sz="1200" b="0" i="0" u="none" strike="noStrike" cap="none">
                <a:solidFill>
                  <a:srgbClr val="888888"/>
                </a:solidFill>
                <a:latin typeface="Arial"/>
                <a:ea typeface="Arial"/>
                <a:cs typeface="Arial"/>
                <a:sym typeface="Arial"/>
              </a:rPr>
              <a:t>© The Andy Warhol Museum, one of the four Carnegie Museums of Pittsburgh. All rights reserved.</a:t>
            </a:r>
            <a:endParaRPr sz="1200" b="0" i="0" u="none" strike="noStrike" cap="none">
              <a:solidFill>
                <a:srgbClr val="888888"/>
              </a:solidFill>
              <a:latin typeface="Arial"/>
              <a:ea typeface="Arial"/>
              <a:cs typeface="Arial"/>
              <a:sym typeface="Arial"/>
            </a:endParaRPr>
          </a:p>
        </p:txBody>
      </p:sp>
      <p:pic>
        <p:nvPicPr>
          <p:cNvPr id="482" name="Shape 482" descr="A student holds a silkscreen up to the light to check that it is clean. He checks to see if there are any holes in the image on the screen still clogged with ink. "/>
          <p:cNvPicPr preferRelativeResize="0">
            <a:picLocks noGrp="1"/>
          </p:cNvPicPr>
          <p:nvPr>
            <p:ph type="body" idx="1"/>
          </p:nvPr>
        </p:nvPicPr>
        <p:blipFill rotWithShape="1">
          <a:blip r:embed="rId3">
            <a:alphaModFix/>
          </a:blip>
          <a:srcRect/>
          <a:stretch/>
        </p:blipFill>
        <p:spPr>
          <a:xfrm>
            <a:off x="838200" y="1703841"/>
            <a:ext cx="5181600" cy="3454400"/>
          </a:xfrm>
          <a:prstGeom prst="rect">
            <a:avLst/>
          </a:prstGeom>
          <a:noFill/>
          <a:ln>
            <a:noFill/>
          </a:ln>
        </p:spPr>
      </p:pic>
    </p:spTree>
    <p:extLst>
      <p:ext uri="{BB962C8B-B14F-4D97-AF65-F5344CB8AC3E}">
        <p14:creationId xmlns:p14="http://schemas.microsoft.com/office/powerpoint/2010/main" val="20960659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Shape 488"/>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5400"/>
              <a:buFont typeface="Arial"/>
              <a:buNone/>
            </a:pPr>
            <a:r>
              <a:rPr lang="en-US" sz="4410" b="0" u="none" strike="noStrike" cap="none" dirty="0">
                <a:solidFill>
                  <a:schemeClr val="dk1"/>
                </a:solidFill>
                <a:latin typeface="Arial"/>
                <a:ea typeface="Arial"/>
                <a:cs typeface="Arial"/>
                <a:sym typeface="Arial"/>
              </a:rPr>
              <a:t>Underpainting and Printing</a:t>
            </a:r>
            <a:endParaRPr sz="4410" i="1" dirty="0"/>
          </a:p>
          <a:p>
            <a:pPr marL="0" marR="0" lvl="0" indent="0" algn="ctr" rtl="0">
              <a:lnSpc>
                <a:spcPct val="90000"/>
              </a:lnSpc>
              <a:spcBef>
                <a:spcPts val="0"/>
              </a:spcBef>
              <a:spcAft>
                <a:spcPts val="0"/>
              </a:spcAft>
              <a:buClr>
                <a:schemeClr val="dk1"/>
              </a:buClr>
              <a:buSzPts val="5400"/>
              <a:buFont typeface="Arial"/>
              <a:buNone/>
            </a:pPr>
            <a:r>
              <a:rPr lang="en-US" sz="3600" dirty="0">
                <a:latin typeface="Arial" panose="020B0604020202020204" pitchFamily="34" charset="0"/>
                <a:cs typeface="Arial" panose="020B0604020202020204" pitchFamily="34" charset="0"/>
              </a:rPr>
              <a:t>Lesson 4</a:t>
            </a:r>
            <a:r>
              <a:rPr lang="en-US" sz="3420" b="0" i="0" u="none" strike="noStrike" cap="none" dirty="0">
                <a:solidFill>
                  <a:schemeClr val="dk1"/>
                </a:solidFill>
                <a:latin typeface="Arial" panose="020B0604020202020204" pitchFamily="34" charset="0"/>
                <a:ea typeface="Arial"/>
                <a:cs typeface="Arial" panose="020B0604020202020204" pitchFamily="34" charset="0"/>
                <a:sym typeface="Arial"/>
              </a:rPr>
              <a:t> </a:t>
            </a:r>
            <a:endParaRPr sz="60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8475046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Shape 49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4400"/>
              <a:buFont typeface="Arial"/>
              <a:buNone/>
            </a:pPr>
            <a:br>
              <a:rPr lang="en-US" sz="4400" b="0" i="0" u="none" strike="noStrike" cap="none">
                <a:solidFill>
                  <a:schemeClr val="dk1"/>
                </a:solidFill>
                <a:latin typeface="Arial"/>
                <a:ea typeface="Arial"/>
                <a:cs typeface="Arial"/>
                <a:sym typeface="Arial"/>
              </a:rPr>
            </a:br>
            <a:r>
              <a:rPr lang="en-US" sz="4400" b="0" i="0" u="none" strike="noStrike" cap="none">
                <a:solidFill>
                  <a:schemeClr val="dk1"/>
                </a:solidFill>
                <a:latin typeface="Arial"/>
                <a:ea typeface="Arial"/>
                <a:cs typeface="Arial"/>
                <a:sym typeface="Arial"/>
              </a:rPr>
              <a:t>The reason I’m painting this way is that I want to be a machine.</a:t>
            </a:r>
            <a:endParaRPr sz="4400" b="0" i="0" u="none" strike="noStrike" cap="none">
              <a:solidFill>
                <a:schemeClr val="dk1"/>
              </a:solidFill>
              <a:latin typeface="Arial"/>
              <a:ea typeface="Arial"/>
              <a:cs typeface="Arial"/>
              <a:sym typeface="Arial"/>
            </a:endParaRPr>
          </a:p>
        </p:txBody>
      </p:sp>
      <p:sp>
        <p:nvSpPr>
          <p:cNvPr id="496" name="Shape 49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888888"/>
              </a:buClr>
              <a:buSzPts val="2400"/>
              <a:buFont typeface="Arial"/>
              <a:buNone/>
            </a:pPr>
            <a:r>
              <a:rPr lang="en-US" sz="2400" b="0" i="0" u="none" strike="noStrike" cap="none">
                <a:solidFill>
                  <a:srgbClr val="888888"/>
                </a:solidFill>
                <a:latin typeface="Arial"/>
                <a:ea typeface="Arial"/>
                <a:cs typeface="Arial"/>
                <a:sym typeface="Arial"/>
              </a:rPr>
              <a:t>Andy Warhol, </a:t>
            </a:r>
            <a:r>
              <a:rPr lang="en-US" sz="2400" b="0" i="1" u="none" strike="noStrike" cap="none">
                <a:solidFill>
                  <a:srgbClr val="888888"/>
                </a:solidFill>
                <a:latin typeface="Arial"/>
                <a:ea typeface="Arial"/>
                <a:cs typeface="Arial"/>
                <a:sym typeface="Arial"/>
              </a:rPr>
              <a:t>Art News</a:t>
            </a:r>
            <a:r>
              <a:rPr lang="en-US" sz="2400" b="0" i="0" u="none" strike="noStrike" cap="none">
                <a:solidFill>
                  <a:srgbClr val="888888"/>
                </a:solidFill>
                <a:latin typeface="Arial"/>
                <a:ea typeface="Arial"/>
                <a:cs typeface="Arial"/>
                <a:sym typeface="Arial"/>
              </a:rPr>
              <a:t>, 1962</a:t>
            </a:r>
            <a:endParaRPr sz="2400" b="0" i="0" u="none" strike="noStrike" cap="none">
              <a:solidFill>
                <a:srgbClr val="888888"/>
              </a:solidFill>
              <a:latin typeface="Arial"/>
              <a:ea typeface="Arial"/>
              <a:cs typeface="Arial"/>
              <a:sym typeface="Arial"/>
            </a:endParaRPr>
          </a:p>
        </p:txBody>
      </p:sp>
      <p:sp>
        <p:nvSpPr>
          <p:cNvPr id="497" name="Shape 497"/>
          <p:cNvSpPr txBox="1">
            <a:spLocks noGrp="1"/>
          </p:cNvSpPr>
          <p:nvPr>
            <p:ph type="ftr" idx="11"/>
          </p:nvPr>
        </p:nvSpPr>
        <p:spPr>
          <a:xfrm>
            <a:off x="2613837" y="6365063"/>
            <a:ext cx="6964325"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400"/>
              <a:buFont typeface="Arial"/>
              <a:buNone/>
            </a:pPr>
            <a:r>
              <a:rPr lang="en-US" sz="1200" b="0" i="0" u="none" strike="noStrike" cap="none">
                <a:solidFill>
                  <a:srgbClr val="888888"/>
                </a:solidFill>
                <a:latin typeface="Arial"/>
                <a:ea typeface="Arial"/>
                <a:cs typeface="Arial"/>
                <a:sym typeface="Arial"/>
              </a:rPr>
              <a:t>© The Andy Warhol Museum, one of the four Carnegie Museums of Pittsburgh. All rights reserved.</a:t>
            </a:r>
            <a:endParaRPr sz="1200" b="0" i="0" u="none" strike="noStrike" cap="none">
              <a:solidFill>
                <a:srgbClr val="888888"/>
              </a:solidFill>
              <a:latin typeface="Arial"/>
              <a:ea typeface="Arial"/>
              <a:cs typeface="Arial"/>
              <a:sym typeface="Arial"/>
            </a:endParaRPr>
          </a:p>
        </p:txBody>
      </p:sp>
    </p:spTree>
    <p:extLst>
      <p:ext uri="{BB962C8B-B14F-4D97-AF65-F5344CB8AC3E}">
        <p14:creationId xmlns:p14="http://schemas.microsoft.com/office/powerpoint/2010/main" val="6980901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Shape 502"/>
          <p:cNvSpPr txBox="1">
            <a:spLocks noGrp="1"/>
          </p:cNvSpPr>
          <p:nvPr>
            <p:ph type="body" idx="1"/>
          </p:nvPr>
        </p:nvSpPr>
        <p:spPr>
          <a:xfrm>
            <a:off x="763586" y="541748"/>
            <a:ext cx="5102563" cy="145176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en-US" sz="2200" b="0" i="0" u="none" strike="noStrike" cap="none" dirty="0">
                <a:solidFill>
                  <a:schemeClr val="dk1"/>
                </a:solidFill>
                <a:latin typeface="Arial"/>
                <a:ea typeface="Arial"/>
                <a:cs typeface="Arial"/>
                <a:sym typeface="Arial"/>
              </a:rPr>
              <a:t>Warhol developed a process called </a:t>
            </a:r>
            <a:r>
              <a:rPr lang="en-US" sz="2200" b="1" i="0" u="none" strike="noStrike" cap="none" dirty="0">
                <a:solidFill>
                  <a:schemeClr val="dk1"/>
                </a:solidFill>
                <a:latin typeface="Arial"/>
                <a:ea typeface="Arial"/>
                <a:cs typeface="Arial"/>
                <a:sym typeface="Arial"/>
              </a:rPr>
              <a:t>underpainting </a:t>
            </a:r>
            <a:r>
              <a:rPr lang="en-US" sz="2200" b="0" i="0" u="none" strike="noStrike" cap="none" dirty="0">
                <a:solidFill>
                  <a:schemeClr val="dk1"/>
                </a:solidFill>
                <a:latin typeface="Arial"/>
                <a:ea typeface="Arial"/>
                <a:cs typeface="Arial"/>
                <a:sym typeface="Arial"/>
              </a:rPr>
              <a:t>to add color to his prints before adding the final photographic silkscreen layer.</a:t>
            </a:r>
            <a:endParaRPr sz="2400" b="1" i="0" u="none" strike="noStrike" cap="none" dirty="0">
              <a:solidFill>
                <a:schemeClr val="dk1"/>
              </a:solidFill>
              <a:latin typeface="Arial"/>
              <a:ea typeface="Arial"/>
              <a:cs typeface="Arial"/>
              <a:sym typeface="Arial"/>
            </a:endParaRPr>
          </a:p>
        </p:txBody>
      </p:sp>
      <p:sp>
        <p:nvSpPr>
          <p:cNvPr id="503" name="Shape 503"/>
          <p:cNvSpPr txBox="1">
            <a:spLocks noGrp="1"/>
          </p:cNvSpPr>
          <p:nvPr>
            <p:ph type="body" idx="3"/>
          </p:nvPr>
        </p:nvSpPr>
        <p:spPr>
          <a:xfrm>
            <a:off x="6172200" y="541748"/>
            <a:ext cx="4916233" cy="133727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en-US" sz="2200" b="1" i="0" u="none" strike="noStrike" cap="none">
                <a:solidFill>
                  <a:schemeClr val="dk1"/>
                </a:solidFill>
                <a:latin typeface="Arial"/>
                <a:ea typeface="Arial"/>
                <a:cs typeface="Arial"/>
                <a:sym typeface="Arial"/>
              </a:rPr>
              <a:t>Step 1: Tracing </a:t>
            </a:r>
            <a:br>
              <a:rPr lang="en-US" sz="2200" b="1" i="0" u="none" strike="noStrike" cap="none">
                <a:solidFill>
                  <a:schemeClr val="dk1"/>
                </a:solidFill>
                <a:latin typeface="Arial"/>
                <a:ea typeface="Arial"/>
                <a:cs typeface="Arial"/>
                <a:sym typeface="Arial"/>
              </a:rPr>
            </a:br>
            <a:r>
              <a:rPr lang="en-US" sz="2200" b="0" i="0" u="none" strike="noStrike" cap="none">
                <a:solidFill>
                  <a:schemeClr val="dk1"/>
                </a:solidFill>
                <a:latin typeface="Arial"/>
                <a:ea typeface="Arial"/>
                <a:cs typeface="Arial"/>
                <a:sym typeface="Arial"/>
              </a:rPr>
              <a:t>Create a simple outline of the image from the film positive that will serve as the guideline for the underpainting. </a:t>
            </a:r>
            <a:endParaRPr sz="2400" b="1" i="0" u="none" strike="noStrike" cap="none">
              <a:solidFill>
                <a:schemeClr val="dk1"/>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400"/>
              <a:buFont typeface="Arial"/>
              <a:buNone/>
            </a:pPr>
            <a:endParaRPr sz="2400" b="1" i="0" u="none" strike="noStrike" cap="none">
              <a:solidFill>
                <a:schemeClr val="dk1"/>
              </a:solidFill>
              <a:latin typeface="Arial"/>
              <a:ea typeface="Arial"/>
              <a:cs typeface="Arial"/>
              <a:sym typeface="Arial"/>
            </a:endParaRPr>
          </a:p>
        </p:txBody>
      </p:sp>
      <p:sp>
        <p:nvSpPr>
          <p:cNvPr id="504" name="Shape 504"/>
          <p:cNvSpPr txBox="1">
            <a:spLocks noGrp="1"/>
          </p:cNvSpPr>
          <p:nvPr>
            <p:ph type="ftr" idx="11"/>
          </p:nvPr>
        </p:nvSpPr>
        <p:spPr>
          <a:xfrm>
            <a:off x="2613837" y="6365063"/>
            <a:ext cx="6964325"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400"/>
              <a:buFont typeface="Arial"/>
              <a:buNone/>
            </a:pPr>
            <a:r>
              <a:rPr lang="en-US" sz="1200" b="0" i="0" u="none" strike="noStrike" cap="none">
                <a:solidFill>
                  <a:srgbClr val="888888"/>
                </a:solidFill>
                <a:latin typeface="Arial"/>
                <a:ea typeface="Arial"/>
                <a:cs typeface="Arial"/>
                <a:sym typeface="Arial"/>
              </a:rPr>
              <a:t>© The Andy Warhol Museum, one of the four Carnegie Museums of Pittsburgh. All rights reserved.</a:t>
            </a:r>
            <a:endParaRPr sz="1200" b="0" i="0" u="none" strike="noStrike" cap="none">
              <a:solidFill>
                <a:srgbClr val="888888"/>
              </a:solidFill>
              <a:latin typeface="Arial"/>
              <a:ea typeface="Arial"/>
              <a:cs typeface="Arial"/>
              <a:sym typeface="Arial"/>
            </a:endParaRPr>
          </a:p>
        </p:txBody>
      </p:sp>
      <p:pic>
        <p:nvPicPr>
          <p:cNvPr id="505" name="Shape 505" descr="This is a clear piece of film called a film positive. The image on it is of a human skull with a dark shadow to the back of it against the wall and sitting on a grey ground. "/>
          <p:cNvPicPr preferRelativeResize="0">
            <a:picLocks noGrp="1"/>
          </p:cNvPicPr>
          <p:nvPr>
            <p:ph type="body" idx="2"/>
          </p:nvPr>
        </p:nvPicPr>
        <p:blipFill rotWithShape="1">
          <a:blip r:embed="rId3">
            <a:alphaModFix/>
          </a:blip>
          <a:srcRect/>
          <a:stretch/>
        </p:blipFill>
        <p:spPr>
          <a:xfrm>
            <a:off x="763586" y="1993513"/>
            <a:ext cx="5102563" cy="3684588"/>
          </a:xfrm>
          <a:prstGeom prst="rect">
            <a:avLst/>
          </a:prstGeom>
          <a:noFill/>
          <a:ln>
            <a:noFill/>
          </a:ln>
        </p:spPr>
      </p:pic>
      <p:pic>
        <p:nvPicPr>
          <p:cNvPr id="506" name="Shape 506" descr="This image shows a film positive with a human skull on it in the upper right hand corner. Next to it in the upper left hand corner is a pencil tracing of the skull image on white paper. Below that, in the foreground is the same tracing of the skull painted with acrylic paint. The skull is pink, the shadow is yellow, and the ground is blue. "/>
          <p:cNvPicPr preferRelativeResize="0">
            <a:picLocks noGrp="1"/>
          </p:cNvPicPr>
          <p:nvPr>
            <p:ph type="body" idx="4"/>
          </p:nvPr>
        </p:nvPicPr>
        <p:blipFill rotWithShape="1">
          <a:blip r:embed="rId4">
            <a:alphaModFix/>
          </a:blip>
          <a:srcRect/>
          <a:stretch/>
        </p:blipFill>
        <p:spPr>
          <a:xfrm>
            <a:off x="6172200" y="1993513"/>
            <a:ext cx="4916233" cy="3684588"/>
          </a:xfrm>
          <a:prstGeom prst="rect">
            <a:avLst/>
          </a:prstGeom>
          <a:noFill/>
          <a:ln>
            <a:noFill/>
          </a:ln>
        </p:spPr>
      </p:pic>
      <p:sp>
        <p:nvSpPr>
          <p:cNvPr id="507" name="Shape 507"/>
          <p:cNvSpPr txBox="1"/>
          <p:nvPr/>
        </p:nvSpPr>
        <p:spPr>
          <a:xfrm>
            <a:off x="457535" y="5573240"/>
            <a:ext cx="4875549" cy="5651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Film positive with an image of a skull.</a:t>
            </a:r>
            <a:endParaRPr/>
          </a:p>
        </p:txBody>
      </p:sp>
      <p:sp>
        <p:nvSpPr>
          <p:cNvPr id="508" name="Shape 508"/>
          <p:cNvSpPr txBox="1"/>
          <p:nvPr/>
        </p:nvSpPr>
        <p:spPr>
          <a:xfrm>
            <a:off x="5915577" y="5622199"/>
            <a:ext cx="4875549" cy="5651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Film positive, tracing, and example of an underpainting. </a:t>
            </a:r>
            <a:endParaRPr/>
          </a:p>
        </p:txBody>
      </p:sp>
    </p:spTree>
    <p:extLst>
      <p:ext uri="{BB962C8B-B14F-4D97-AF65-F5344CB8AC3E}">
        <p14:creationId xmlns:p14="http://schemas.microsoft.com/office/powerpoint/2010/main" val="42636788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body" idx="1"/>
          </p:nvPr>
        </p:nvSpPr>
        <p:spPr>
          <a:xfrm>
            <a:off x="837093" y="656467"/>
            <a:ext cx="5157788" cy="156603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en-US" sz="2200" b="1" i="0" u="none" strike="noStrike" cap="none">
                <a:solidFill>
                  <a:schemeClr val="dk1"/>
                </a:solidFill>
                <a:latin typeface="Arial"/>
                <a:ea typeface="Arial"/>
                <a:cs typeface="Arial"/>
                <a:sym typeface="Arial"/>
              </a:rPr>
              <a:t>Step 2: Underpainting </a:t>
            </a:r>
            <a:br>
              <a:rPr lang="en-US" sz="2200" b="1" i="0" u="none" strike="noStrike" cap="none">
                <a:solidFill>
                  <a:schemeClr val="dk1"/>
                </a:solidFill>
                <a:latin typeface="Arial"/>
                <a:ea typeface="Arial"/>
                <a:cs typeface="Arial"/>
                <a:sym typeface="Arial"/>
              </a:rPr>
            </a:br>
            <a:r>
              <a:rPr lang="en-US" sz="2200" b="0" i="0" u="none" strike="noStrike" cap="none">
                <a:solidFill>
                  <a:schemeClr val="dk1"/>
                </a:solidFill>
                <a:latin typeface="Arial"/>
                <a:ea typeface="Arial"/>
                <a:cs typeface="Arial"/>
                <a:sym typeface="Arial"/>
              </a:rPr>
              <a:t>Paint in all of the shapes in your tracing. Multiple color combinations could be created using the same tracing.</a:t>
            </a:r>
            <a:endParaRPr sz="2400" b="1" i="0" u="none" strike="noStrike" cap="none">
              <a:solidFill>
                <a:schemeClr val="dk1"/>
              </a:solidFill>
              <a:latin typeface="Arial"/>
              <a:ea typeface="Arial"/>
              <a:cs typeface="Arial"/>
              <a:sym typeface="Arial"/>
            </a:endParaRPr>
          </a:p>
        </p:txBody>
      </p:sp>
      <p:sp>
        <p:nvSpPr>
          <p:cNvPr id="514" name="Shape 514"/>
          <p:cNvSpPr txBox="1">
            <a:spLocks noGrp="1"/>
          </p:cNvSpPr>
          <p:nvPr>
            <p:ph type="body" idx="3"/>
          </p:nvPr>
        </p:nvSpPr>
        <p:spPr>
          <a:xfrm>
            <a:off x="6172200" y="656467"/>
            <a:ext cx="5022814" cy="156603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en-US" sz="2200" b="0" i="0" u="none" strike="noStrike" cap="none">
                <a:solidFill>
                  <a:schemeClr val="dk1"/>
                </a:solidFill>
                <a:latin typeface="Arial"/>
                <a:ea typeface="Arial"/>
                <a:cs typeface="Arial"/>
                <a:sym typeface="Arial"/>
              </a:rPr>
              <a:t>After the underpainting is dry, the film positive could be placed on top to check for correct color combination and composition.</a:t>
            </a:r>
            <a:endParaRPr sz="2400" b="1" i="0" u="none" strike="noStrike" cap="none">
              <a:solidFill>
                <a:schemeClr val="dk1"/>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400"/>
              <a:buFont typeface="Arial"/>
              <a:buNone/>
            </a:pPr>
            <a:endParaRPr sz="2400" b="1" i="0" u="none" strike="noStrike" cap="none">
              <a:solidFill>
                <a:schemeClr val="dk1"/>
              </a:solidFill>
              <a:latin typeface="Arial"/>
              <a:ea typeface="Arial"/>
              <a:cs typeface="Arial"/>
              <a:sym typeface="Arial"/>
            </a:endParaRPr>
          </a:p>
        </p:txBody>
      </p:sp>
      <p:sp>
        <p:nvSpPr>
          <p:cNvPr id="515" name="Shape 515"/>
          <p:cNvSpPr txBox="1">
            <a:spLocks noGrp="1"/>
          </p:cNvSpPr>
          <p:nvPr>
            <p:ph type="ftr" idx="11"/>
          </p:nvPr>
        </p:nvSpPr>
        <p:spPr>
          <a:xfrm>
            <a:off x="2613837" y="6365063"/>
            <a:ext cx="6964325"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400"/>
              <a:buFont typeface="Arial"/>
              <a:buNone/>
            </a:pPr>
            <a:r>
              <a:rPr lang="en-US" sz="1200" b="0" i="0" u="none" strike="noStrike" cap="none">
                <a:solidFill>
                  <a:srgbClr val="888888"/>
                </a:solidFill>
                <a:latin typeface="Arial"/>
                <a:ea typeface="Arial"/>
                <a:cs typeface="Arial"/>
                <a:sym typeface="Arial"/>
              </a:rPr>
              <a:t>© The Andy Warhol Museum, one of the four Carnegie Museums of Pittsburgh. All rights reserved.</a:t>
            </a:r>
            <a:endParaRPr sz="1200" b="0" i="0" u="none" strike="noStrike" cap="none">
              <a:solidFill>
                <a:srgbClr val="888888"/>
              </a:solidFill>
              <a:latin typeface="Arial"/>
              <a:ea typeface="Arial"/>
              <a:cs typeface="Arial"/>
              <a:sym typeface="Arial"/>
            </a:endParaRPr>
          </a:p>
        </p:txBody>
      </p:sp>
      <p:pic>
        <p:nvPicPr>
          <p:cNvPr id="516" name="Shape 516" descr="This image shows a film positive with an image of a human of the skull in black on top of an underpainted tracing of the same skull. The skull is painted pink, the shadow is yellow, and the ground is blue. "/>
          <p:cNvPicPr preferRelativeResize="0">
            <a:picLocks noGrp="1"/>
          </p:cNvPicPr>
          <p:nvPr>
            <p:ph type="body" idx="4"/>
          </p:nvPr>
        </p:nvPicPr>
        <p:blipFill rotWithShape="1">
          <a:blip r:embed="rId3">
            <a:alphaModFix/>
          </a:blip>
          <a:srcRect/>
          <a:stretch/>
        </p:blipFill>
        <p:spPr>
          <a:xfrm>
            <a:off x="6180173" y="2222500"/>
            <a:ext cx="5014840" cy="3684588"/>
          </a:xfrm>
          <a:prstGeom prst="rect">
            <a:avLst/>
          </a:prstGeom>
          <a:noFill/>
          <a:ln>
            <a:noFill/>
          </a:ln>
        </p:spPr>
      </p:pic>
      <p:pic>
        <p:nvPicPr>
          <p:cNvPr id="517" name="Shape 517" descr="This image shows a film positive with a human skull on it in the upper right hand corner. Next to it in the upper left hand corner is a pencil tracing of the skull image on white paper. Below that, in the foreground is the same tracing of the skull painted with acrylic paint. The skull is pink, the shadow is yellow, and the ground is blue. "/>
          <p:cNvPicPr preferRelativeResize="0">
            <a:picLocks noGrp="1"/>
          </p:cNvPicPr>
          <p:nvPr>
            <p:ph type="body" idx="2"/>
          </p:nvPr>
        </p:nvPicPr>
        <p:blipFill rotWithShape="1">
          <a:blip r:embed="rId4">
            <a:alphaModFix/>
          </a:blip>
          <a:srcRect/>
          <a:stretch/>
        </p:blipFill>
        <p:spPr>
          <a:xfrm>
            <a:off x="837093" y="2222500"/>
            <a:ext cx="5029250" cy="3684588"/>
          </a:xfrm>
          <a:prstGeom prst="rect">
            <a:avLst/>
          </a:prstGeom>
          <a:noFill/>
          <a:ln>
            <a:noFill/>
          </a:ln>
        </p:spPr>
      </p:pic>
      <p:sp>
        <p:nvSpPr>
          <p:cNvPr id="518" name="Shape 518"/>
          <p:cNvSpPr txBox="1"/>
          <p:nvPr/>
        </p:nvSpPr>
        <p:spPr>
          <a:xfrm>
            <a:off x="531236" y="5799913"/>
            <a:ext cx="4875549" cy="5651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Example of an underpainting before the final print layer is applied.</a:t>
            </a:r>
            <a:endParaRPr/>
          </a:p>
        </p:txBody>
      </p:sp>
      <p:sp>
        <p:nvSpPr>
          <p:cNvPr id="519" name="Shape 519"/>
          <p:cNvSpPr txBox="1"/>
          <p:nvPr/>
        </p:nvSpPr>
        <p:spPr>
          <a:xfrm>
            <a:off x="5874316" y="5799913"/>
            <a:ext cx="4875549" cy="5651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Example of an underpainting with the film positive placed on top.</a:t>
            </a:r>
            <a:endParaRPr/>
          </a:p>
        </p:txBody>
      </p:sp>
    </p:spTree>
    <p:extLst>
      <p:ext uri="{BB962C8B-B14F-4D97-AF65-F5344CB8AC3E}">
        <p14:creationId xmlns:p14="http://schemas.microsoft.com/office/powerpoint/2010/main" val="31732128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Shape 524"/>
          <p:cNvSpPr txBox="1">
            <a:spLocks noGrp="1"/>
          </p:cNvSpPr>
          <p:nvPr>
            <p:ph type="body" idx="3"/>
          </p:nvPr>
        </p:nvSpPr>
        <p:spPr>
          <a:xfrm>
            <a:off x="5700155" y="786448"/>
            <a:ext cx="5579031" cy="5029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400"/>
              <a:buFont typeface="Arial"/>
              <a:buNone/>
            </a:pPr>
            <a:r>
              <a:rPr lang="en-US" sz="2200" b="1" i="0" u="none" strike="noStrike" cap="none" dirty="0">
                <a:solidFill>
                  <a:schemeClr val="dk1"/>
                </a:solidFill>
                <a:latin typeface="Arial"/>
                <a:ea typeface="Arial"/>
                <a:cs typeface="Arial"/>
                <a:sym typeface="Arial"/>
              </a:rPr>
              <a:t>Step 3: Registration</a:t>
            </a:r>
            <a:endParaRPr sz="2200" b="1" i="0" u="none" strike="noStrike" cap="none" dirty="0">
              <a:solidFill>
                <a:schemeClr val="dk1"/>
              </a:solidFill>
              <a:latin typeface="Arial"/>
              <a:ea typeface="Arial"/>
              <a:cs typeface="Arial"/>
              <a:sym typeface="Arial"/>
            </a:endParaRPr>
          </a:p>
          <a:p>
            <a:pPr marR="0" lvl="0" algn="l" rtl="0">
              <a:lnSpc>
                <a:spcPct val="90000"/>
              </a:lnSpc>
              <a:spcBef>
                <a:spcPts val="1000"/>
              </a:spcBef>
              <a:spcAft>
                <a:spcPts val="0"/>
              </a:spcAft>
              <a:buClr>
                <a:schemeClr val="dk1"/>
              </a:buClr>
              <a:buSzPts val="2400"/>
            </a:pPr>
            <a:r>
              <a:rPr lang="en-US" sz="2200" b="0" i="0" u="none" strike="noStrike" cap="none" dirty="0">
                <a:solidFill>
                  <a:schemeClr val="dk1"/>
                </a:solidFill>
                <a:latin typeface="Arial"/>
                <a:ea typeface="Arial"/>
                <a:cs typeface="Arial"/>
                <a:sym typeface="Arial"/>
              </a:rPr>
              <a:t>Line up the image on the screen to the underpainting. Check for alignment by placing the screen on top of the underpainting, then adjust accordingly.</a:t>
            </a:r>
            <a:endParaRPr sz="2200" b="0" i="0" u="none" strike="noStrike" cap="none" dirty="0">
              <a:solidFill>
                <a:schemeClr val="dk1"/>
              </a:solidFill>
              <a:latin typeface="Arial"/>
              <a:ea typeface="Arial"/>
              <a:cs typeface="Arial"/>
              <a:sym typeface="Arial"/>
            </a:endParaRPr>
          </a:p>
          <a:p>
            <a:pPr marR="0" lvl="0" algn="l" rtl="0">
              <a:lnSpc>
                <a:spcPct val="90000"/>
              </a:lnSpc>
              <a:spcBef>
                <a:spcPts val="1000"/>
              </a:spcBef>
              <a:spcAft>
                <a:spcPts val="0"/>
              </a:spcAft>
              <a:buClr>
                <a:schemeClr val="dk1"/>
              </a:buClr>
              <a:buSzPts val="2400"/>
            </a:pPr>
            <a:r>
              <a:rPr lang="en-US" sz="2200" b="0" i="0" u="none" strike="noStrike" cap="none" dirty="0">
                <a:solidFill>
                  <a:schemeClr val="dk1"/>
                </a:solidFill>
                <a:latin typeface="Arial"/>
                <a:ea typeface="Arial"/>
                <a:cs typeface="Arial"/>
                <a:sym typeface="Arial"/>
              </a:rPr>
              <a:t>Use masking tape to mark where the corners of the paper should be placed. This is especially helpful when making multiple prints to ensure that each underpainting is placed in the same spot on the table.</a:t>
            </a:r>
            <a:endParaRPr sz="2200" b="1" i="0" u="none" strike="noStrike" cap="none" dirty="0">
              <a:solidFill>
                <a:schemeClr val="dk1"/>
              </a:solidFill>
              <a:latin typeface="Arial"/>
              <a:ea typeface="Arial"/>
              <a:cs typeface="Arial"/>
              <a:sym typeface="Arial"/>
            </a:endParaRPr>
          </a:p>
        </p:txBody>
      </p:sp>
      <p:sp>
        <p:nvSpPr>
          <p:cNvPr id="525" name="Shape 525"/>
          <p:cNvSpPr txBox="1"/>
          <p:nvPr/>
        </p:nvSpPr>
        <p:spPr>
          <a:xfrm>
            <a:off x="949359" y="5892978"/>
            <a:ext cx="5157787" cy="59419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000"/>
              <a:buFont typeface="Arial"/>
              <a:buNone/>
            </a:pPr>
            <a:endParaRPr sz="1400" b="0" i="0" u="none" strike="noStrike" cap="none">
              <a:solidFill>
                <a:srgbClr val="000000"/>
              </a:solidFill>
              <a:latin typeface="Arial"/>
              <a:ea typeface="Arial"/>
              <a:cs typeface="Arial"/>
              <a:sym typeface="Arial"/>
            </a:endParaRPr>
          </a:p>
        </p:txBody>
      </p:sp>
      <p:sp>
        <p:nvSpPr>
          <p:cNvPr id="526" name="Shape 526"/>
          <p:cNvSpPr txBox="1">
            <a:spLocks noGrp="1"/>
          </p:cNvSpPr>
          <p:nvPr>
            <p:ph type="ftr" idx="11"/>
          </p:nvPr>
        </p:nvSpPr>
        <p:spPr>
          <a:xfrm>
            <a:off x="2613837" y="6365063"/>
            <a:ext cx="6964325"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400"/>
              <a:buFont typeface="Arial"/>
              <a:buNone/>
            </a:pPr>
            <a:r>
              <a:rPr lang="en-US" sz="1200" b="0" i="0" u="none" strike="noStrike" cap="none">
                <a:solidFill>
                  <a:srgbClr val="888888"/>
                </a:solidFill>
                <a:latin typeface="Arial"/>
                <a:ea typeface="Arial"/>
                <a:cs typeface="Arial"/>
                <a:sym typeface="Arial"/>
              </a:rPr>
              <a:t>© The Andy Warhol Museum, one of the four Carnegie Museums of Pittsburgh. All rights reserved.</a:t>
            </a:r>
            <a:endParaRPr sz="1200" b="0" i="0" u="none" strike="noStrike" cap="none">
              <a:solidFill>
                <a:srgbClr val="888888"/>
              </a:solidFill>
              <a:latin typeface="Arial"/>
              <a:ea typeface="Arial"/>
              <a:cs typeface="Arial"/>
              <a:sym typeface="Arial"/>
            </a:endParaRPr>
          </a:p>
        </p:txBody>
      </p:sp>
      <p:pic>
        <p:nvPicPr>
          <p:cNvPr id="527" name="Shape 527" descr="This image shows an underpainting of a skull being lined up and registered underneath a silkscreen with the same skull image exposed on it. The underpainted skull is painted pink, the shadow is yellow, and the ground is blue. "/>
          <p:cNvPicPr preferRelativeResize="0">
            <a:picLocks noGrp="1"/>
          </p:cNvPicPr>
          <p:nvPr>
            <p:ph type="body" idx="2"/>
          </p:nvPr>
        </p:nvPicPr>
        <p:blipFill rotWithShape="1">
          <a:blip r:embed="rId3">
            <a:alphaModFix/>
          </a:blip>
          <a:srcRect/>
          <a:stretch/>
        </p:blipFill>
        <p:spPr>
          <a:xfrm>
            <a:off x="949359" y="786448"/>
            <a:ext cx="3769254" cy="5029200"/>
          </a:xfrm>
          <a:prstGeom prst="rect">
            <a:avLst/>
          </a:prstGeom>
          <a:noFill/>
          <a:ln>
            <a:noFill/>
          </a:ln>
        </p:spPr>
      </p:pic>
      <p:sp>
        <p:nvSpPr>
          <p:cNvPr id="528" name="Shape 528"/>
          <p:cNvSpPr/>
          <p:nvPr/>
        </p:nvSpPr>
        <p:spPr>
          <a:xfrm rot="4901424">
            <a:off x="5147966" y="4465596"/>
            <a:ext cx="328525" cy="510621"/>
          </a:xfrm>
          <a:prstGeom prst="down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9" name="Shape 529"/>
          <p:cNvSpPr txBox="1"/>
          <p:nvPr/>
        </p:nvSpPr>
        <p:spPr>
          <a:xfrm>
            <a:off x="707255" y="5762289"/>
            <a:ext cx="4875549" cy="5651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Example of an underpainting being registered for printing</a:t>
            </a:r>
            <a:endParaRPr/>
          </a:p>
        </p:txBody>
      </p:sp>
    </p:spTree>
    <p:extLst>
      <p:ext uri="{BB962C8B-B14F-4D97-AF65-F5344CB8AC3E}">
        <p14:creationId xmlns:p14="http://schemas.microsoft.com/office/powerpoint/2010/main" val="15192904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Shape 534"/>
          <p:cNvSpPr txBox="1">
            <a:spLocks noGrp="1"/>
          </p:cNvSpPr>
          <p:nvPr>
            <p:ph type="body" idx="3"/>
          </p:nvPr>
        </p:nvSpPr>
        <p:spPr>
          <a:xfrm>
            <a:off x="6670108" y="1037967"/>
            <a:ext cx="4839721" cy="4584357"/>
          </a:xfrm>
          <a:prstGeom prst="rect">
            <a:avLst/>
          </a:prstGeom>
          <a:noFill/>
          <a:ln>
            <a:noFill/>
          </a:ln>
        </p:spPr>
        <p:txBody>
          <a:bodyPr spcFirstLastPara="1" wrap="square" lIns="91425" tIns="45700" rIns="91425" bIns="45700" anchor="ctr" anchorCtr="0">
            <a:noAutofit/>
          </a:bodyPr>
          <a:lstStyle/>
          <a:p>
            <a:pPr marL="0" marR="0" lvl="0" indent="0" algn="l" rtl="0">
              <a:lnSpc>
                <a:spcPct val="80000"/>
              </a:lnSpc>
              <a:spcBef>
                <a:spcPts val="0"/>
              </a:spcBef>
              <a:spcAft>
                <a:spcPts val="0"/>
              </a:spcAft>
              <a:buClr>
                <a:schemeClr val="dk1"/>
              </a:buClr>
              <a:buSzPts val="2220"/>
              <a:buFont typeface="Arial"/>
              <a:buNone/>
            </a:pPr>
            <a:r>
              <a:rPr lang="en-US" sz="2200" b="1" i="0" u="none" strike="noStrike" cap="none" dirty="0">
                <a:solidFill>
                  <a:schemeClr val="dk1"/>
                </a:solidFill>
                <a:latin typeface="Arial"/>
                <a:ea typeface="Arial"/>
                <a:cs typeface="Arial"/>
                <a:sym typeface="Arial"/>
              </a:rPr>
              <a:t>Step 3: Printing</a:t>
            </a:r>
            <a:endParaRPr sz="2200" b="1" i="0" u="none" strike="noStrike" cap="none" dirty="0">
              <a:solidFill>
                <a:schemeClr val="dk1"/>
              </a:solidFill>
              <a:latin typeface="Arial"/>
              <a:ea typeface="Arial"/>
              <a:cs typeface="Arial"/>
              <a:sym typeface="Arial"/>
            </a:endParaRPr>
          </a:p>
          <a:p>
            <a:pPr marR="0" lvl="0" algn="l" rtl="0">
              <a:lnSpc>
                <a:spcPct val="80000"/>
              </a:lnSpc>
              <a:spcBef>
                <a:spcPts val="1000"/>
              </a:spcBef>
              <a:spcAft>
                <a:spcPts val="0"/>
              </a:spcAft>
              <a:buClr>
                <a:schemeClr val="dk1"/>
              </a:buClr>
              <a:buSzPts val="2220"/>
            </a:pPr>
            <a:r>
              <a:rPr lang="en-US" sz="2200" b="0" i="0" u="none" strike="noStrike" cap="none" dirty="0">
                <a:solidFill>
                  <a:schemeClr val="dk1"/>
                </a:solidFill>
                <a:latin typeface="Arial"/>
                <a:ea typeface="Arial"/>
                <a:cs typeface="Arial"/>
                <a:sym typeface="Arial"/>
              </a:rPr>
              <a:t>Place ink at the top of the screen then use a squeegee to push the ink through using a 80-90 degree angle as you make a pass. </a:t>
            </a:r>
            <a:endParaRPr sz="2200" b="0" i="0" u="none" strike="noStrike" cap="none" dirty="0">
              <a:solidFill>
                <a:schemeClr val="dk1"/>
              </a:solidFill>
              <a:latin typeface="Arial"/>
              <a:ea typeface="Arial"/>
              <a:cs typeface="Arial"/>
              <a:sym typeface="Arial"/>
            </a:endParaRPr>
          </a:p>
          <a:p>
            <a:pPr marR="0" lvl="0" algn="l" rtl="0">
              <a:lnSpc>
                <a:spcPct val="80000"/>
              </a:lnSpc>
              <a:spcBef>
                <a:spcPts val="1000"/>
              </a:spcBef>
              <a:spcAft>
                <a:spcPts val="0"/>
              </a:spcAft>
              <a:buClr>
                <a:schemeClr val="dk1"/>
              </a:buClr>
              <a:buSzPts val="2220"/>
            </a:pPr>
            <a:r>
              <a:rPr lang="en-US" sz="2200" b="0" i="0" u="none" strike="noStrike" cap="none" dirty="0">
                <a:solidFill>
                  <a:schemeClr val="dk1"/>
                </a:solidFill>
                <a:latin typeface="Arial"/>
                <a:ea typeface="Arial"/>
                <a:cs typeface="Arial"/>
                <a:sym typeface="Arial"/>
              </a:rPr>
              <a:t>When the squeegee reaches the bottom of the image, scoop the excess ink up with the squeegee and return to the top of the image for a second pass if needed.  </a:t>
            </a:r>
            <a:endParaRPr sz="2220" b="0" i="0" u="none" strike="noStrike" cap="none" dirty="0">
              <a:solidFill>
                <a:schemeClr val="dk1"/>
              </a:solidFill>
              <a:latin typeface="Arial"/>
              <a:ea typeface="Arial"/>
              <a:cs typeface="Arial"/>
              <a:sym typeface="Arial"/>
            </a:endParaRPr>
          </a:p>
        </p:txBody>
      </p:sp>
      <p:sp>
        <p:nvSpPr>
          <p:cNvPr id="535" name="Shape 535"/>
          <p:cNvSpPr txBox="1">
            <a:spLocks noGrp="1"/>
          </p:cNvSpPr>
          <p:nvPr>
            <p:ph type="ftr" idx="11"/>
          </p:nvPr>
        </p:nvSpPr>
        <p:spPr>
          <a:xfrm>
            <a:off x="2613837" y="6365063"/>
            <a:ext cx="6964325"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400"/>
              <a:buFont typeface="Arial"/>
              <a:buNone/>
            </a:pPr>
            <a:r>
              <a:rPr lang="en-US" sz="1200" b="0" i="0" u="none" strike="noStrike" cap="none">
                <a:solidFill>
                  <a:srgbClr val="888888"/>
                </a:solidFill>
                <a:latin typeface="Arial"/>
                <a:ea typeface="Arial"/>
                <a:cs typeface="Arial"/>
                <a:sym typeface="Arial"/>
              </a:rPr>
              <a:t>© The Andy Warhol Museum, one of the four Carnegie Museums of Pittsburgh. All rights reserved.</a:t>
            </a:r>
            <a:endParaRPr sz="1200" b="0" i="0" u="none" strike="noStrike" cap="none">
              <a:solidFill>
                <a:srgbClr val="888888"/>
              </a:solidFill>
              <a:latin typeface="Arial"/>
              <a:ea typeface="Arial"/>
              <a:cs typeface="Arial"/>
              <a:sym typeface="Arial"/>
            </a:endParaRPr>
          </a:p>
        </p:txBody>
      </p:sp>
      <p:pic>
        <p:nvPicPr>
          <p:cNvPr id="536" name="Shape 536" descr="This is an image of a silkscreen with a human skull on it. Black ink is being applied to the top of the silkscreen."/>
          <p:cNvPicPr preferRelativeResize="0">
            <a:picLocks noGrp="1"/>
          </p:cNvPicPr>
          <p:nvPr>
            <p:ph type="body" idx="2"/>
          </p:nvPr>
        </p:nvPicPr>
        <p:blipFill rotWithShape="1">
          <a:blip r:embed="rId3">
            <a:alphaModFix/>
          </a:blip>
          <a:srcRect/>
          <a:stretch/>
        </p:blipFill>
        <p:spPr>
          <a:xfrm>
            <a:off x="698930" y="1328341"/>
            <a:ext cx="2810576" cy="3657600"/>
          </a:xfrm>
          <a:prstGeom prst="rect">
            <a:avLst/>
          </a:prstGeom>
          <a:noFill/>
          <a:ln>
            <a:noFill/>
          </a:ln>
        </p:spPr>
      </p:pic>
      <p:pic>
        <p:nvPicPr>
          <p:cNvPr id="537" name="Shape 537" descr="This is an image of a silkscreen with a human skull on it. Two hands pull a squeegee across the screen with black ink, from top to bottom. "/>
          <p:cNvPicPr preferRelativeResize="0"/>
          <p:nvPr/>
        </p:nvPicPr>
        <p:blipFill rotWithShape="1">
          <a:blip r:embed="rId4">
            <a:alphaModFix/>
          </a:blip>
          <a:srcRect/>
          <a:stretch/>
        </p:blipFill>
        <p:spPr>
          <a:xfrm>
            <a:off x="3719169" y="1328341"/>
            <a:ext cx="2741276" cy="3657600"/>
          </a:xfrm>
          <a:prstGeom prst="rect">
            <a:avLst/>
          </a:prstGeom>
          <a:noFill/>
          <a:ln>
            <a:noFill/>
          </a:ln>
        </p:spPr>
      </p:pic>
      <p:sp>
        <p:nvSpPr>
          <p:cNvPr id="538" name="Shape 538"/>
          <p:cNvSpPr txBox="1"/>
          <p:nvPr/>
        </p:nvSpPr>
        <p:spPr>
          <a:xfrm>
            <a:off x="407668" y="4985941"/>
            <a:ext cx="4875549" cy="5651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Photos by Sean Carroll</a:t>
            </a:r>
            <a:endParaRPr/>
          </a:p>
        </p:txBody>
      </p:sp>
    </p:spTree>
    <p:extLst>
      <p:ext uri="{BB962C8B-B14F-4D97-AF65-F5344CB8AC3E}">
        <p14:creationId xmlns:p14="http://schemas.microsoft.com/office/powerpoint/2010/main" val="19813832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Shape 543"/>
          <p:cNvSpPr txBox="1">
            <a:spLocks noGrp="1"/>
          </p:cNvSpPr>
          <p:nvPr>
            <p:ph type="body" idx="3"/>
          </p:nvPr>
        </p:nvSpPr>
        <p:spPr>
          <a:xfrm>
            <a:off x="5196114" y="739888"/>
            <a:ext cx="6083073" cy="5029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200"/>
              <a:buFont typeface="Arial"/>
              <a:buNone/>
            </a:pPr>
            <a:r>
              <a:rPr lang="en-US" sz="2200" b="1" i="0" u="none" strike="noStrike" cap="none" dirty="0">
                <a:solidFill>
                  <a:schemeClr val="dk1"/>
                </a:solidFill>
                <a:latin typeface="Arial"/>
                <a:ea typeface="Arial"/>
                <a:cs typeface="Arial"/>
                <a:sym typeface="Arial"/>
              </a:rPr>
              <a:t>Step 4: Remove screen from print</a:t>
            </a:r>
            <a:endParaRPr sz="2400" b="1" i="0" u="none" strike="noStrike" cap="none" dirty="0">
              <a:solidFill>
                <a:schemeClr val="dk1"/>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200"/>
              <a:buFont typeface="Arial"/>
              <a:buNone/>
            </a:pPr>
            <a:r>
              <a:rPr lang="en-US" sz="2200" b="0" i="0" u="none" strike="noStrike" cap="none" dirty="0">
                <a:solidFill>
                  <a:schemeClr val="dk1"/>
                </a:solidFill>
                <a:latin typeface="Arial"/>
                <a:ea typeface="Arial"/>
                <a:cs typeface="Arial"/>
                <a:sym typeface="Arial"/>
              </a:rPr>
              <a:t>If the screen is on a hinge clamp lift up the screen and prop it up. Remove the print and place another piece of paper down to begin again. Once you begin to print you need to </a:t>
            </a:r>
            <a:r>
              <a:rPr lang="en-US" sz="2200" b="1" i="0" u="none" strike="noStrike" cap="none" dirty="0">
                <a:solidFill>
                  <a:schemeClr val="dk1"/>
                </a:solidFill>
                <a:latin typeface="Arial"/>
                <a:ea typeface="Arial"/>
                <a:cs typeface="Arial"/>
                <a:sym typeface="Arial"/>
              </a:rPr>
              <a:t>work quickly</a:t>
            </a:r>
            <a:r>
              <a:rPr lang="en-US" sz="2200" b="0" i="0" u="none" strike="noStrike" cap="none" dirty="0">
                <a:solidFill>
                  <a:schemeClr val="dk1"/>
                </a:solidFill>
                <a:latin typeface="Arial"/>
                <a:ea typeface="Arial"/>
                <a:cs typeface="Arial"/>
                <a:sym typeface="Arial"/>
              </a:rPr>
              <a:t> because the ink can dry in the screen in a short period.</a:t>
            </a:r>
            <a:endParaRPr lang="en-US" sz="2400" b="1" i="0" u="none" strike="noStrike" cap="none" dirty="0">
              <a:solidFill>
                <a:schemeClr val="dk1"/>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200"/>
              <a:buFont typeface="Arial"/>
              <a:buNone/>
            </a:pPr>
            <a:br>
              <a:rPr lang="en-US" sz="2200" b="1" i="0" u="none" strike="noStrike" cap="none" dirty="0">
                <a:solidFill>
                  <a:schemeClr val="dk1"/>
                </a:solidFill>
                <a:latin typeface="Arial"/>
                <a:ea typeface="Arial"/>
                <a:cs typeface="Arial"/>
                <a:sym typeface="Arial"/>
              </a:rPr>
            </a:br>
            <a:r>
              <a:rPr lang="en-US" sz="2200" b="1" i="0" u="none" strike="noStrike" cap="none" dirty="0">
                <a:solidFill>
                  <a:schemeClr val="dk1"/>
                </a:solidFill>
                <a:latin typeface="Arial"/>
                <a:ea typeface="Arial"/>
                <a:cs typeface="Arial"/>
                <a:sym typeface="Arial"/>
              </a:rPr>
              <a:t>Step 5: Clean the screen</a:t>
            </a:r>
            <a:endParaRPr lang="en-US" sz="2400" b="1" i="0" u="none" strike="noStrike" cap="none" dirty="0">
              <a:solidFill>
                <a:schemeClr val="dk1"/>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200"/>
              <a:buFont typeface="Arial"/>
              <a:buNone/>
            </a:pPr>
            <a:r>
              <a:rPr lang="en-US" sz="2200" b="0" i="0" u="none" strike="noStrike" cap="none" dirty="0">
                <a:solidFill>
                  <a:schemeClr val="dk1"/>
                </a:solidFill>
                <a:latin typeface="Arial"/>
                <a:ea typeface="Arial"/>
                <a:cs typeface="Arial"/>
                <a:sym typeface="Arial"/>
              </a:rPr>
              <a:t>Remove any excess ink with a rubber scraper then spray with water. Wash with a soft sponge and mild soap. Do not use any rough abrasive cleaners or scrub sponges on the screen. Let the screen dry before printing again.</a:t>
            </a:r>
            <a:endParaRPr sz="2200" b="1" i="0" u="none" strike="noStrike" cap="none" dirty="0">
              <a:solidFill>
                <a:schemeClr val="dk1"/>
              </a:solidFill>
              <a:latin typeface="Arial"/>
              <a:ea typeface="Arial"/>
              <a:cs typeface="Arial"/>
              <a:sym typeface="Arial"/>
            </a:endParaRPr>
          </a:p>
        </p:txBody>
      </p:sp>
      <p:sp>
        <p:nvSpPr>
          <p:cNvPr id="544" name="Shape 544"/>
          <p:cNvSpPr txBox="1">
            <a:spLocks noGrp="1"/>
          </p:cNvSpPr>
          <p:nvPr>
            <p:ph type="ftr" idx="11"/>
          </p:nvPr>
        </p:nvSpPr>
        <p:spPr>
          <a:xfrm>
            <a:off x="2613837" y="6365063"/>
            <a:ext cx="6964325"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400"/>
              <a:buFont typeface="Arial"/>
              <a:buNone/>
            </a:pPr>
            <a:r>
              <a:rPr lang="en-US" sz="1200" b="0" i="0" u="none" strike="noStrike" cap="none">
                <a:solidFill>
                  <a:srgbClr val="888888"/>
                </a:solidFill>
                <a:latin typeface="Arial"/>
                <a:ea typeface="Arial"/>
                <a:cs typeface="Arial"/>
                <a:sym typeface="Arial"/>
              </a:rPr>
              <a:t>© The Andy Warhol Museum, one of the four Carnegie Museums of Pittsburgh. All rights reserved.</a:t>
            </a:r>
            <a:endParaRPr sz="1200" b="0" i="0" u="none" strike="noStrike" cap="none">
              <a:solidFill>
                <a:srgbClr val="888888"/>
              </a:solidFill>
              <a:latin typeface="Arial"/>
              <a:ea typeface="Arial"/>
              <a:cs typeface="Arial"/>
              <a:sym typeface="Arial"/>
            </a:endParaRPr>
          </a:p>
        </p:txBody>
      </p:sp>
      <p:pic>
        <p:nvPicPr>
          <p:cNvPr id="545" name="Shape 545" descr="This image shows a final silkscreen print underneath a silkscreen that has been lifted up. The underpainted skull is painted pink, the shadow is yellow, and the ground is blue and the final photographic skull image is printed in black."/>
          <p:cNvPicPr preferRelativeResize="0">
            <a:picLocks noGrp="1"/>
          </p:cNvPicPr>
          <p:nvPr>
            <p:ph type="body" idx="2"/>
          </p:nvPr>
        </p:nvPicPr>
        <p:blipFill rotWithShape="1">
          <a:blip r:embed="rId3">
            <a:alphaModFix/>
          </a:blip>
          <a:srcRect/>
          <a:stretch/>
        </p:blipFill>
        <p:spPr>
          <a:xfrm>
            <a:off x="839788" y="739887"/>
            <a:ext cx="3981008" cy="5029200"/>
          </a:xfrm>
          <a:prstGeom prst="rect">
            <a:avLst/>
          </a:prstGeom>
          <a:noFill/>
          <a:ln>
            <a:noFill/>
          </a:ln>
        </p:spPr>
      </p:pic>
      <p:sp>
        <p:nvSpPr>
          <p:cNvPr id="546" name="Shape 546"/>
          <p:cNvSpPr txBox="1"/>
          <p:nvPr/>
        </p:nvSpPr>
        <p:spPr>
          <a:xfrm>
            <a:off x="555950" y="5769087"/>
            <a:ext cx="4875549" cy="5651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Example of an underpainting after the final print layer is applied.</a:t>
            </a:r>
            <a:endParaRPr/>
          </a:p>
        </p:txBody>
      </p:sp>
    </p:spTree>
    <p:extLst>
      <p:ext uri="{BB962C8B-B14F-4D97-AF65-F5344CB8AC3E}">
        <p14:creationId xmlns:p14="http://schemas.microsoft.com/office/powerpoint/2010/main" val="1385697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Shape 1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Arial"/>
              <a:buNone/>
            </a:pPr>
            <a:r>
              <a:rPr lang="en-US" sz="4400" b="0" i="0" u="none" strike="noStrike" cap="none">
                <a:solidFill>
                  <a:schemeClr val="dk1"/>
                </a:solidFill>
                <a:latin typeface="Arial"/>
                <a:ea typeface="Arial"/>
                <a:cs typeface="Arial"/>
                <a:sym typeface="Arial"/>
              </a:rPr>
              <a:t>Photographic Silkscreen Printing</a:t>
            </a:r>
            <a:endParaRPr sz="4400" b="0" i="0" u="none" strike="noStrike" cap="none">
              <a:solidFill>
                <a:schemeClr val="dk1"/>
              </a:solidFill>
              <a:latin typeface="Arial"/>
              <a:ea typeface="Arial"/>
              <a:cs typeface="Arial"/>
              <a:sym typeface="Arial"/>
            </a:endParaRPr>
          </a:p>
        </p:txBody>
      </p:sp>
      <p:sp>
        <p:nvSpPr>
          <p:cNvPr id="113" name="Shape 113"/>
          <p:cNvSpPr txBox="1">
            <a:spLocks noGrp="1"/>
          </p:cNvSpPr>
          <p:nvPr>
            <p:ph type="body" idx="2"/>
          </p:nvPr>
        </p:nvSpPr>
        <p:spPr>
          <a:xfrm>
            <a:off x="5105400" y="1549807"/>
            <a:ext cx="6096000" cy="4529260"/>
          </a:xfrm>
          <a:prstGeom prst="rect">
            <a:avLst/>
          </a:prstGeom>
          <a:noFill/>
          <a:ln>
            <a:noFill/>
          </a:ln>
        </p:spPr>
        <p:txBody>
          <a:bodyPr spcFirstLastPara="1" wrap="square" lIns="91425" tIns="45700" rIns="91425" bIns="45700" anchor="t" anchorCtr="0">
            <a:noAutofit/>
          </a:bodyPr>
          <a:lstStyle/>
          <a:p>
            <a:pPr marL="228600" marR="0" lvl="0" indent="-101600" algn="l" rtl="0">
              <a:lnSpc>
                <a:spcPct val="90000"/>
              </a:lnSpc>
              <a:spcBef>
                <a:spcPts val="0"/>
              </a:spcBef>
              <a:spcAft>
                <a:spcPts val="0"/>
              </a:spcAft>
              <a:buClr>
                <a:schemeClr val="dk1"/>
              </a:buClr>
              <a:buSzPts val="2000"/>
              <a:buFont typeface="Arial"/>
              <a:buNone/>
            </a:pPr>
            <a:endParaRPr sz="20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The </a:t>
            </a:r>
            <a:r>
              <a:rPr lang="en-US" sz="2000" b="1" i="0" u="none" strike="noStrike" cap="none">
                <a:solidFill>
                  <a:schemeClr val="dk1"/>
                </a:solidFill>
                <a:latin typeface="Arial"/>
                <a:ea typeface="Arial"/>
                <a:cs typeface="Arial"/>
                <a:sym typeface="Arial"/>
              </a:rPr>
              <a:t>photographic silkscreen printing </a:t>
            </a:r>
            <a:r>
              <a:rPr lang="en-US" sz="2000" b="0" i="0" u="none" strike="noStrike" cap="none">
                <a:solidFill>
                  <a:schemeClr val="dk1"/>
                </a:solidFill>
                <a:latin typeface="Arial"/>
                <a:ea typeface="Arial"/>
                <a:cs typeface="Arial"/>
                <a:sym typeface="Arial"/>
              </a:rPr>
              <a:t>process uses a light sensitive emulsion applied directly to the silkscreen in order to expose a </a:t>
            </a:r>
            <a:r>
              <a:rPr lang="en-US" sz="2000" b="1" i="0" u="none" strike="noStrike" cap="none">
                <a:solidFill>
                  <a:schemeClr val="dk1"/>
                </a:solidFill>
                <a:latin typeface="Arial"/>
                <a:ea typeface="Arial"/>
                <a:cs typeface="Arial"/>
                <a:sym typeface="Arial"/>
              </a:rPr>
              <a:t>film positive </a:t>
            </a:r>
            <a:r>
              <a:rPr lang="en-US" sz="2000" b="0" i="0" u="none" strike="noStrike" cap="none">
                <a:solidFill>
                  <a:schemeClr val="dk1"/>
                </a:solidFill>
                <a:latin typeface="Arial"/>
                <a:ea typeface="Arial"/>
                <a:cs typeface="Arial"/>
                <a:sym typeface="Arial"/>
              </a:rPr>
              <a:t>of the image, using a proper light source. </a:t>
            </a:r>
            <a:endParaRPr sz="28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This process creates a precise and deﬁned image and allowed Warhol and his assistants to mass-produce a large number of prints with relative ease.</a:t>
            </a:r>
            <a:endParaRPr sz="28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While Warhol didn’t invent this process, he developed his own </a:t>
            </a:r>
            <a:r>
              <a:rPr lang="en-US" sz="2000" b="0" i="0" u="sng" strike="noStrike" cap="none">
                <a:solidFill>
                  <a:schemeClr val="hlink"/>
                </a:solidFill>
                <a:latin typeface="Arial"/>
                <a:ea typeface="Arial"/>
                <a:cs typeface="Arial"/>
                <a:sym typeface="Arial"/>
                <a:hlinkClick r:id="rId3"/>
              </a:rPr>
              <a:t>silkscreen printing technique </a:t>
            </a:r>
            <a:r>
              <a:rPr lang="en-US" sz="2000" b="0" i="0" u="none" strike="noStrike" cap="none">
                <a:solidFill>
                  <a:schemeClr val="dk1"/>
                </a:solidFill>
                <a:latin typeface="Arial"/>
                <a:ea typeface="Arial"/>
                <a:cs typeface="Arial"/>
                <a:sym typeface="Arial"/>
              </a:rPr>
              <a:t>by combining hand-painted backgrounds with photographic silkscreen-printed images to create unique works of art.</a:t>
            </a:r>
            <a:endParaRPr sz="2800" b="0" i="0" u="none" strike="noStrike" cap="none">
              <a:solidFill>
                <a:schemeClr val="dk1"/>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000"/>
              <a:buFont typeface="Arial"/>
              <a:buNone/>
            </a:pPr>
            <a:endParaRPr sz="2000" b="0" i="0" u="none" strike="noStrike" cap="none">
              <a:solidFill>
                <a:schemeClr val="dk1"/>
              </a:solidFill>
              <a:latin typeface="Arial"/>
              <a:ea typeface="Arial"/>
              <a:cs typeface="Arial"/>
              <a:sym typeface="Arial"/>
            </a:endParaRPr>
          </a:p>
        </p:txBody>
      </p:sp>
      <p:sp>
        <p:nvSpPr>
          <p:cNvPr id="114" name="Shape 114"/>
          <p:cNvSpPr txBox="1">
            <a:spLocks noGrp="1"/>
          </p:cNvSpPr>
          <p:nvPr>
            <p:ph type="body" idx="3"/>
          </p:nvPr>
        </p:nvSpPr>
        <p:spPr>
          <a:xfrm>
            <a:off x="838200" y="5674677"/>
            <a:ext cx="4267200" cy="5651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Andy Warhol, </a:t>
            </a:r>
            <a:r>
              <a:rPr lang="en-US" sz="900" b="0" i="1" u="none" strike="noStrike" cap="none">
                <a:solidFill>
                  <a:schemeClr val="dk1"/>
                </a:solidFill>
                <a:latin typeface="Arial"/>
                <a:ea typeface="Arial"/>
                <a:cs typeface="Arial"/>
                <a:sym typeface="Arial"/>
              </a:rPr>
              <a:t>Red Jackie</a:t>
            </a:r>
            <a:r>
              <a:rPr lang="en-US" sz="900" b="0" i="0" u="none" strike="noStrike" cap="none">
                <a:solidFill>
                  <a:schemeClr val="dk1"/>
                </a:solidFill>
                <a:latin typeface="Arial"/>
                <a:ea typeface="Arial"/>
                <a:cs typeface="Arial"/>
                <a:sym typeface="Arial"/>
              </a:rPr>
              <a:t>, 1964</a:t>
            </a:r>
            <a:br>
              <a:rPr lang="en-US" sz="900" b="0" i="0" u="none" strike="noStrike" cap="none">
                <a:solidFill>
                  <a:schemeClr val="dk1"/>
                </a:solidFill>
                <a:latin typeface="Arial"/>
                <a:ea typeface="Arial"/>
                <a:cs typeface="Arial"/>
                <a:sym typeface="Arial"/>
              </a:rPr>
            </a:br>
            <a:r>
              <a:rPr lang="en-US" sz="900" b="0" i="0" u="none" strike="noStrike" cap="none">
                <a:solidFill>
                  <a:schemeClr val="dk1"/>
                </a:solidFill>
                <a:latin typeface="Arial"/>
                <a:ea typeface="Arial"/>
                <a:cs typeface="Arial"/>
                <a:sym typeface="Arial"/>
              </a:rPr>
              <a:t>The Andy Warhol Museum, Pittsburgh; Founding Collection, Contribution The Andy Warhol Foundation for the Visual Arts, Inc. © The Andy Warhol Foundation for the Visual Arts, Inc.</a:t>
            </a:r>
            <a:br>
              <a:rPr lang="en-US" sz="900" b="0" i="0" u="none" strike="noStrike" cap="none">
                <a:solidFill>
                  <a:schemeClr val="dk1"/>
                </a:solidFill>
                <a:latin typeface="Arial"/>
                <a:ea typeface="Arial"/>
                <a:cs typeface="Arial"/>
                <a:sym typeface="Arial"/>
              </a:rPr>
            </a:br>
            <a:r>
              <a:rPr lang="en-US" sz="900" b="0" i="0" u="none" strike="noStrike" cap="none">
                <a:solidFill>
                  <a:schemeClr val="dk1"/>
                </a:solidFill>
                <a:latin typeface="Arial"/>
                <a:ea typeface="Arial"/>
                <a:cs typeface="Arial"/>
                <a:sym typeface="Arial"/>
              </a:rPr>
              <a:t>1998.1.54</a:t>
            </a:r>
            <a:endParaRPr sz="1200" b="0" i="0" u="none" strike="noStrike" cap="none">
              <a:solidFill>
                <a:schemeClr val="dk1"/>
              </a:solidFill>
              <a:latin typeface="Arial"/>
              <a:ea typeface="Arial"/>
              <a:cs typeface="Arial"/>
              <a:sym typeface="Arial"/>
            </a:endParaRPr>
          </a:p>
        </p:txBody>
      </p:sp>
      <p:sp>
        <p:nvSpPr>
          <p:cNvPr id="115" name="Shape 115"/>
          <p:cNvSpPr txBox="1">
            <a:spLocks noGrp="1"/>
          </p:cNvSpPr>
          <p:nvPr>
            <p:ph type="ftr" idx="11"/>
          </p:nvPr>
        </p:nvSpPr>
        <p:spPr>
          <a:xfrm>
            <a:off x="2613837" y="6365063"/>
            <a:ext cx="6964325"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400"/>
              <a:buFont typeface="Arial"/>
              <a:buNone/>
            </a:pPr>
            <a:r>
              <a:rPr lang="en-US" sz="1200" b="0" i="0" u="none" strike="noStrike" cap="none">
                <a:solidFill>
                  <a:srgbClr val="888888"/>
                </a:solidFill>
                <a:latin typeface="Arial"/>
                <a:ea typeface="Arial"/>
                <a:cs typeface="Arial"/>
                <a:sym typeface="Arial"/>
              </a:rPr>
              <a:t>© The Andy Warhol Museum, one of the four Carnegie Museums of Pittsburgh. All rights reserved.</a:t>
            </a:r>
            <a:endParaRPr sz="1200" b="0" i="0" u="none" strike="noStrike" cap="none">
              <a:solidFill>
                <a:srgbClr val="888888"/>
              </a:solidFill>
              <a:latin typeface="Arial"/>
              <a:ea typeface="Arial"/>
              <a:cs typeface="Arial"/>
              <a:sym typeface="Arial"/>
            </a:endParaRPr>
          </a:p>
        </p:txBody>
      </p:sp>
      <p:pic>
        <p:nvPicPr>
          <p:cNvPr id="116" name="Shape 116" descr="This is a photographic silkscreen print of Jacqueline Kennedy in black ink on a red background. Her face has been underpainted, so her skin appears to be a pinkish/purple while her eyeshadow appears blue, earrings turquoise, and lipstick a deep red. Her hair is black with faint blue highlights from the underpainting showing through. "/>
          <p:cNvPicPr preferRelativeResize="0">
            <a:picLocks noGrp="1"/>
          </p:cNvPicPr>
          <p:nvPr>
            <p:ph type="body" idx="1"/>
          </p:nvPr>
        </p:nvPicPr>
        <p:blipFill rotWithShape="1">
          <a:blip r:embed="rId4">
            <a:alphaModFix/>
          </a:blip>
          <a:srcRect/>
          <a:stretch/>
        </p:blipFill>
        <p:spPr>
          <a:xfrm>
            <a:off x="838200" y="1549807"/>
            <a:ext cx="4123481" cy="4114800"/>
          </a:xfrm>
          <a:prstGeom prst="rect">
            <a:avLst/>
          </a:prstGeom>
          <a:noFill/>
          <a:ln>
            <a:noFill/>
          </a:ln>
        </p:spPr>
      </p:pic>
    </p:spTree>
    <p:extLst>
      <p:ext uri="{BB962C8B-B14F-4D97-AF65-F5344CB8AC3E}">
        <p14:creationId xmlns:p14="http://schemas.microsoft.com/office/powerpoint/2010/main" val="25899706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Shape 55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5400"/>
              <a:buFont typeface="Arial"/>
              <a:buNone/>
            </a:pPr>
            <a:r>
              <a:rPr lang="en-US" sz="4410" b="0" u="none" strike="noStrike" cap="none" dirty="0">
                <a:solidFill>
                  <a:schemeClr val="dk1"/>
                </a:solidFill>
                <a:latin typeface="Arial" panose="020B0604020202020204" pitchFamily="34" charset="0"/>
                <a:ea typeface="Arial"/>
                <a:cs typeface="Arial" panose="020B0604020202020204" pitchFamily="34" charset="0"/>
                <a:sym typeface="Arial"/>
              </a:rPr>
              <a:t>Cutting Stencils for Multilayer Prints</a:t>
            </a:r>
            <a:br>
              <a:rPr lang="en-US" sz="4410" b="0" i="1" u="none" strike="noStrike" cap="none" dirty="0">
                <a:solidFill>
                  <a:schemeClr val="dk1"/>
                </a:solidFill>
                <a:latin typeface="Arial" panose="020B0604020202020204" pitchFamily="34" charset="0"/>
                <a:ea typeface="Arial"/>
                <a:cs typeface="Arial" panose="020B0604020202020204" pitchFamily="34" charset="0"/>
                <a:sym typeface="Arial"/>
              </a:rPr>
            </a:br>
            <a:r>
              <a:rPr lang="en-US" sz="3600" dirty="0">
                <a:latin typeface="Arial" panose="020B0604020202020204" pitchFamily="34" charset="0"/>
                <a:cs typeface="Arial" panose="020B0604020202020204" pitchFamily="34" charset="0"/>
              </a:rPr>
              <a:t>Lesson 6</a:t>
            </a:r>
            <a:endParaRPr sz="36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5020603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Shape 5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Arial"/>
              <a:buNone/>
            </a:pPr>
            <a:r>
              <a:rPr lang="en-US" sz="4400" b="0" i="0" u="none" strike="noStrike" cap="none">
                <a:solidFill>
                  <a:schemeClr val="dk1"/>
                </a:solidFill>
                <a:latin typeface="Arial"/>
                <a:ea typeface="Arial"/>
                <a:cs typeface="Arial"/>
                <a:sym typeface="Arial"/>
              </a:rPr>
              <a:t>Materials</a:t>
            </a:r>
            <a:endParaRPr sz="4400" b="0" i="0" u="none" strike="noStrike" cap="none">
              <a:solidFill>
                <a:schemeClr val="dk1"/>
              </a:solidFill>
              <a:latin typeface="Arial"/>
              <a:ea typeface="Arial"/>
              <a:cs typeface="Arial"/>
              <a:sym typeface="Arial"/>
            </a:endParaRPr>
          </a:p>
        </p:txBody>
      </p:sp>
      <p:sp>
        <p:nvSpPr>
          <p:cNvPr id="559" name="Shape 559"/>
          <p:cNvSpPr txBox="1">
            <a:spLocks noGrp="1"/>
          </p:cNvSpPr>
          <p:nvPr>
            <p:ph type="body" idx="2"/>
          </p:nvPr>
        </p:nvSpPr>
        <p:spPr>
          <a:xfrm>
            <a:off x="6882345" y="1690687"/>
            <a:ext cx="4633686" cy="3661795"/>
          </a:xfrm>
          <a:prstGeom prst="rect">
            <a:avLst/>
          </a:prstGeom>
          <a:noFill/>
          <a:ln>
            <a:noFill/>
          </a:ln>
        </p:spPr>
        <p:txBody>
          <a:bodyPr spcFirstLastPara="1" wrap="square" lIns="91425" tIns="45700" rIns="91425" bIns="45700" anchor="ctr" anchorCtr="0">
            <a:noAutofit/>
          </a:bodyPr>
          <a:lstStyle/>
          <a:p>
            <a:pPr marL="228600" marR="0" lvl="0" indent="-228600" algn="l" rtl="0">
              <a:lnSpc>
                <a:spcPct val="9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Film positives</a:t>
            </a:r>
            <a:endParaRPr sz="28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Bond paper or white craft paper</a:t>
            </a:r>
            <a:r>
              <a:rPr lang="en-US" sz="2400"/>
              <a:t>—</a:t>
            </a:r>
            <a:r>
              <a:rPr lang="en-US" sz="2400" b="0" i="0" u="none" strike="noStrike" cap="none">
                <a:solidFill>
                  <a:schemeClr val="dk1"/>
                </a:solidFill>
                <a:latin typeface="Arial"/>
                <a:ea typeface="Arial"/>
                <a:cs typeface="Arial"/>
                <a:sym typeface="Arial"/>
              </a:rPr>
              <a:t>for a one-time use stencil</a:t>
            </a:r>
            <a:endParaRPr sz="28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Duralar</a:t>
            </a:r>
            <a:r>
              <a:rPr lang="en-US" sz="2400"/>
              <a:t>—</a:t>
            </a:r>
            <a:r>
              <a:rPr lang="en-US" sz="2400" b="0" i="0" u="none" strike="noStrike" cap="none">
                <a:solidFill>
                  <a:schemeClr val="dk1"/>
                </a:solidFill>
                <a:latin typeface="Arial"/>
                <a:ea typeface="Arial"/>
                <a:cs typeface="Arial"/>
                <a:sym typeface="Arial"/>
              </a:rPr>
              <a:t>for a reusable stencil</a:t>
            </a:r>
            <a:endParaRPr sz="28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Cutting tool</a:t>
            </a:r>
            <a:r>
              <a:rPr lang="en-US" sz="2400"/>
              <a:t>, such as an</a:t>
            </a:r>
            <a:r>
              <a:rPr lang="en-US" sz="2400" b="0" i="0" u="none" strike="noStrike" cap="none">
                <a:solidFill>
                  <a:schemeClr val="dk1"/>
                </a:solidFill>
                <a:latin typeface="Arial"/>
                <a:ea typeface="Arial"/>
                <a:cs typeface="Arial"/>
                <a:sym typeface="Arial"/>
              </a:rPr>
              <a:t> X-acto knife </a:t>
            </a:r>
            <a:endParaRPr sz="28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Pencil or marker</a:t>
            </a:r>
            <a:endParaRPr sz="28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Light table</a:t>
            </a:r>
            <a:endParaRPr sz="2800" b="0" i="0" u="none" strike="noStrike" cap="none">
              <a:solidFill>
                <a:schemeClr val="dk1"/>
              </a:solidFill>
              <a:latin typeface="Arial"/>
              <a:ea typeface="Arial"/>
              <a:cs typeface="Arial"/>
              <a:sym typeface="Arial"/>
            </a:endParaRPr>
          </a:p>
        </p:txBody>
      </p:sp>
      <p:sp>
        <p:nvSpPr>
          <p:cNvPr id="560" name="Shape 560"/>
          <p:cNvSpPr txBox="1">
            <a:spLocks noGrp="1"/>
          </p:cNvSpPr>
          <p:nvPr>
            <p:ph type="body" idx="3"/>
          </p:nvPr>
        </p:nvSpPr>
        <p:spPr>
          <a:xfrm>
            <a:off x="838200" y="5365750"/>
            <a:ext cx="5181600" cy="5651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Alisha Wormsley, </a:t>
            </a:r>
            <a:r>
              <a:rPr lang="en-US" sz="1000" b="0" i="1" u="none" strike="noStrike" cap="none">
                <a:solidFill>
                  <a:schemeClr val="dk1"/>
                </a:solidFill>
                <a:latin typeface="Arial"/>
                <a:ea typeface="Arial"/>
                <a:cs typeface="Arial"/>
                <a:sym typeface="Arial"/>
              </a:rPr>
              <a:t>Unititled</a:t>
            </a:r>
            <a:r>
              <a:rPr lang="en-US" sz="1000" b="0" i="0" u="none" strike="noStrike" cap="none">
                <a:solidFill>
                  <a:schemeClr val="dk1"/>
                </a:solidFill>
                <a:latin typeface="Arial"/>
                <a:ea typeface="Arial"/>
                <a:cs typeface="Arial"/>
                <a:sym typeface="Arial"/>
              </a:rPr>
              <a:t>, 2017</a:t>
            </a:r>
            <a:br>
              <a:rPr lang="en-US" sz="1000" b="0" i="0" u="none" strike="noStrike" cap="none">
                <a:solidFill>
                  <a:schemeClr val="dk1"/>
                </a:solidFill>
                <a:latin typeface="Arial"/>
                <a:ea typeface="Arial"/>
                <a:cs typeface="Arial"/>
                <a:sym typeface="Arial"/>
              </a:rPr>
            </a:br>
            <a:r>
              <a:rPr lang="en-US" sz="1000" b="0" i="0" u="none" strike="noStrike" cap="none">
                <a:solidFill>
                  <a:schemeClr val="dk1"/>
                </a:solidFill>
                <a:latin typeface="Arial"/>
                <a:ea typeface="Arial"/>
                <a:cs typeface="Arial"/>
                <a:sym typeface="Arial"/>
              </a:rPr>
              <a:t>Silkscreen print on paper</a:t>
            </a:r>
            <a:endParaRPr sz="1200" b="0" i="0" u="none" strike="noStrike" cap="none">
              <a:solidFill>
                <a:schemeClr val="dk1"/>
              </a:solidFill>
              <a:latin typeface="Arial"/>
              <a:ea typeface="Arial"/>
              <a:cs typeface="Arial"/>
              <a:sym typeface="Arial"/>
            </a:endParaRPr>
          </a:p>
        </p:txBody>
      </p:sp>
      <p:sp>
        <p:nvSpPr>
          <p:cNvPr id="561" name="Shape 561"/>
          <p:cNvSpPr txBox="1">
            <a:spLocks noGrp="1"/>
          </p:cNvSpPr>
          <p:nvPr>
            <p:ph type="ftr" idx="11"/>
          </p:nvPr>
        </p:nvSpPr>
        <p:spPr>
          <a:xfrm>
            <a:off x="2613837" y="6365063"/>
            <a:ext cx="6964325"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400"/>
              <a:buFont typeface="Arial"/>
              <a:buNone/>
            </a:pPr>
            <a:r>
              <a:rPr lang="en-US" sz="1200" b="0" i="0" u="none" strike="noStrike" cap="none">
                <a:solidFill>
                  <a:srgbClr val="888888"/>
                </a:solidFill>
                <a:latin typeface="Arial"/>
                <a:ea typeface="Arial"/>
                <a:cs typeface="Arial"/>
                <a:sym typeface="Arial"/>
              </a:rPr>
              <a:t>© The Andy Warhol Museum, one of the four Carnegie Museums of Pittsburgh. All rights reserved.</a:t>
            </a:r>
            <a:endParaRPr sz="1200" b="0" i="0" u="none" strike="noStrike" cap="none">
              <a:solidFill>
                <a:srgbClr val="888888"/>
              </a:solidFill>
              <a:latin typeface="Arial"/>
              <a:ea typeface="Arial"/>
              <a:cs typeface="Arial"/>
              <a:sym typeface="Arial"/>
            </a:endParaRPr>
          </a:p>
        </p:txBody>
      </p:sp>
      <p:pic>
        <p:nvPicPr>
          <p:cNvPr id="562" name="Shape 562" descr="This silkscreen print depicts a middle aged African American woman standing in front of a brick fireplace. The woman is centered in the foreground. Her black hair is pulled up in a bun on the top of her head, her expression is neutral and she is wearing a long sleeved silky blouse that is buttoned at the neck. She is printed in black and white while the fireplace behind her is printed in light purple and dark purple. On top of the fireplace sits an abstract painting printed in whites, greys and yellow ochre. The walls are a medium grey.  "/>
          <p:cNvPicPr preferRelativeResize="0">
            <a:picLocks noGrp="1"/>
          </p:cNvPicPr>
          <p:nvPr>
            <p:ph type="body" idx="1"/>
          </p:nvPr>
        </p:nvPicPr>
        <p:blipFill rotWithShape="1">
          <a:blip r:embed="rId3">
            <a:alphaModFix/>
          </a:blip>
          <a:srcRect/>
          <a:stretch/>
        </p:blipFill>
        <p:spPr>
          <a:xfrm>
            <a:off x="838199" y="1786323"/>
            <a:ext cx="5781318" cy="3566160"/>
          </a:xfrm>
          <a:prstGeom prst="rect">
            <a:avLst/>
          </a:prstGeom>
          <a:noFill/>
          <a:ln>
            <a:noFill/>
          </a:ln>
        </p:spPr>
      </p:pic>
    </p:spTree>
    <p:extLst>
      <p:ext uri="{BB962C8B-B14F-4D97-AF65-F5344CB8AC3E}">
        <p14:creationId xmlns:p14="http://schemas.microsoft.com/office/powerpoint/2010/main" val="13704723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Shape 567"/>
          <p:cNvSpPr txBox="1">
            <a:spLocks noGrp="1"/>
          </p:cNvSpPr>
          <p:nvPr>
            <p:ph type="body" idx="3"/>
          </p:nvPr>
        </p:nvSpPr>
        <p:spPr>
          <a:xfrm>
            <a:off x="6363924" y="1285995"/>
            <a:ext cx="5272551" cy="4111912"/>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200"/>
              <a:buFont typeface="Arial"/>
              <a:buNone/>
            </a:pPr>
            <a:r>
              <a:rPr lang="en-US" sz="2200" b="1" i="0" u="none" strike="noStrike" cap="none" dirty="0">
                <a:solidFill>
                  <a:schemeClr val="dk1"/>
                </a:solidFill>
                <a:latin typeface="Arial"/>
                <a:ea typeface="Arial"/>
                <a:cs typeface="Arial"/>
                <a:sym typeface="Arial"/>
              </a:rPr>
              <a:t>Layer 1:</a:t>
            </a:r>
          </a:p>
          <a:p>
            <a:pPr marR="0" lvl="0" algn="l" rtl="0">
              <a:lnSpc>
                <a:spcPct val="90000"/>
              </a:lnSpc>
              <a:spcBef>
                <a:spcPts val="1000"/>
              </a:spcBef>
              <a:spcAft>
                <a:spcPts val="0"/>
              </a:spcAft>
              <a:buClr>
                <a:schemeClr val="dk1"/>
              </a:buClr>
              <a:buSzPts val="2400"/>
            </a:pPr>
            <a:r>
              <a:rPr lang="en-US" sz="2400" b="0" i="0" u="none" strike="noStrike" cap="none" dirty="0">
                <a:solidFill>
                  <a:schemeClr val="dk1"/>
                </a:solidFill>
                <a:latin typeface="Arial"/>
                <a:ea typeface="Arial"/>
                <a:cs typeface="Arial"/>
                <a:sym typeface="Arial"/>
              </a:rPr>
              <a:t>Place one piece of paper or </a:t>
            </a:r>
            <a:r>
              <a:rPr lang="en-US" sz="2400" b="0" i="0" u="none" strike="noStrike" cap="none" dirty="0" err="1">
                <a:solidFill>
                  <a:schemeClr val="dk1"/>
                </a:solidFill>
                <a:latin typeface="Arial"/>
                <a:ea typeface="Arial"/>
                <a:cs typeface="Arial"/>
                <a:sym typeface="Arial"/>
              </a:rPr>
              <a:t>Duralar</a:t>
            </a:r>
            <a:r>
              <a:rPr lang="en-US" sz="2400" b="0" i="0" u="none" strike="noStrike" cap="none" dirty="0">
                <a:solidFill>
                  <a:schemeClr val="dk1"/>
                </a:solidFill>
                <a:latin typeface="Arial"/>
                <a:ea typeface="Arial"/>
                <a:cs typeface="Arial"/>
                <a:sym typeface="Arial"/>
              </a:rPr>
              <a:t> over a film positive on a light table.</a:t>
            </a:r>
          </a:p>
          <a:p>
            <a:pPr marR="0" lvl="0" algn="l" rtl="0">
              <a:lnSpc>
                <a:spcPct val="90000"/>
              </a:lnSpc>
              <a:spcBef>
                <a:spcPts val="1000"/>
              </a:spcBef>
              <a:spcAft>
                <a:spcPts val="0"/>
              </a:spcAft>
              <a:buClr>
                <a:schemeClr val="dk1"/>
              </a:buClr>
              <a:buSzPts val="2400"/>
            </a:pPr>
            <a:r>
              <a:rPr lang="en-US" b="0" i="0" u="none" strike="noStrike" cap="none" dirty="0">
                <a:solidFill>
                  <a:schemeClr val="dk1"/>
                </a:solidFill>
                <a:latin typeface="Arial"/>
                <a:ea typeface="Arial"/>
                <a:cs typeface="Arial"/>
                <a:sym typeface="Arial"/>
              </a:rPr>
              <a:t>Decide which color will be printed first. Trace only the shape(s) associated with this color.</a:t>
            </a:r>
            <a:endParaRPr b="1" i="0" u="none" strike="noStrike" cap="none" dirty="0">
              <a:solidFill>
                <a:schemeClr val="dk1"/>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200"/>
              <a:buFont typeface="Arial"/>
              <a:buNone/>
            </a:pPr>
            <a:endParaRPr sz="2200" b="0" i="0" u="none" strike="noStrike" cap="none" dirty="0">
              <a:solidFill>
                <a:schemeClr val="dk1"/>
              </a:solidFill>
              <a:latin typeface="Arial"/>
              <a:ea typeface="Arial"/>
              <a:cs typeface="Arial"/>
              <a:sym typeface="Arial"/>
            </a:endParaRPr>
          </a:p>
        </p:txBody>
      </p:sp>
      <p:sp>
        <p:nvSpPr>
          <p:cNvPr id="568" name="Shape 568"/>
          <p:cNvSpPr txBox="1">
            <a:spLocks noGrp="1"/>
          </p:cNvSpPr>
          <p:nvPr>
            <p:ph type="ftr" idx="11"/>
          </p:nvPr>
        </p:nvSpPr>
        <p:spPr>
          <a:xfrm>
            <a:off x="2613837" y="6365063"/>
            <a:ext cx="6964325"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400"/>
              <a:buFont typeface="Arial"/>
              <a:buNone/>
            </a:pPr>
            <a:r>
              <a:rPr lang="en-US" sz="1200" b="0" i="0" u="none" strike="noStrike" cap="none">
                <a:solidFill>
                  <a:srgbClr val="888888"/>
                </a:solidFill>
                <a:latin typeface="Arial"/>
                <a:ea typeface="Arial"/>
                <a:cs typeface="Arial"/>
                <a:sym typeface="Arial"/>
              </a:rPr>
              <a:t>© The Andy Warhol Museum, one of the four Carnegie Museums of Pittsburgh. All rights reserved.</a:t>
            </a:r>
            <a:endParaRPr sz="1200" b="0" i="0" u="none" strike="noStrike" cap="none">
              <a:solidFill>
                <a:srgbClr val="888888"/>
              </a:solidFill>
              <a:latin typeface="Arial"/>
              <a:ea typeface="Arial"/>
              <a:cs typeface="Arial"/>
              <a:sym typeface="Arial"/>
            </a:endParaRPr>
          </a:p>
        </p:txBody>
      </p:sp>
      <p:pic>
        <p:nvPicPr>
          <p:cNvPr id="569" name="Shape 569" descr="This image shows a set of hands to the left, using a blue marker to trace a square shape on a white piece of paper. Underneath the paper is a black and white photograph of a middle aged African American woman standing in front of a brick fireplace.  "/>
          <p:cNvPicPr preferRelativeResize="0"/>
          <p:nvPr/>
        </p:nvPicPr>
        <p:blipFill rotWithShape="1">
          <a:blip r:embed="rId3">
            <a:alphaModFix/>
          </a:blip>
          <a:srcRect/>
          <a:stretch/>
        </p:blipFill>
        <p:spPr>
          <a:xfrm>
            <a:off x="775454" y="1285995"/>
            <a:ext cx="5486400" cy="4111912"/>
          </a:xfrm>
          <a:prstGeom prst="rect">
            <a:avLst/>
          </a:prstGeom>
          <a:noFill/>
          <a:ln>
            <a:noFill/>
          </a:ln>
        </p:spPr>
      </p:pic>
      <p:sp>
        <p:nvSpPr>
          <p:cNvPr id="570" name="Shape 570"/>
          <p:cNvSpPr/>
          <p:nvPr/>
        </p:nvSpPr>
        <p:spPr>
          <a:xfrm>
            <a:off x="775454" y="5397907"/>
            <a:ext cx="1431802" cy="2462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Photo by Sean Carroll</a:t>
            </a:r>
            <a:endParaRPr/>
          </a:p>
        </p:txBody>
      </p:sp>
    </p:spTree>
    <p:extLst>
      <p:ext uri="{BB962C8B-B14F-4D97-AF65-F5344CB8AC3E}">
        <p14:creationId xmlns:p14="http://schemas.microsoft.com/office/powerpoint/2010/main" val="26691420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Shape 575"/>
          <p:cNvSpPr txBox="1">
            <a:spLocks noGrp="1"/>
          </p:cNvSpPr>
          <p:nvPr>
            <p:ph type="body" idx="3"/>
          </p:nvPr>
        </p:nvSpPr>
        <p:spPr>
          <a:xfrm>
            <a:off x="5427407" y="883258"/>
            <a:ext cx="5707624" cy="521208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200"/>
              <a:buFont typeface="Arial"/>
              <a:buNone/>
            </a:pPr>
            <a:r>
              <a:rPr lang="en-US" sz="2200" b="1" i="0" u="none" strike="noStrike" cap="none" dirty="0">
                <a:solidFill>
                  <a:schemeClr val="dk1"/>
                </a:solidFill>
                <a:latin typeface="Arial"/>
                <a:ea typeface="Arial"/>
                <a:cs typeface="Arial"/>
                <a:sym typeface="Arial"/>
              </a:rPr>
              <a:t>Layer 1:</a:t>
            </a:r>
            <a:endParaRPr sz="2200" b="1" i="0" u="none" strike="noStrike" cap="none" dirty="0">
              <a:solidFill>
                <a:schemeClr val="dk1"/>
              </a:solidFill>
              <a:latin typeface="Arial"/>
              <a:ea typeface="Arial"/>
              <a:cs typeface="Arial"/>
              <a:sym typeface="Arial"/>
            </a:endParaRPr>
          </a:p>
          <a:p>
            <a:pPr marR="0" lvl="0" algn="l" rtl="0">
              <a:lnSpc>
                <a:spcPct val="90000"/>
              </a:lnSpc>
              <a:spcBef>
                <a:spcPts val="1000"/>
              </a:spcBef>
              <a:spcAft>
                <a:spcPts val="0"/>
              </a:spcAft>
              <a:buClr>
                <a:schemeClr val="dk1"/>
              </a:buClr>
              <a:buSzPts val="2200"/>
            </a:pPr>
            <a:r>
              <a:rPr lang="en-US" sz="2200" b="0" i="0" u="none" strike="noStrike" cap="none" dirty="0">
                <a:solidFill>
                  <a:schemeClr val="dk1"/>
                </a:solidFill>
                <a:latin typeface="Arial"/>
                <a:ea typeface="Arial"/>
                <a:cs typeface="Arial"/>
                <a:sym typeface="Arial"/>
              </a:rPr>
              <a:t>Mark the paper “Layer 1-color”.</a:t>
            </a:r>
            <a:endParaRPr sz="2400" b="1" i="0" u="none" strike="noStrike" cap="none" dirty="0">
              <a:solidFill>
                <a:schemeClr val="dk1"/>
              </a:solidFill>
              <a:latin typeface="Arial"/>
              <a:ea typeface="Arial"/>
              <a:cs typeface="Arial"/>
              <a:sym typeface="Arial"/>
            </a:endParaRPr>
          </a:p>
          <a:p>
            <a:pPr marR="0" lvl="0" algn="l" rtl="0">
              <a:lnSpc>
                <a:spcPct val="90000"/>
              </a:lnSpc>
              <a:spcBef>
                <a:spcPts val="1000"/>
              </a:spcBef>
              <a:spcAft>
                <a:spcPts val="0"/>
              </a:spcAft>
              <a:buClr>
                <a:schemeClr val="dk1"/>
              </a:buClr>
              <a:buSzPts val="2200"/>
            </a:pPr>
            <a:r>
              <a:rPr lang="en-US" sz="2200" b="0" i="0" u="none" strike="noStrike" cap="none" dirty="0">
                <a:solidFill>
                  <a:schemeClr val="dk1"/>
                </a:solidFill>
                <a:latin typeface="Arial"/>
                <a:ea typeface="Arial"/>
                <a:cs typeface="Arial"/>
                <a:sym typeface="Arial"/>
              </a:rPr>
              <a:t>Carefully cut out the shape(s) using a cutting tool.</a:t>
            </a:r>
            <a:endParaRPr sz="2200" b="0" i="0" u="none" strike="noStrike" cap="none" dirty="0">
              <a:solidFill>
                <a:schemeClr val="dk1"/>
              </a:solidFill>
              <a:latin typeface="Arial"/>
              <a:ea typeface="Arial"/>
              <a:cs typeface="Arial"/>
              <a:sym typeface="Arial"/>
            </a:endParaRPr>
          </a:p>
        </p:txBody>
      </p:sp>
      <p:sp>
        <p:nvSpPr>
          <p:cNvPr id="576" name="Shape 576"/>
          <p:cNvSpPr txBox="1">
            <a:spLocks noGrp="1"/>
          </p:cNvSpPr>
          <p:nvPr>
            <p:ph type="ftr" idx="11"/>
          </p:nvPr>
        </p:nvSpPr>
        <p:spPr>
          <a:xfrm>
            <a:off x="2613837" y="6365063"/>
            <a:ext cx="6964325"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400"/>
              <a:buFont typeface="Arial"/>
              <a:buNone/>
            </a:pPr>
            <a:r>
              <a:rPr lang="en-US" sz="1200" b="0" i="0" u="none" strike="noStrike" cap="none">
                <a:solidFill>
                  <a:srgbClr val="888888"/>
                </a:solidFill>
                <a:latin typeface="Arial"/>
                <a:ea typeface="Arial"/>
                <a:cs typeface="Arial"/>
                <a:sym typeface="Arial"/>
              </a:rPr>
              <a:t>© The Andy Warhol Museum, one of the four Carnegie Museums of Pittsburgh. All rights reserved.</a:t>
            </a:r>
            <a:endParaRPr sz="1200" b="0" i="0" u="none" strike="noStrike" cap="none">
              <a:solidFill>
                <a:srgbClr val="888888"/>
              </a:solidFill>
              <a:latin typeface="Arial"/>
              <a:ea typeface="Arial"/>
              <a:cs typeface="Arial"/>
              <a:sym typeface="Arial"/>
            </a:endParaRPr>
          </a:p>
        </p:txBody>
      </p:sp>
      <p:pic>
        <p:nvPicPr>
          <p:cNvPr id="577" name="Shape 577" descr="This image shows a set of hands cutting out a rectangle from a white piece of paper. The right hand cuts with an Xacto knife, while the left hand pulls the already cut piece from the paper. The words “Stencil one-grey” and the #1 appear in the upper right hand corner of the white paper."/>
          <p:cNvPicPr preferRelativeResize="0"/>
          <p:nvPr/>
        </p:nvPicPr>
        <p:blipFill rotWithShape="1">
          <a:blip r:embed="rId3">
            <a:alphaModFix/>
          </a:blip>
          <a:srcRect/>
          <a:stretch/>
        </p:blipFill>
        <p:spPr>
          <a:xfrm>
            <a:off x="1104159" y="587833"/>
            <a:ext cx="3911121" cy="5212080"/>
          </a:xfrm>
          <a:prstGeom prst="rect">
            <a:avLst/>
          </a:prstGeom>
          <a:noFill/>
          <a:ln>
            <a:noFill/>
          </a:ln>
        </p:spPr>
      </p:pic>
      <p:sp>
        <p:nvSpPr>
          <p:cNvPr id="578" name="Shape 578"/>
          <p:cNvSpPr txBox="1"/>
          <p:nvPr/>
        </p:nvSpPr>
        <p:spPr>
          <a:xfrm>
            <a:off x="815441" y="5776533"/>
            <a:ext cx="4875549" cy="5651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Student cutting out a paper stencil using an Xacto knife</a:t>
            </a:r>
            <a:endParaRPr/>
          </a:p>
        </p:txBody>
      </p:sp>
    </p:spTree>
    <p:extLst>
      <p:ext uri="{BB962C8B-B14F-4D97-AF65-F5344CB8AC3E}">
        <p14:creationId xmlns:p14="http://schemas.microsoft.com/office/powerpoint/2010/main" val="7283043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Shape 583"/>
          <p:cNvSpPr txBox="1">
            <a:spLocks noGrp="1"/>
          </p:cNvSpPr>
          <p:nvPr>
            <p:ph type="body" idx="1"/>
          </p:nvPr>
        </p:nvSpPr>
        <p:spPr>
          <a:xfrm>
            <a:off x="837092" y="656467"/>
            <a:ext cx="10518295" cy="177964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en-US" sz="2200" b="1" i="0" u="none" strike="noStrike" cap="none">
                <a:solidFill>
                  <a:schemeClr val="dk1"/>
                </a:solidFill>
                <a:latin typeface="Arial"/>
                <a:ea typeface="Arial"/>
                <a:cs typeface="Arial"/>
                <a:sym typeface="Arial"/>
              </a:rPr>
              <a:t>Layer 2 and Layer 3:</a:t>
            </a:r>
            <a:br>
              <a:rPr lang="en-US" sz="2200" b="1" i="0" u="none" strike="noStrike" cap="none">
                <a:solidFill>
                  <a:schemeClr val="dk1"/>
                </a:solidFill>
                <a:latin typeface="Arial"/>
                <a:ea typeface="Arial"/>
                <a:cs typeface="Arial"/>
                <a:sym typeface="Arial"/>
              </a:rPr>
            </a:br>
            <a:br>
              <a:rPr lang="en-US" sz="2200" b="1" i="0" u="none" strike="noStrike" cap="none">
                <a:solidFill>
                  <a:schemeClr val="dk1"/>
                </a:solidFill>
                <a:latin typeface="Arial"/>
                <a:ea typeface="Arial"/>
                <a:cs typeface="Arial"/>
                <a:sym typeface="Arial"/>
              </a:rPr>
            </a:br>
            <a:r>
              <a:rPr lang="en-US" sz="2200" b="0" i="0" u="none" strike="noStrike" cap="none">
                <a:solidFill>
                  <a:schemeClr val="dk1"/>
                </a:solidFill>
                <a:latin typeface="Arial"/>
                <a:ea typeface="Arial"/>
                <a:cs typeface="Arial"/>
                <a:sym typeface="Arial"/>
              </a:rPr>
              <a:t>Continuing to use the film positive, trace the shape(s) for Layer 2 and Layer 3 in the center of another piece of paper. Mark the layer number and color, then also cut out these shapes.</a:t>
            </a:r>
            <a:endParaRPr sz="2400" b="1" i="0" u="none" strike="noStrike" cap="none">
              <a:solidFill>
                <a:schemeClr val="dk1"/>
              </a:solidFill>
              <a:latin typeface="Arial"/>
              <a:ea typeface="Arial"/>
              <a:cs typeface="Arial"/>
              <a:sym typeface="Arial"/>
            </a:endParaRPr>
          </a:p>
        </p:txBody>
      </p:sp>
      <p:sp>
        <p:nvSpPr>
          <p:cNvPr id="584" name="Shape 584"/>
          <p:cNvSpPr txBox="1">
            <a:spLocks noGrp="1"/>
          </p:cNvSpPr>
          <p:nvPr>
            <p:ph type="ftr" idx="11"/>
          </p:nvPr>
        </p:nvSpPr>
        <p:spPr>
          <a:xfrm>
            <a:off x="2613837" y="6365063"/>
            <a:ext cx="6964325"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400"/>
              <a:buFont typeface="Arial"/>
              <a:buNone/>
            </a:pPr>
            <a:r>
              <a:rPr lang="en-US" sz="1200" b="0" i="0" u="none" strike="noStrike" cap="none">
                <a:solidFill>
                  <a:srgbClr val="888888"/>
                </a:solidFill>
                <a:latin typeface="Arial"/>
                <a:ea typeface="Arial"/>
                <a:cs typeface="Arial"/>
                <a:sym typeface="Arial"/>
              </a:rPr>
              <a:t>© The Andy Warhol Museum, one of the four Carnegie Museums of Pittsburgh. All rights reserved.</a:t>
            </a:r>
            <a:endParaRPr sz="1200" b="0" i="0" u="none" strike="noStrike" cap="none">
              <a:solidFill>
                <a:srgbClr val="888888"/>
              </a:solidFill>
              <a:latin typeface="Arial"/>
              <a:ea typeface="Arial"/>
              <a:cs typeface="Arial"/>
              <a:sym typeface="Arial"/>
            </a:endParaRPr>
          </a:p>
        </p:txBody>
      </p:sp>
      <p:pic>
        <p:nvPicPr>
          <p:cNvPr id="585" name="Shape 585" descr="This image shows a pair of hands using an Xacto knife to cut out two outlined shapes from a white piece of paper."/>
          <p:cNvPicPr preferRelativeResize="0">
            <a:picLocks noGrp="1"/>
          </p:cNvPicPr>
          <p:nvPr>
            <p:ph type="body" idx="2"/>
          </p:nvPr>
        </p:nvPicPr>
        <p:blipFill rotWithShape="1">
          <a:blip r:embed="rId3">
            <a:alphaModFix/>
          </a:blip>
          <a:srcRect/>
          <a:stretch/>
        </p:blipFill>
        <p:spPr>
          <a:xfrm>
            <a:off x="925297" y="2436108"/>
            <a:ext cx="5069584" cy="3383280"/>
          </a:xfrm>
          <a:prstGeom prst="rect">
            <a:avLst/>
          </a:prstGeom>
          <a:noFill/>
          <a:ln>
            <a:noFill/>
          </a:ln>
        </p:spPr>
      </p:pic>
      <p:pic>
        <p:nvPicPr>
          <p:cNvPr id="586" name="Shape 586" descr="This image shows a male student with glasses placing a white paper stencil underneath a yellow and orange silkscreen to check for alignment. Two rolls of table sit on the table, one blue and one beige. "/>
          <p:cNvPicPr preferRelativeResize="0">
            <a:picLocks noGrp="1"/>
          </p:cNvPicPr>
          <p:nvPr>
            <p:ph type="body" idx="4"/>
          </p:nvPr>
        </p:nvPicPr>
        <p:blipFill rotWithShape="1">
          <a:blip r:embed="rId4">
            <a:alphaModFix/>
          </a:blip>
          <a:srcRect/>
          <a:stretch/>
        </p:blipFill>
        <p:spPr>
          <a:xfrm>
            <a:off x="6285804" y="2436108"/>
            <a:ext cx="5069584" cy="3383280"/>
          </a:xfrm>
          <a:prstGeom prst="rect">
            <a:avLst/>
          </a:prstGeom>
          <a:noFill/>
          <a:ln>
            <a:noFill/>
          </a:ln>
        </p:spPr>
      </p:pic>
      <p:sp>
        <p:nvSpPr>
          <p:cNvPr id="587" name="Shape 587"/>
          <p:cNvSpPr/>
          <p:nvPr/>
        </p:nvSpPr>
        <p:spPr>
          <a:xfrm>
            <a:off x="925297" y="5819388"/>
            <a:ext cx="1431802" cy="2462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Photo by Sean Carroll</a:t>
            </a:r>
            <a:endParaRPr/>
          </a:p>
        </p:txBody>
      </p:sp>
      <p:sp>
        <p:nvSpPr>
          <p:cNvPr id="588" name="Shape 588"/>
          <p:cNvSpPr/>
          <p:nvPr/>
        </p:nvSpPr>
        <p:spPr>
          <a:xfrm>
            <a:off x="6285804" y="5819388"/>
            <a:ext cx="1431802" cy="2462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Photo by Sean Carroll</a:t>
            </a:r>
            <a:endParaRPr/>
          </a:p>
        </p:txBody>
      </p:sp>
    </p:spTree>
    <p:extLst>
      <p:ext uri="{BB962C8B-B14F-4D97-AF65-F5344CB8AC3E}">
        <p14:creationId xmlns:p14="http://schemas.microsoft.com/office/powerpoint/2010/main" val="24888811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Shape 593"/>
          <p:cNvSpPr txBox="1">
            <a:spLocks noGrp="1"/>
          </p:cNvSpPr>
          <p:nvPr>
            <p:ph type="body" idx="1"/>
          </p:nvPr>
        </p:nvSpPr>
        <p:spPr>
          <a:xfrm>
            <a:off x="837092" y="656467"/>
            <a:ext cx="10518295" cy="156603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br>
              <a:rPr lang="en-US" sz="2200" b="1" i="0" u="none" strike="noStrike" cap="none">
                <a:solidFill>
                  <a:schemeClr val="dk1"/>
                </a:solidFill>
                <a:latin typeface="Arial"/>
                <a:ea typeface="Arial"/>
                <a:cs typeface="Arial"/>
                <a:sym typeface="Arial"/>
              </a:rPr>
            </a:br>
            <a:r>
              <a:rPr lang="en-US" sz="2400" b="0" i="0" u="none" strike="noStrike" cap="none">
                <a:solidFill>
                  <a:schemeClr val="dk1"/>
                </a:solidFill>
                <a:latin typeface="Arial"/>
                <a:ea typeface="Arial"/>
                <a:cs typeface="Arial"/>
                <a:sym typeface="Arial"/>
              </a:rPr>
              <a:t>If you are printing more than one color combination, cut extra paper stencils for each layer because the stencils are discarded after printing each layer. Stencils cut from Duralar can be used multiple times.</a:t>
            </a:r>
            <a:endParaRPr sz="2200" b="0" i="0" u="none" strike="noStrike" cap="none">
              <a:solidFill>
                <a:schemeClr val="dk1"/>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200"/>
              <a:buFont typeface="Arial"/>
              <a:buNone/>
            </a:pPr>
            <a:endParaRPr sz="2200" b="0" i="0" u="none" strike="noStrike" cap="none">
              <a:solidFill>
                <a:schemeClr val="dk1"/>
              </a:solidFill>
              <a:latin typeface="Arial"/>
              <a:ea typeface="Arial"/>
              <a:cs typeface="Arial"/>
              <a:sym typeface="Arial"/>
            </a:endParaRPr>
          </a:p>
        </p:txBody>
      </p:sp>
      <p:sp>
        <p:nvSpPr>
          <p:cNvPr id="594" name="Shape 594"/>
          <p:cNvSpPr txBox="1"/>
          <p:nvPr/>
        </p:nvSpPr>
        <p:spPr>
          <a:xfrm>
            <a:off x="6172200" y="5543390"/>
            <a:ext cx="5183188" cy="59419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Alisha Wormsley, </a:t>
            </a:r>
            <a:r>
              <a:rPr lang="en-US" sz="1000" b="0" i="1" u="none" strike="noStrike" cap="none">
                <a:solidFill>
                  <a:schemeClr val="dk1"/>
                </a:solidFill>
                <a:latin typeface="Arial"/>
                <a:ea typeface="Arial"/>
                <a:cs typeface="Arial"/>
                <a:sym typeface="Arial"/>
              </a:rPr>
              <a:t>Unititled</a:t>
            </a:r>
            <a:r>
              <a:rPr lang="en-US" sz="1000" b="0" i="0" u="none" strike="noStrike" cap="none">
                <a:solidFill>
                  <a:schemeClr val="dk1"/>
                </a:solidFill>
                <a:latin typeface="Arial"/>
                <a:ea typeface="Arial"/>
                <a:cs typeface="Arial"/>
                <a:sym typeface="Arial"/>
              </a:rPr>
              <a:t>, 2017</a:t>
            </a:r>
            <a:br>
              <a:rPr lang="en-US" sz="1000" b="0" i="0" u="none" strike="noStrike" cap="none">
                <a:solidFill>
                  <a:schemeClr val="dk1"/>
                </a:solidFill>
                <a:latin typeface="Arial"/>
                <a:ea typeface="Arial"/>
                <a:cs typeface="Arial"/>
                <a:sym typeface="Arial"/>
              </a:rPr>
            </a:br>
            <a:r>
              <a:rPr lang="en-US" sz="1000" b="0" i="0" u="none" strike="noStrike" cap="none">
                <a:solidFill>
                  <a:schemeClr val="dk1"/>
                </a:solidFill>
                <a:latin typeface="Arial"/>
                <a:ea typeface="Arial"/>
                <a:cs typeface="Arial"/>
                <a:sym typeface="Arial"/>
              </a:rPr>
              <a:t>Silkscreen print on paper</a:t>
            </a:r>
            <a:endParaRPr sz="1400" b="0" i="0" u="none" strike="noStrike" cap="none">
              <a:solidFill>
                <a:srgbClr val="000000"/>
              </a:solidFill>
              <a:latin typeface="Arial"/>
              <a:ea typeface="Arial"/>
              <a:cs typeface="Arial"/>
              <a:sym typeface="Arial"/>
            </a:endParaRPr>
          </a:p>
        </p:txBody>
      </p:sp>
      <p:sp>
        <p:nvSpPr>
          <p:cNvPr id="595" name="Shape 595"/>
          <p:cNvSpPr txBox="1">
            <a:spLocks noGrp="1"/>
          </p:cNvSpPr>
          <p:nvPr>
            <p:ph type="ftr" idx="11"/>
          </p:nvPr>
        </p:nvSpPr>
        <p:spPr>
          <a:xfrm>
            <a:off x="2613837" y="6365063"/>
            <a:ext cx="6964325"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400"/>
              <a:buFont typeface="Arial"/>
              <a:buNone/>
            </a:pPr>
            <a:r>
              <a:rPr lang="en-US" sz="1200" b="0" i="0" u="none" strike="noStrike" cap="none">
                <a:solidFill>
                  <a:srgbClr val="888888"/>
                </a:solidFill>
                <a:latin typeface="Arial"/>
                <a:ea typeface="Arial"/>
                <a:cs typeface="Arial"/>
                <a:sym typeface="Arial"/>
              </a:rPr>
              <a:t>© The Andy Warhol Museum, one of the four Carnegie Museums of Pittsburgh. All rights reserved.</a:t>
            </a:r>
            <a:endParaRPr sz="1200" b="0" i="0" u="none" strike="noStrike" cap="none">
              <a:solidFill>
                <a:srgbClr val="888888"/>
              </a:solidFill>
              <a:latin typeface="Arial"/>
              <a:ea typeface="Arial"/>
              <a:cs typeface="Arial"/>
              <a:sym typeface="Arial"/>
            </a:endParaRPr>
          </a:p>
        </p:txBody>
      </p:sp>
      <p:pic>
        <p:nvPicPr>
          <p:cNvPr id="596" name="Shape 596" descr="This image shows a used paper stencil with two shapes cut out. The stencil has been printed over in purple ink and has five small pieces of masking tape on it. "/>
          <p:cNvPicPr preferRelativeResize="0">
            <a:picLocks noGrp="1"/>
          </p:cNvPicPr>
          <p:nvPr>
            <p:ph type="body" idx="2"/>
          </p:nvPr>
        </p:nvPicPr>
        <p:blipFill rotWithShape="1">
          <a:blip r:embed="rId3">
            <a:alphaModFix/>
          </a:blip>
          <a:srcRect/>
          <a:stretch/>
        </p:blipFill>
        <p:spPr>
          <a:xfrm>
            <a:off x="938212" y="2328586"/>
            <a:ext cx="5029200" cy="3197511"/>
          </a:xfrm>
          <a:prstGeom prst="rect">
            <a:avLst/>
          </a:prstGeom>
          <a:noFill/>
          <a:ln>
            <a:noFill/>
          </a:ln>
        </p:spPr>
      </p:pic>
      <p:pic>
        <p:nvPicPr>
          <p:cNvPr id="597" name="Shape 597" descr="This silkscreen print depicts a middle aged African American woman standing in front of a brick fireplace. The woman is centered in the foreground. Her black hair is pulled up in a bun on the top of her head, her expression is neutral and she is wearing a long sleeved silky blouse that is buttoned at the neck. She is printed in black and white while the fireplace behind her is printed in light purple and dark purple. On top of the fireplace sits an abstract painting printed in whites, greys and yellow ochre. The walls are a medium grey.    "/>
          <p:cNvPicPr preferRelativeResize="0">
            <a:picLocks noGrp="1"/>
          </p:cNvPicPr>
          <p:nvPr>
            <p:ph type="body" idx="4"/>
          </p:nvPr>
        </p:nvPicPr>
        <p:blipFill rotWithShape="1">
          <a:blip r:embed="rId4">
            <a:alphaModFix/>
          </a:blip>
          <a:srcRect/>
          <a:stretch/>
        </p:blipFill>
        <p:spPr>
          <a:xfrm>
            <a:off x="6172200" y="2328585"/>
            <a:ext cx="5183188" cy="3197208"/>
          </a:xfrm>
          <a:prstGeom prst="rect">
            <a:avLst/>
          </a:prstGeom>
          <a:noFill/>
          <a:ln>
            <a:noFill/>
          </a:ln>
        </p:spPr>
      </p:pic>
      <p:sp>
        <p:nvSpPr>
          <p:cNvPr id="598" name="Shape 598"/>
          <p:cNvSpPr txBox="1"/>
          <p:nvPr/>
        </p:nvSpPr>
        <p:spPr>
          <a:xfrm>
            <a:off x="630091" y="5470999"/>
            <a:ext cx="4875549" cy="5651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Paper stencil used to print a layer of purple ink.</a:t>
            </a:r>
            <a:endParaRPr/>
          </a:p>
        </p:txBody>
      </p:sp>
    </p:spTree>
    <p:extLst>
      <p:ext uri="{BB962C8B-B14F-4D97-AF65-F5344CB8AC3E}">
        <p14:creationId xmlns:p14="http://schemas.microsoft.com/office/powerpoint/2010/main" val="15790527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Shape 604"/>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5400"/>
              <a:buFont typeface="Arial"/>
              <a:buNone/>
            </a:pPr>
            <a:r>
              <a:rPr lang="en-US" sz="4410" b="0" u="none" strike="noStrike" cap="none" dirty="0">
                <a:solidFill>
                  <a:schemeClr val="dk1"/>
                </a:solidFill>
                <a:latin typeface="Arial"/>
                <a:ea typeface="Arial"/>
                <a:cs typeface="Arial"/>
                <a:sym typeface="Arial"/>
              </a:rPr>
              <a:t>Silkscreen Printing with Stencils</a:t>
            </a:r>
            <a:br>
              <a:rPr lang="en-US" sz="4410" b="0" i="1" u="none" strike="noStrike" cap="none" dirty="0">
                <a:solidFill>
                  <a:schemeClr val="dk1"/>
                </a:solidFill>
                <a:latin typeface="Arial"/>
                <a:ea typeface="Arial"/>
                <a:cs typeface="Arial"/>
                <a:sym typeface="Arial"/>
              </a:rPr>
            </a:br>
            <a:r>
              <a:rPr lang="en-US" sz="3600" dirty="0">
                <a:latin typeface="Arial" panose="020B0604020202020204" pitchFamily="34" charset="0"/>
                <a:cs typeface="Arial" panose="020B0604020202020204" pitchFamily="34" charset="0"/>
              </a:rPr>
              <a:t>Lesson 7</a:t>
            </a:r>
            <a:r>
              <a:rPr lang="en-US" sz="3420" b="0" i="0" u="none" strike="noStrike" cap="none" dirty="0">
                <a:solidFill>
                  <a:schemeClr val="dk1"/>
                </a:solidFill>
                <a:latin typeface="Arial" panose="020B0604020202020204" pitchFamily="34" charset="0"/>
                <a:ea typeface="Arial"/>
                <a:cs typeface="Arial" panose="020B0604020202020204" pitchFamily="34" charset="0"/>
                <a:sym typeface="Arial"/>
              </a:rPr>
              <a:t> </a:t>
            </a:r>
            <a:endParaRPr sz="60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6798611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Shape 6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Arial"/>
              <a:buNone/>
            </a:pPr>
            <a:r>
              <a:rPr lang="en-US" sz="4400" b="0" i="0" u="none" strike="noStrike" cap="none">
                <a:solidFill>
                  <a:schemeClr val="dk1"/>
                </a:solidFill>
                <a:latin typeface="Arial"/>
                <a:ea typeface="Arial"/>
                <a:cs typeface="Arial"/>
                <a:sym typeface="Arial"/>
              </a:rPr>
              <a:t>Materials</a:t>
            </a:r>
            <a:endParaRPr sz="4400" b="0" i="0" u="none" strike="noStrike" cap="none">
              <a:solidFill>
                <a:schemeClr val="dk1"/>
              </a:solidFill>
              <a:latin typeface="Arial"/>
              <a:ea typeface="Arial"/>
              <a:cs typeface="Arial"/>
              <a:sym typeface="Arial"/>
            </a:endParaRPr>
          </a:p>
        </p:txBody>
      </p:sp>
      <p:sp>
        <p:nvSpPr>
          <p:cNvPr id="611" name="Shape 611"/>
          <p:cNvSpPr txBox="1">
            <a:spLocks noGrp="1"/>
          </p:cNvSpPr>
          <p:nvPr>
            <p:ph type="body" idx="2"/>
          </p:nvPr>
        </p:nvSpPr>
        <p:spPr>
          <a:xfrm>
            <a:off x="6720114" y="1825625"/>
            <a:ext cx="4633686" cy="36576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Two-inch masking tape</a:t>
            </a:r>
            <a:endParaRPr sz="28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¾ -inch blue painter’s tape</a:t>
            </a:r>
            <a:endParaRPr sz="28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10 pieces of final printing paper for each student. </a:t>
            </a:r>
            <a:endParaRPr sz="28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Silkscreens: the exposed screen prepared in lesson 3 and 4</a:t>
            </a:r>
            <a:r>
              <a:rPr lang="en-US" sz="2000"/>
              <a:t>, plus </a:t>
            </a:r>
            <a:r>
              <a:rPr lang="en-US" sz="2000" b="0" i="0" u="none" strike="noStrike" cap="none">
                <a:solidFill>
                  <a:schemeClr val="dk1"/>
                </a:solidFill>
                <a:latin typeface="Arial"/>
                <a:ea typeface="Arial"/>
                <a:cs typeface="Arial"/>
                <a:sym typeface="Arial"/>
              </a:rPr>
              <a:t>an open screen (one that has no emulsion on it)</a:t>
            </a:r>
            <a:endParaRPr sz="28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Squeegees</a:t>
            </a:r>
            <a:endParaRPr sz="28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Hinge clamps</a:t>
            </a:r>
            <a:endParaRPr sz="2800" b="0" i="0" u="none" strike="noStrike" cap="none">
              <a:solidFill>
                <a:schemeClr val="dk1"/>
              </a:solidFill>
              <a:latin typeface="Arial"/>
              <a:ea typeface="Arial"/>
              <a:cs typeface="Arial"/>
              <a:sym typeface="Arial"/>
            </a:endParaRPr>
          </a:p>
        </p:txBody>
      </p:sp>
      <p:sp>
        <p:nvSpPr>
          <p:cNvPr id="612" name="Shape 612"/>
          <p:cNvSpPr txBox="1">
            <a:spLocks noGrp="1"/>
          </p:cNvSpPr>
          <p:nvPr>
            <p:ph type="ftr" idx="11"/>
          </p:nvPr>
        </p:nvSpPr>
        <p:spPr>
          <a:xfrm>
            <a:off x="2613837" y="6365063"/>
            <a:ext cx="6964325"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400"/>
              <a:buFont typeface="Arial"/>
              <a:buNone/>
            </a:pPr>
            <a:r>
              <a:rPr lang="en-US" sz="1200" b="0" i="0" u="none" strike="noStrike" cap="none">
                <a:solidFill>
                  <a:srgbClr val="888888"/>
                </a:solidFill>
                <a:latin typeface="Arial"/>
                <a:ea typeface="Arial"/>
                <a:cs typeface="Arial"/>
                <a:sym typeface="Arial"/>
              </a:rPr>
              <a:t>© The Andy Warhol Museum, one of the four Carnegie Museums of Pittsburgh. All rights reserved.</a:t>
            </a:r>
            <a:endParaRPr sz="1200" b="0" i="0" u="none" strike="noStrike" cap="none">
              <a:solidFill>
                <a:srgbClr val="888888"/>
              </a:solidFill>
              <a:latin typeface="Arial"/>
              <a:ea typeface="Arial"/>
              <a:cs typeface="Arial"/>
              <a:sym typeface="Arial"/>
            </a:endParaRPr>
          </a:p>
        </p:txBody>
      </p:sp>
      <p:pic>
        <p:nvPicPr>
          <p:cNvPr id="613" name="Shape 613" descr="This image shows a grouping of materials for printmaking sitting on a table. There are six jars of paint, black, turquoise, purple, green, dark red and one hidden behind a wooden squeegee. There is also a roll of making tape and a white plastic spatula leaning vertical against the squeegee. There is a silkscreen in the background. "/>
          <p:cNvPicPr preferRelativeResize="0">
            <a:picLocks noGrp="1"/>
          </p:cNvPicPr>
          <p:nvPr>
            <p:ph type="body" idx="1"/>
          </p:nvPr>
        </p:nvPicPr>
        <p:blipFill rotWithShape="1">
          <a:blip r:embed="rId3">
            <a:alphaModFix/>
          </a:blip>
          <a:srcRect/>
          <a:stretch/>
        </p:blipFill>
        <p:spPr>
          <a:xfrm>
            <a:off x="838200" y="1825625"/>
            <a:ext cx="5486400" cy="3657600"/>
          </a:xfrm>
          <a:prstGeom prst="rect">
            <a:avLst/>
          </a:prstGeom>
          <a:noFill/>
          <a:ln>
            <a:noFill/>
          </a:ln>
        </p:spPr>
      </p:pic>
      <p:sp>
        <p:nvSpPr>
          <p:cNvPr id="614" name="Shape 614"/>
          <p:cNvSpPr txBox="1"/>
          <p:nvPr/>
        </p:nvSpPr>
        <p:spPr>
          <a:xfrm>
            <a:off x="543594" y="5483225"/>
            <a:ext cx="4875549" cy="5651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Inks, squeegee, spatula and tape used for silkscreen printing </a:t>
            </a:r>
            <a:endParaRPr/>
          </a:p>
        </p:txBody>
      </p:sp>
    </p:spTree>
    <p:extLst>
      <p:ext uri="{BB962C8B-B14F-4D97-AF65-F5344CB8AC3E}">
        <p14:creationId xmlns:p14="http://schemas.microsoft.com/office/powerpoint/2010/main" val="19080149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Shape 619"/>
          <p:cNvSpPr txBox="1">
            <a:spLocks noGrp="1"/>
          </p:cNvSpPr>
          <p:nvPr>
            <p:ph type="body" idx="1"/>
          </p:nvPr>
        </p:nvSpPr>
        <p:spPr>
          <a:xfrm>
            <a:off x="1179766" y="695161"/>
            <a:ext cx="5329318" cy="1222780"/>
          </a:xfrm>
          <a:prstGeom prst="rect">
            <a:avLst/>
          </a:prstGeom>
          <a:noFill/>
          <a:ln>
            <a:noFill/>
          </a:ln>
        </p:spPr>
        <p:txBody>
          <a:bodyPr spcFirstLastPara="1" wrap="square" lIns="91425" tIns="45700" rIns="91425" bIns="45700" anchor="t" anchorCtr="0">
            <a:noAutofit/>
          </a:bodyPr>
          <a:lstStyle/>
          <a:p>
            <a:pPr marL="0" marR="0" lvl="0" indent="0" algn="l" rtl="0">
              <a:lnSpc>
                <a:spcPct val="70000"/>
              </a:lnSpc>
              <a:spcBef>
                <a:spcPts val="0"/>
              </a:spcBef>
              <a:spcAft>
                <a:spcPts val="0"/>
              </a:spcAft>
              <a:buClr>
                <a:schemeClr val="dk1"/>
              </a:buClr>
              <a:buSzPts val="2000"/>
              <a:buFont typeface="Arial"/>
              <a:buNone/>
            </a:pPr>
            <a:r>
              <a:rPr lang="en-US" sz="2000" b="0" i="0" u="none" strike="noStrike" cap="none" dirty="0">
                <a:solidFill>
                  <a:schemeClr val="dk1"/>
                </a:solidFill>
                <a:latin typeface="Arial"/>
                <a:ea typeface="Arial"/>
                <a:cs typeface="Arial"/>
                <a:sym typeface="Arial"/>
              </a:rPr>
              <a:t>Mix all 3 colors of ink prior to printing:</a:t>
            </a:r>
            <a:endParaRPr sz="2400" b="1" i="0" u="none" strike="noStrike" cap="none" dirty="0">
              <a:solidFill>
                <a:schemeClr val="dk1"/>
              </a:solidFill>
              <a:latin typeface="Arial"/>
              <a:ea typeface="Arial"/>
              <a:cs typeface="Arial"/>
              <a:sym typeface="Arial"/>
            </a:endParaRPr>
          </a:p>
          <a:p>
            <a:pPr marL="0" marR="0" lvl="0" indent="0" algn="l" rtl="0">
              <a:lnSpc>
                <a:spcPct val="70000"/>
              </a:lnSpc>
              <a:spcBef>
                <a:spcPts val="1000"/>
              </a:spcBef>
              <a:spcAft>
                <a:spcPts val="0"/>
              </a:spcAft>
              <a:buClr>
                <a:schemeClr val="dk1"/>
              </a:buClr>
              <a:buSzPts val="2000"/>
              <a:buFont typeface="Arial"/>
              <a:buNone/>
            </a:pPr>
            <a:r>
              <a:rPr lang="en-US" sz="2000" b="0" i="0" u="none" strike="noStrike" cap="none" dirty="0">
                <a:solidFill>
                  <a:schemeClr val="dk1"/>
                </a:solidFill>
                <a:latin typeface="Arial"/>
                <a:ea typeface="Arial"/>
                <a:cs typeface="Arial"/>
                <a:sym typeface="Arial"/>
              </a:rPr>
              <a:t>• mix ink in re-sealable containers.</a:t>
            </a:r>
            <a:endParaRPr sz="2400" b="1" i="0" u="none" strike="noStrike" cap="none" dirty="0">
              <a:solidFill>
                <a:schemeClr val="dk1"/>
              </a:solidFill>
              <a:latin typeface="Arial"/>
              <a:ea typeface="Arial"/>
              <a:cs typeface="Arial"/>
              <a:sym typeface="Arial"/>
            </a:endParaRPr>
          </a:p>
          <a:p>
            <a:pPr marL="0" marR="0" lvl="0" indent="0" algn="l" rtl="0">
              <a:lnSpc>
                <a:spcPct val="70000"/>
              </a:lnSpc>
              <a:spcBef>
                <a:spcPts val="1000"/>
              </a:spcBef>
              <a:spcAft>
                <a:spcPts val="0"/>
              </a:spcAft>
              <a:buClr>
                <a:schemeClr val="dk1"/>
              </a:buClr>
              <a:buSzPts val="2000"/>
              <a:buFont typeface="Arial"/>
              <a:buNone/>
            </a:pPr>
            <a:r>
              <a:rPr lang="en-US" sz="2000" b="0" i="0" u="none" strike="noStrike" cap="none" dirty="0">
                <a:solidFill>
                  <a:schemeClr val="dk1"/>
                </a:solidFill>
                <a:latin typeface="Arial"/>
                <a:ea typeface="Arial"/>
                <a:cs typeface="Arial"/>
                <a:sym typeface="Arial"/>
              </a:rPr>
              <a:t>• label with name and layer number</a:t>
            </a:r>
            <a:r>
              <a:rPr lang="en-US" sz="2200" b="0" i="0" u="none" strike="noStrike" cap="none" dirty="0">
                <a:solidFill>
                  <a:schemeClr val="dk1"/>
                </a:solidFill>
                <a:latin typeface="Arial"/>
                <a:ea typeface="Arial"/>
                <a:cs typeface="Arial"/>
                <a:sym typeface="Arial"/>
              </a:rPr>
              <a:t>.</a:t>
            </a:r>
            <a:endParaRPr sz="2400" b="1" i="0" u="none" strike="noStrike" cap="none" dirty="0">
              <a:solidFill>
                <a:schemeClr val="dk1"/>
              </a:solidFill>
              <a:latin typeface="Arial"/>
              <a:ea typeface="Arial"/>
              <a:cs typeface="Arial"/>
              <a:sym typeface="Arial"/>
            </a:endParaRPr>
          </a:p>
          <a:p>
            <a:pPr marL="0" marR="0" lvl="0" indent="0" algn="l" rtl="0">
              <a:lnSpc>
                <a:spcPct val="70000"/>
              </a:lnSpc>
              <a:spcBef>
                <a:spcPts val="1000"/>
              </a:spcBef>
              <a:spcAft>
                <a:spcPts val="0"/>
              </a:spcAft>
              <a:buClr>
                <a:schemeClr val="dk1"/>
              </a:buClr>
              <a:buSzPts val="500"/>
              <a:buFont typeface="Arial"/>
              <a:buNone/>
            </a:pPr>
            <a:br>
              <a:rPr lang="en-US" sz="500" b="1" i="0" u="none" strike="noStrike" cap="none" dirty="0">
                <a:solidFill>
                  <a:schemeClr val="dk1"/>
                </a:solidFill>
                <a:latin typeface="Arial"/>
                <a:ea typeface="Arial"/>
                <a:cs typeface="Arial"/>
                <a:sym typeface="Arial"/>
              </a:rPr>
            </a:br>
            <a:endParaRPr sz="550" b="0" i="0" u="none" strike="noStrike" cap="none" dirty="0">
              <a:solidFill>
                <a:schemeClr val="dk1"/>
              </a:solidFill>
              <a:latin typeface="Arial"/>
              <a:ea typeface="Arial"/>
              <a:cs typeface="Arial"/>
              <a:sym typeface="Arial"/>
            </a:endParaRPr>
          </a:p>
        </p:txBody>
      </p:sp>
      <p:sp>
        <p:nvSpPr>
          <p:cNvPr id="620" name="Shape 620"/>
          <p:cNvSpPr txBox="1">
            <a:spLocks noGrp="1"/>
          </p:cNvSpPr>
          <p:nvPr>
            <p:ph type="body" idx="3"/>
          </p:nvPr>
        </p:nvSpPr>
        <p:spPr>
          <a:xfrm>
            <a:off x="6832959" y="656240"/>
            <a:ext cx="4669230" cy="122277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000"/>
              <a:buFont typeface="Arial"/>
              <a:buNone/>
            </a:pPr>
            <a:r>
              <a:rPr lang="en-US" sz="2000" b="0" i="0" u="none" strike="noStrike" cap="none">
                <a:solidFill>
                  <a:schemeClr val="dk1"/>
                </a:solidFill>
                <a:latin typeface="Arial"/>
                <a:ea typeface="Arial"/>
                <a:cs typeface="Arial"/>
                <a:sym typeface="Arial"/>
              </a:rPr>
              <a:t>Begin by taping the outer edges of the  silkscreen using two-inch masking tape. Tape both sides of the silkscreen.</a:t>
            </a:r>
            <a:endParaRPr sz="2400" b="1" i="0" u="none" strike="noStrike" cap="none">
              <a:solidFill>
                <a:schemeClr val="dk1"/>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400"/>
              <a:buFont typeface="Arial"/>
              <a:buNone/>
            </a:pPr>
            <a:endParaRPr sz="2400" b="1" i="0" u="none" strike="noStrike" cap="none">
              <a:solidFill>
                <a:schemeClr val="dk1"/>
              </a:solidFill>
              <a:latin typeface="Arial"/>
              <a:ea typeface="Arial"/>
              <a:cs typeface="Arial"/>
              <a:sym typeface="Arial"/>
            </a:endParaRPr>
          </a:p>
        </p:txBody>
      </p:sp>
      <p:sp>
        <p:nvSpPr>
          <p:cNvPr id="621" name="Shape 621"/>
          <p:cNvSpPr txBox="1">
            <a:spLocks noGrp="1"/>
          </p:cNvSpPr>
          <p:nvPr>
            <p:ph type="ftr" idx="11"/>
          </p:nvPr>
        </p:nvSpPr>
        <p:spPr>
          <a:xfrm>
            <a:off x="2613837" y="6365063"/>
            <a:ext cx="6964325"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400"/>
              <a:buFont typeface="Arial"/>
              <a:buNone/>
            </a:pPr>
            <a:r>
              <a:rPr lang="en-US" sz="1200" b="0" i="0" u="none" strike="noStrike" cap="none" dirty="0">
                <a:solidFill>
                  <a:srgbClr val="888888"/>
                </a:solidFill>
                <a:latin typeface="Arial"/>
                <a:ea typeface="Arial"/>
                <a:cs typeface="Arial"/>
                <a:sym typeface="Arial"/>
              </a:rPr>
              <a:t>© The Andy Warhol Museum, one of the four Carnegie Museums of Pittsburgh. All rights reserved.</a:t>
            </a:r>
            <a:endParaRPr sz="1200" b="0" i="0" u="none" strike="noStrike" cap="none" dirty="0">
              <a:solidFill>
                <a:srgbClr val="888888"/>
              </a:solidFill>
              <a:latin typeface="Arial"/>
              <a:ea typeface="Arial"/>
              <a:cs typeface="Arial"/>
              <a:sym typeface="Arial"/>
            </a:endParaRPr>
          </a:p>
        </p:txBody>
      </p:sp>
      <p:pic>
        <p:nvPicPr>
          <p:cNvPr id="622" name="Shape 622" descr="This image shows three plastic containers with paint, yellow, green and blue. The yellow container has a label saying “Jon layer 1” and is sitting on top of the blue container with a label saying “Jon layer 2” and a green container with a label saying “Jon layer 2”. "/>
          <p:cNvPicPr preferRelativeResize="0">
            <a:picLocks noGrp="1"/>
          </p:cNvPicPr>
          <p:nvPr>
            <p:ph type="body" idx="2"/>
          </p:nvPr>
        </p:nvPicPr>
        <p:blipFill rotWithShape="1">
          <a:blip r:embed="rId3">
            <a:alphaModFix/>
          </a:blip>
          <a:srcRect/>
          <a:stretch/>
        </p:blipFill>
        <p:spPr>
          <a:xfrm>
            <a:off x="1179766" y="1993513"/>
            <a:ext cx="4916233" cy="3684588"/>
          </a:xfrm>
          <a:prstGeom prst="rect">
            <a:avLst/>
          </a:prstGeom>
          <a:noFill/>
          <a:ln>
            <a:noFill/>
          </a:ln>
        </p:spPr>
      </p:pic>
      <p:pic>
        <p:nvPicPr>
          <p:cNvPr id="623" name="Shape 623" descr="This image shows a blank silkscreen with masking tape around the sides. There are three directives typed in white in the middle of the screen, “tape off the edges on all sides of the screen, be careful to not tape over the image, and taper both the front and back of the screen”. "/>
          <p:cNvPicPr preferRelativeResize="0">
            <a:picLocks noGrp="1"/>
          </p:cNvPicPr>
          <p:nvPr>
            <p:ph type="body" idx="4"/>
          </p:nvPr>
        </p:nvPicPr>
        <p:blipFill rotWithShape="1">
          <a:blip r:embed="rId4">
            <a:alphaModFix/>
          </a:blip>
          <a:srcRect/>
          <a:stretch/>
        </p:blipFill>
        <p:spPr>
          <a:xfrm>
            <a:off x="6832959" y="1993513"/>
            <a:ext cx="4522427" cy="3684588"/>
          </a:xfrm>
          <a:prstGeom prst="rect">
            <a:avLst/>
          </a:prstGeom>
          <a:noFill/>
          <a:ln>
            <a:noFill/>
          </a:ln>
        </p:spPr>
      </p:pic>
      <p:sp>
        <p:nvSpPr>
          <p:cNvPr id="624" name="Shape 624"/>
          <p:cNvSpPr txBox="1"/>
          <p:nvPr/>
        </p:nvSpPr>
        <p:spPr>
          <a:xfrm>
            <a:off x="864870" y="5678101"/>
            <a:ext cx="4875549" cy="5651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Three containers of ink mixed by a student.</a:t>
            </a:r>
            <a:endParaRPr/>
          </a:p>
        </p:txBody>
      </p:sp>
      <p:sp>
        <p:nvSpPr>
          <p:cNvPr id="625" name="Shape 625"/>
          <p:cNvSpPr txBox="1"/>
          <p:nvPr/>
        </p:nvSpPr>
        <p:spPr>
          <a:xfrm>
            <a:off x="6532834" y="5678101"/>
            <a:ext cx="4875549" cy="5651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dk1"/>
              </a:buClr>
              <a:buSzPts val="1000"/>
              <a:buFont typeface="Arial"/>
              <a:buNone/>
            </a:pPr>
            <a:r>
              <a:rPr lang="en-US" sz="1000" b="0" i="0" u="none" strike="noStrike" cap="none" dirty="0">
                <a:solidFill>
                  <a:schemeClr val="dk1"/>
                </a:solidFill>
                <a:latin typeface="Arial"/>
                <a:ea typeface="Arial"/>
                <a:cs typeface="Arial"/>
                <a:sym typeface="Arial"/>
              </a:rPr>
              <a:t>A silkscreen that has been taped off with masking tape prior to printing.</a:t>
            </a:r>
            <a:endParaRPr dirty="0"/>
          </a:p>
        </p:txBody>
      </p:sp>
    </p:spTree>
    <p:extLst>
      <p:ext uri="{BB962C8B-B14F-4D97-AF65-F5344CB8AC3E}">
        <p14:creationId xmlns:p14="http://schemas.microsoft.com/office/powerpoint/2010/main" val="34420816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Shape 630"/>
          <p:cNvSpPr txBox="1">
            <a:spLocks noGrp="1"/>
          </p:cNvSpPr>
          <p:nvPr>
            <p:ph type="body" idx="1"/>
          </p:nvPr>
        </p:nvSpPr>
        <p:spPr>
          <a:xfrm>
            <a:off x="6326189" y="1388533"/>
            <a:ext cx="5029200" cy="1042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000"/>
              <a:buFont typeface="Arial"/>
              <a:buNone/>
            </a:pPr>
            <a:r>
              <a:rPr lang="en-US" sz="2000" b="0" i="0" u="none" strike="noStrike" cap="none">
                <a:solidFill>
                  <a:schemeClr val="dk1"/>
                </a:solidFill>
                <a:latin typeface="Arial"/>
                <a:ea typeface="Arial"/>
                <a:cs typeface="Arial"/>
                <a:sym typeface="Arial"/>
              </a:rPr>
              <a:t>Line up the film positive to one piece of the printing paper then secure it with pieces of blue painter’s tape.</a:t>
            </a:r>
            <a:br>
              <a:rPr lang="en-US" sz="1500" b="1" i="0" u="none" strike="noStrike" cap="none">
                <a:solidFill>
                  <a:schemeClr val="dk1"/>
                </a:solidFill>
                <a:latin typeface="Arial"/>
                <a:ea typeface="Arial"/>
                <a:cs typeface="Arial"/>
                <a:sym typeface="Arial"/>
              </a:rPr>
            </a:br>
            <a:endParaRPr sz="1500" b="0" i="0" u="none" strike="noStrike" cap="none">
              <a:solidFill>
                <a:schemeClr val="dk1"/>
              </a:solidFill>
              <a:latin typeface="Arial"/>
              <a:ea typeface="Arial"/>
              <a:cs typeface="Arial"/>
              <a:sym typeface="Arial"/>
            </a:endParaRPr>
          </a:p>
        </p:txBody>
      </p:sp>
      <p:sp>
        <p:nvSpPr>
          <p:cNvPr id="631" name="Shape 631"/>
          <p:cNvSpPr txBox="1">
            <a:spLocks noGrp="1"/>
          </p:cNvSpPr>
          <p:nvPr>
            <p:ph type="body" idx="3"/>
          </p:nvPr>
        </p:nvSpPr>
        <p:spPr>
          <a:xfrm>
            <a:off x="839787" y="1388533"/>
            <a:ext cx="5029200" cy="1042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000"/>
              <a:buFont typeface="Arial"/>
              <a:buNone/>
            </a:pPr>
            <a:r>
              <a:rPr lang="en-US" sz="2000" b="0" i="0" u="none" strike="noStrike" cap="none" dirty="0">
                <a:solidFill>
                  <a:schemeClr val="dk1"/>
                </a:solidFill>
                <a:latin typeface="Arial"/>
                <a:ea typeface="Arial"/>
                <a:cs typeface="Arial"/>
                <a:sym typeface="Arial"/>
              </a:rPr>
              <a:t>Place the open silkscreen in the hinge clamps, securely tightening the clamps.</a:t>
            </a:r>
            <a:endParaRPr sz="2000" b="1" i="0" u="none" strike="noStrike" cap="none" dirty="0">
              <a:solidFill>
                <a:schemeClr val="dk1"/>
              </a:solidFill>
              <a:latin typeface="Arial"/>
              <a:ea typeface="Arial"/>
              <a:cs typeface="Arial"/>
              <a:sym typeface="Arial"/>
            </a:endParaRPr>
          </a:p>
        </p:txBody>
      </p:sp>
      <p:sp>
        <p:nvSpPr>
          <p:cNvPr id="632" name="Shape 632"/>
          <p:cNvSpPr txBox="1"/>
          <p:nvPr/>
        </p:nvSpPr>
        <p:spPr>
          <a:xfrm>
            <a:off x="775493" y="5890034"/>
            <a:ext cx="5157787" cy="59419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Photo by Sean Carroll</a:t>
            </a:r>
            <a:endParaRPr/>
          </a:p>
        </p:txBody>
      </p:sp>
      <p:sp>
        <p:nvSpPr>
          <p:cNvPr id="633" name="Shape 633"/>
          <p:cNvSpPr txBox="1"/>
          <p:nvPr/>
        </p:nvSpPr>
        <p:spPr>
          <a:xfrm>
            <a:off x="6172200" y="5907088"/>
            <a:ext cx="5183188" cy="59419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Photo by Sean Carroll</a:t>
            </a:r>
            <a:endParaRPr/>
          </a:p>
        </p:txBody>
      </p:sp>
      <p:sp>
        <p:nvSpPr>
          <p:cNvPr id="634" name="Shape 634"/>
          <p:cNvSpPr txBox="1">
            <a:spLocks noGrp="1"/>
          </p:cNvSpPr>
          <p:nvPr>
            <p:ph type="ftr" idx="11"/>
          </p:nvPr>
        </p:nvSpPr>
        <p:spPr>
          <a:xfrm>
            <a:off x="2613837" y="6365063"/>
            <a:ext cx="6964325"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400"/>
              <a:buFont typeface="Arial"/>
              <a:buNone/>
            </a:pPr>
            <a:r>
              <a:rPr lang="en-US" sz="1200" b="0" i="0" u="none" strike="noStrike" cap="none">
                <a:solidFill>
                  <a:srgbClr val="888888"/>
                </a:solidFill>
                <a:latin typeface="Arial"/>
                <a:ea typeface="Arial"/>
                <a:cs typeface="Arial"/>
                <a:sym typeface="Arial"/>
              </a:rPr>
              <a:t>© The Andy Warhol Museum, one of the four Carnegie Museums of Pittsburgh. All rights reserved.</a:t>
            </a:r>
            <a:endParaRPr sz="1200" b="0" i="0" u="none" strike="noStrike" cap="none">
              <a:solidFill>
                <a:srgbClr val="888888"/>
              </a:solidFill>
              <a:latin typeface="Arial"/>
              <a:ea typeface="Arial"/>
              <a:cs typeface="Arial"/>
              <a:sym typeface="Arial"/>
            </a:endParaRPr>
          </a:p>
        </p:txBody>
      </p:sp>
      <p:pic>
        <p:nvPicPr>
          <p:cNvPr id="635" name="Shape 635" descr="This image shows two hands tightening a silver wing nut on a hinge that holds a metal silkscreen onto a wood backing. "/>
          <p:cNvPicPr preferRelativeResize="0">
            <a:picLocks noGrp="1"/>
          </p:cNvPicPr>
          <p:nvPr>
            <p:ph type="body" idx="4"/>
          </p:nvPr>
        </p:nvPicPr>
        <p:blipFill rotWithShape="1">
          <a:blip r:embed="rId3">
            <a:alphaModFix/>
          </a:blip>
          <a:srcRect/>
          <a:stretch/>
        </p:blipFill>
        <p:spPr>
          <a:xfrm>
            <a:off x="839787" y="2550758"/>
            <a:ext cx="5029200" cy="3356329"/>
          </a:xfrm>
          <a:prstGeom prst="rect">
            <a:avLst/>
          </a:prstGeom>
          <a:noFill/>
          <a:ln>
            <a:noFill/>
          </a:ln>
        </p:spPr>
      </p:pic>
      <p:pic>
        <p:nvPicPr>
          <p:cNvPr id="636" name="Shape 636" descr="This image shows two hands using blue painters tape to secure a film positive to piece of printing paper. "/>
          <p:cNvPicPr preferRelativeResize="0">
            <a:picLocks noGrp="1"/>
          </p:cNvPicPr>
          <p:nvPr>
            <p:ph type="body" idx="2"/>
          </p:nvPr>
        </p:nvPicPr>
        <p:blipFill rotWithShape="1">
          <a:blip r:embed="rId4">
            <a:alphaModFix/>
          </a:blip>
          <a:srcRect/>
          <a:stretch/>
        </p:blipFill>
        <p:spPr>
          <a:xfrm>
            <a:off x="6250463" y="2507378"/>
            <a:ext cx="5104926" cy="3399709"/>
          </a:xfrm>
          <a:prstGeom prst="rect">
            <a:avLst/>
          </a:prstGeom>
          <a:noFill/>
          <a:ln>
            <a:noFill/>
          </a:ln>
        </p:spPr>
      </p:pic>
    </p:spTree>
    <p:extLst>
      <p:ext uri="{BB962C8B-B14F-4D97-AF65-F5344CB8AC3E}">
        <p14:creationId xmlns:p14="http://schemas.microsoft.com/office/powerpoint/2010/main" val="1032141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Shape 1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Arial"/>
              <a:buNone/>
            </a:pPr>
            <a:r>
              <a:rPr lang="en-US" sz="4400" b="0" i="0" u="none" strike="noStrike" cap="none">
                <a:solidFill>
                  <a:schemeClr val="dk1"/>
                </a:solidFill>
                <a:latin typeface="Arial"/>
                <a:ea typeface="Arial"/>
                <a:cs typeface="Arial"/>
                <a:sym typeface="Arial"/>
              </a:rPr>
              <a:t>Underpainting</a:t>
            </a:r>
            <a:endParaRPr sz="4400" b="0" i="0" u="none" strike="noStrike" cap="none">
              <a:solidFill>
                <a:schemeClr val="dk1"/>
              </a:solidFill>
              <a:latin typeface="Arial"/>
              <a:ea typeface="Arial"/>
              <a:cs typeface="Arial"/>
              <a:sym typeface="Arial"/>
            </a:endParaRPr>
          </a:p>
        </p:txBody>
      </p:sp>
      <p:sp>
        <p:nvSpPr>
          <p:cNvPr id="123" name="Shape 123"/>
          <p:cNvSpPr txBox="1">
            <a:spLocks noGrp="1"/>
          </p:cNvSpPr>
          <p:nvPr>
            <p:ph type="body" idx="2"/>
          </p:nvPr>
        </p:nvSpPr>
        <p:spPr>
          <a:xfrm>
            <a:off x="5548744" y="1467802"/>
            <a:ext cx="5652655" cy="4729797"/>
          </a:xfrm>
          <a:prstGeom prst="rect">
            <a:avLst/>
          </a:prstGeom>
          <a:noFill/>
          <a:ln>
            <a:noFill/>
          </a:ln>
        </p:spPr>
        <p:txBody>
          <a:bodyPr spcFirstLastPara="1" wrap="square" lIns="91425" tIns="45700" rIns="91425" bIns="45700" anchor="ctr" anchorCtr="0">
            <a:noAutofit/>
          </a:bodyPr>
          <a:lstStyle/>
          <a:p>
            <a:pPr marL="228600" marR="0" lvl="0" indent="-228600" algn="l" rtl="0">
              <a:lnSpc>
                <a:spcPct val="9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Arial"/>
                <a:ea typeface="Arial"/>
                <a:cs typeface="Arial"/>
                <a:sym typeface="Arial"/>
              </a:rPr>
              <a:t>Warhol began each artwork using a high contrast image that was then enlarged and transferred onto a silkscreen. </a:t>
            </a:r>
            <a:endParaRPr sz="2800" b="0" i="0" u="none" strike="noStrike" cap="none" dirty="0">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000"/>
              <a:buFont typeface="Arial"/>
              <a:buChar char="•"/>
            </a:pPr>
            <a:r>
              <a:rPr lang="en-US" sz="2000" b="0" i="0" u="none" strike="noStrike" cap="none" dirty="0">
                <a:solidFill>
                  <a:schemeClr val="dk1"/>
                </a:solidFill>
                <a:latin typeface="Arial"/>
                <a:ea typeface="Arial"/>
                <a:cs typeface="Arial"/>
                <a:sym typeface="Arial"/>
              </a:rPr>
              <a:t>Each image was first </a:t>
            </a:r>
            <a:r>
              <a:rPr lang="en-US" sz="2000" b="1" i="0" u="none" strike="noStrike" cap="none" dirty="0" err="1">
                <a:solidFill>
                  <a:schemeClr val="dk1"/>
                </a:solidFill>
                <a:latin typeface="Arial"/>
                <a:ea typeface="Arial"/>
                <a:cs typeface="Arial"/>
                <a:sym typeface="Arial"/>
              </a:rPr>
              <a:t>underpainted</a:t>
            </a:r>
            <a:r>
              <a:rPr lang="en-US" sz="2000" b="1" i="0" u="none" strike="noStrike" cap="none" dirty="0">
                <a:solidFill>
                  <a:schemeClr val="dk1"/>
                </a:solidFill>
                <a:latin typeface="Arial"/>
                <a:ea typeface="Arial"/>
                <a:cs typeface="Arial"/>
                <a:sym typeface="Arial"/>
              </a:rPr>
              <a:t> </a:t>
            </a:r>
            <a:r>
              <a:rPr lang="en-US" sz="2000" b="0" i="0" u="none" strike="noStrike" cap="none" dirty="0">
                <a:solidFill>
                  <a:schemeClr val="dk1"/>
                </a:solidFill>
                <a:latin typeface="Arial"/>
                <a:ea typeface="Arial"/>
                <a:cs typeface="Arial"/>
                <a:sym typeface="Arial"/>
              </a:rPr>
              <a:t>by tracing simple outlines of the photographic image onto the canvas and painting in blocks of color. Some were painted in slick, hard-edge styles, whereas others had solid fields of color or more gestural brushwork. </a:t>
            </a:r>
            <a:endParaRPr sz="2800" b="0" i="0" u="none" strike="noStrike" cap="none" dirty="0">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000"/>
              <a:buFont typeface="Arial"/>
              <a:buChar char="•"/>
            </a:pPr>
            <a:r>
              <a:rPr lang="en-US" sz="2000" b="0" i="0" u="none" strike="noStrike" cap="none" dirty="0">
                <a:solidFill>
                  <a:schemeClr val="dk1"/>
                </a:solidFill>
                <a:latin typeface="Arial"/>
                <a:ea typeface="Arial"/>
                <a:cs typeface="Arial"/>
                <a:sym typeface="Arial"/>
              </a:rPr>
              <a:t>Once this initial painted layer was dry, Warhol printed the photographic silkscreen image on top. </a:t>
            </a:r>
            <a:endParaRPr sz="2800" b="0" i="0" u="none" strike="noStrike" cap="none" dirty="0">
              <a:solidFill>
                <a:schemeClr val="dk1"/>
              </a:solidFill>
              <a:latin typeface="Arial"/>
              <a:ea typeface="Arial"/>
              <a:cs typeface="Arial"/>
              <a:sym typeface="Arial"/>
            </a:endParaRPr>
          </a:p>
        </p:txBody>
      </p:sp>
      <p:sp>
        <p:nvSpPr>
          <p:cNvPr id="124" name="Shape 124"/>
          <p:cNvSpPr txBox="1">
            <a:spLocks noGrp="1"/>
          </p:cNvSpPr>
          <p:nvPr>
            <p:ph type="body" idx="3"/>
          </p:nvPr>
        </p:nvSpPr>
        <p:spPr>
          <a:xfrm>
            <a:off x="870400" y="5845463"/>
            <a:ext cx="4267200" cy="565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Andy Warhol, </a:t>
            </a:r>
            <a:r>
              <a:rPr lang="en-US" sz="900" b="0" i="1" u="none" strike="noStrike" cap="none">
                <a:solidFill>
                  <a:schemeClr val="dk1"/>
                </a:solidFill>
                <a:latin typeface="Arial"/>
                <a:ea typeface="Arial"/>
                <a:cs typeface="Arial"/>
                <a:sym typeface="Arial"/>
              </a:rPr>
              <a:t>Tina Chow</a:t>
            </a:r>
            <a:r>
              <a:rPr lang="en-US" sz="900" b="0" i="0" u="none" strike="noStrike" cap="none">
                <a:solidFill>
                  <a:schemeClr val="dk1"/>
                </a:solidFill>
                <a:latin typeface="Arial"/>
                <a:ea typeface="Arial"/>
                <a:cs typeface="Arial"/>
                <a:sym typeface="Arial"/>
              </a:rPr>
              <a:t>, 1985</a:t>
            </a:r>
            <a:br>
              <a:rPr lang="en-US" sz="900" b="0" i="0" u="none" strike="noStrike" cap="none">
                <a:solidFill>
                  <a:schemeClr val="dk1"/>
                </a:solidFill>
                <a:latin typeface="Arial"/>
                <a:ea typeface="Arial"/>
                <a:cs typeface="Arial"/>
                <a:sym typeface="Arial"/>
              </a:rPr>
            </a:br>
            <a:r>
              <a:rPr lang="en-US" sz="900" b="0" i="0" u="none" strike="noStrike" cap="none">
                <a:solidFill>
                  <a:schemeClr val="dk1"/>
                </a:solidFill>
                <a:latin typeface="Arial"/>
                <a:ea typeface="Arial"/>
                <a:cs typeface="Arial"/>
                <a:sym typeface="Arial"/>
              </a:rPr>
              <a:t>The Andy Warhol Museum, Pittsburgh; Founding Collection, Contribution The Andy Warhol Foundation for the Visual Arts, Inc.</a:t>
            </a:r>
            <a:br>
              <a:rPr lang="en-US" sz="900" b="0" i="0" u="none" strike="noStrike" cap="none">
                <a:solidFill>
                  <a:schemeClr val="dk1"/>
                </a:solidFill>
                <a:latin typeface="Arial"/>
                <a:ea typeface="Arial"/>
                <a:cs typeface="Arial"/>
                <a:sym typeface="Arial"/>
              </a:rPr>
            </a:br>
            <a:r>
              <a:rPr lang="en-US" sz="900" b="0" i="0" u="none" strike="noStrike" cap="none">
                <a:solidFill>
                  <a:schemeClr val="dk1"/>
                </a:solidFill>
                <a:latin typeface="Arial"/>
                <a:ea typeface="Arial"/>
                <a:cs typeface="Arial"/>
                <a:sym typeface="Arial"/>
              </a:rPr>
              <a:t>© The Andy Warhol Foundation for the Visual Arts, Inc.</a:t>
            </a:r>
            <a:br>
              <a:rPr lang="en-US" sz="900" b="0" i="0" u="none" strike="noStrike" cap="none">
                <a:solidFill>
                  <a:schemeClr val="dk1"/>
                </a:solidFill>
                <a:latin typeface="Arial"/>
                <a:ea typeface="Arial"/>
                <a:cs typeface="Arial"/>
                <a:sym typeface="Arial"/>
              </a:rPr>
            </a:br>
            <a:r>
              <a:rPr lang="en-US" sz="900" b="0" i="0" u="none" strike="noStrike" cap="none">
                <a:solidFill>
                  <a:schemeClr val="dk1"/>
                </a:solidFill>
                <a:latin typeface="Arial"/>
                <a:ea typeface="Arial"/>
                <a:cs typeface="Arial"/>
                <a:sym typeface="Arial"/>
              </a:rPr>
              <a:t>1998.1.521</a:t>
            </a:r>
            <a:endParaRPr sz="1200" b="0" i="0" u="none" strike="noStrike" cap="none">
              <a:solidFill>
                <a:schemeClr val="dk1"/>
              </a:solidFill>
              <a:latin typeface="Arial"/>
              <a:ea typeface="Arial"/>
              <a:cs typeface="Arial"/>
              <a:sym typeface="Arial"/>
            </a:endParaRPr>
          </a:p>
        </p:txBody>
      </p:sp>
      <p:sp>
        <p:nvSpPr>
          <p:cNvPr id="125" name="Shape 125"/>
          <p:cNvSpPr txBox="1">
            <a:spLocks noGrp="1"/>
          </p:cNvSpPr>
          <p:nvPr>
            <p:ph type="ftr" idx="11"/>
          </p:nvPr>
        </p:nvSpPr>
        <p:spPr>
          <a:xfrm>
            <a:off x="2613837" y="6365063"/>
            <a:ext cx="6964325"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400"/>
              <a:buFont typeface="Arial"/>
              <a:buNone/>
            </a:pPr>
            <a:r>
              <a:rPr lang="en-US" sz="1200" b="0" i="0" u="none" strike="noStrike" cap="none">
                <a:solidFill>
                  <a:srgbClr val="888888"/>
                </a:solidFill>
                <a:latin typeface="Arial"/>
                <a:ea typeface="Arial"/>
                <a:cs typeface="Arial"/>
                <a:sym typeface="Arial"/>
              </a:rPr>
              <a:t>© The Andy Warhol Museum, one of the four Carnegie Museums of Pittsburgh. All rights reserved.</a:t>
            </a:r>
            <a:endParaRPr sz="1200" b="0" i="0" u="none" strike="noStrike" cap="none">
              <a:solidFill>
                <a:srgbClr val="888888"/>
              </a:solidFill>
              <a:latin typeface="Arial"/>
              <a:ea typeface="Arial"/>
              <a:cs typeface="Arial"/>
              <a:sym typeface="Arial"/>
            </a:endParaRPr>
          </a:p>
        </p:txBody>
      </p:sp>
      <p:pic>
        <p:nvPicPr>
          <p:cNvPr id="126" name="Shape 126" descr="This is a screen printed portrait of Tina Chow against a silver background. Chow’s skin is pale peach, a stark contrast to the deep black of her hair and eyebrows, the lavender of her eyes, and the cherry red of her lips."/>
          <p:cNvPicPr preferRelativeResize="0"/>
          <p:nvPr/>
        </p:nvPicPr>
        <p:blipFill rotWithShape="1">
          <a:blip r:embed="rId3">
            <a:alphaModFix/>
          </a:blip>
          <a:srcRect/>
          <a:stretch/>
        </p:blipFill>
        <p:spPr>
          <a:xfrm>
            <a:off x="838200" y="1467800"/>
            <a:ext cx="4331600" cy="4377675"/>
          </a:xfrm>
          <a:prstGeom prst="rect">
            <a:avLst/>
          </a:prstGeom>
          <a:noFill/>
          <a:ln>
            <a:noFill/>
          </a:ln>
        </p:spPr>
      </p:pic>
    </p:spTree>
    <p:extLst>
      <p:ext uri="{BB962C8B-B14F-4D97-AF65-F5344CB8AC3E}">
        <p14:creationId xmlns:p14="http://schemas.microsoft.com/office/powerpoint/2010/main" val="8658821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Shape 641" descr=" "/>
          <p:cNvSpPr txBox="1">
            <a:spLocks noGrp="1"/>
          </p:cNvSpPr>
          <p:nvPr>
            <p:ph type="body" idx="3"/>
          </p:nvPr>
        </p:nvSpPr>
        <p:spPr>
          <a:xfrm>
            <a:off x="1066799" y="493620"/>
            <a:ext cx="10288588" cy="1869517"/>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200"/>
              <a:buFont typeface="Arial"/>
              <a:buNone/>
            </a:pPr>
            <a:r>
              <a:rPr lang="en-US" sz="2200" b="0" i="0" u="none" strike="noStrike" cap="none">
                <a:solidFill>
                  <a:schemeClr val="dk1"/>
                </a:solidFill>
                <a:latin typeface="Arial"/>
                <a:ea typeface="Arial"/>
                <a:cs typeface="Arial"/>
                <a:sym typeface="Arial"/>
              </a:rPr>
              <a:t>Place the paper and film positive under the screen and register the open screen to the edges of your film positive.</a:t>
            </a:r>
            <a:endParaRPr sz="2400" b="1" i="0" u="none" strike="noStrike" cap="none">
              <a:solidFill>
                <a:schemeClr val="dk1"/>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200"/>
              <a:buFont typeface="Arial"/>
              <a:buNone/>
            </a:pPr>
            <a:r>
              <a:rPr lang="en-US" sz="2200" b="0" i="0" u="none" strike="noStrike" cap="none">
                <a:solidFill>
                  <a:schemeClr val="dk1"/>
                </a:solidFill>
                <a:latin typeface="Arial"/>
                <a:ea typeface="Arial"/>
                <a:cs typeface="Arial"/>
                <a:sym typeface="Arial"/>
              </a:rPr>
              <a:t>Use blue painter’s tape to mark the edges of the paper on the table you are printing on. This will show you where to put the paper for each print.</a:t>
            </a:r>
            <a:endParaRPr sz="2400" b="1" i="0" u="none" strike="noStrike" cap="none">
              <a:solidFill>
                <a:schemeClr val="dk1"/>
              </a:solidFill>
              <a:latin typeface="Arial"/>
              <a:ea typeface="Arial"/>
              <a:cs typeface="Arial"/>
              <a:sym typeface="Arial"/>
            </a:endParaRPr>
          </a:p>
        </p:txBody>
      </p:sp>
      <p:sp>
        <p:nvSpPr>
          <p:cNvPr id="642" name="Shape 642"/>
          <p:cNvSpPr txBox="1"/>
          <p:nvPr/>
        </p:nvSpPr>
        <p:spPr>
          <a:xfrm>
            <a:off x="1014413" y="5796139"/>
            <a:ext cx="5157787" cy="59419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Photo by Sean Carroll</a:t>
            </a:r>
            <a:endParaRPr/>
          </a:p>
        </p:txBody>
      </p:sp>
      <p:sp>
        <p:nvSpPr>
          <p:cNvPr id="643" name="Shape 643"/>
          <p:cNvSpPr txBox="1"/>
          <p:nvPr/>
        </p:nvSpPr>
        <p:spPr>
          <a:xfrm>
            <a:off x="6246018" y="5796139"/>
            <a:ext cx="5183188" cy="59419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Photo by Sean Carroll</a:t>
            </a:r>
            <a:endParaRPr/>
          </a:p>
        </p:txBody>
      </p:sp>
      <p:sp>
        <p:nvSpPr>
          <p:cNvPr id="644" name="Shape 644"/>
          <p:cNvSpPr txBox="1">
            <a:spLocks noGrp="1"/>
          </p:cNvSpPr>
          <p:nvPr>
            <p:ph type="ftr" idx="11"/>
          </p:nvPr>
        </p:nvSpPr>
        <p:spPr>
          <a:xfrm>
            <a:off x="2613837" y="6365063"/>
            <a:ext cx="6964325"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400"/>
              <a:buFont typeface="Arial"/>
              <a:buNone/>
            </a:pPr>
            <a:r>
              <a:rPr lang="en-US" sz="1200" b="0" i="0" u="none" strike="noStrike" cap="none">
                <a:solidFill>
                  <a:srgbClr val="888888"/>
                </a:solidFill>
                <a:latin typeface="Arial"/>
                <a:ea typeface="Arial"/>
                <a:cs typeface="Arial"/>
                <a:sym typeface="Arial"/>
              </a:rPr>
              <a:t>© The Andy Warhol Museum, one of the four Carnegie Museums of Pittsburgh. All rights reserved.</a:t>
            </a:r>
            <a:endParaRPr sz="1200" b="0" i="0" u="none" strike="noStrike" cap="none">
              <a:solidFill>
                <a:srgbClr val="888888"/>
              </a:solidFill>
              <a:latin typeface="Arial"/>
              <a:ea typeface="Arial"/>
              <a:cs typeface="Arial"/>
              <a:sym typeface="Arial"/>
            </a:endParaRPr>
          </a:p>
        </p:txBody>
      </p:sp>
      <p:pic>
        <p:nvPicPr>
          <p:cNvPr id="645" name="Shape 645" descr="A student uses blue painter’s tape to mark the edges of the paper on the table he is printing on.  This will show him where to put the paper for each print."/>
          <p:cNvPicPr preferRelativeResize="0">
            <a:picLocks noGrp="1"/>
          </p:cNvPicPr>
          <p:nvPr>
            <p:ph type="body" idx="4"/>
          </p:nvPr>
        </p:nvPicPr>
        <p:blipFill rotWithShape="1">
          <a:blip r:embed="rId3">
            <a:alphaModFix/>
          </a:blip>
          <a:srcRect/>
          <a:stretch/>
        </p:blipFill>
        <p:spPr>
          <a:xfrm>
            <a:off x="6323012" y="2456948"/>
            <a:ext cx="5029200" cy="3356329"/>
          </a:xfrm>
          <a:prstGeom prst="rect">
            <a:avLst/>
          </a:prstGeom>
          <a:noFill/>
          <a:ln>
            <a:noFill/>
          </a:ln>
        </p:spPr>
      </p:pic>
      <p:pic>
        <p:nvPicPr>
          <p:cNvPr id="646" name="Shape 646" descr="This image shows a male student with glasses placing a white paper stencil underneath a yellow and orange silkscreen to check for alignment. Two rolls of table sit on the table, one blue and one beige. "/>
          <p:cNvPicPr preferRelativeResize="0"/>
          <p:nvPr/>
        </p:nvPicPr>
        <p:blipFill rotWithShape="1">
          <a:blip r:embed="rId4">
            <a:alphaModFix/>
          </a:blip>
          <a:srcRect/>
          <a:stretch/>
        </p:blipFill>
        <p:spPr>
          <a:xfrm>
            <a:off x="1066799" y="2456948"/>
            <a:ext cx="5029200" cy="3356329"/>
          </a:xfrm>
          <a:prstGeom prst="rect">
            <a:avLst/>
          </a:prstGeom>
          <a:noFill/>
          <a:ln>
            <a:noFill/>
          </a:ln>
        </p:spPr>
      </p:pic>
    </p:spTree>
    <p:extLst>
      <p:ext uri="{BB962C8B-B14F-4D97-AF65-F5344CB8AC3E}">
        <p14:creationId xmlns:p14="http://schemas.microsoft.com/office/powerpoint/2010/main" val="23933257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Shape 651"/>
          <p:cNvSpPr txBox="1">
            <a:spLocks noGrp="1"/>
          </p:cNvSpPr>
          <p:nvPr>
            <p:ph type="body" idx="3"/>
          </p:nvPr>
        </p:nvSpPr>
        <p:spPr>
          <a:xfrm>
            <a:off x="1066799" y="493621"/>
            <a:ext cx="10288588" cy="1734424"/>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2400"/>
              <a:buFont typeface="Arial"/>
              <a:buNone/>
            </a:pPr>
            <a:r>
              <a:rPr lang="en-US" sz="2400" b="0" i="0" u="none" strike="noStrike" cap="none">
                <a:solidFill>
                  <a:schemeClr val="dk1"/>
                </a:solidFill>
                <a:latin typeface="Arial"/>
                <a:ea typeface="Arial"/>
                <a:cs typeface="Arial"/>
                <a:sym typeface="Arial"/>
              </a:rPr>
              <a:t>Carefully close the screen over the stencil paper and print the ﬁrst color using enough ink for adequate coverage.</a:t>
            </a:r>
            <a:endParaRPr sz="2400" b="1" i="0" u="none" strike="noStrike" cap="none">
              <a:solidFill>
                <a:schemeClr val="dk1"/>
              </a:solidFill>
              <a:latin typeface="Arial"/>
              <a:ea typeface="Arial"/>
              <a:cs typeface="Arial"/>
              <a:sym typeface="Arial"/>
            </a:endParaRPr>
          </a:p>
        </p:txBody>
      </p:sp>
      <p:sp>
        <p:nvSpPr>
          <p:cNvPr id="652" name="Shape 652"/>
          <p:cNvSpPr txBox="1"/>
          <p:nvPr/>
        </p:nvSpPr>
        <p:spPr>
          <a:xfrm>
            <a:off x="1002505" y="5739506"/>
            <a:ext cx="5157787" cy="59419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Photo by Sean Carroll</a:t>
            </a:r>
            <a:endParaRPr/>
          </a:p>
        </p:txBody>
      </p:sp>
      <p:sp>
        <p:nvSpPr>
          <p:cNvPr id="653" name="Shape 653"/>
          <p:cNvSpPr txBox="1"/>
          <p:nvPr/>
        </p:nvSpPr>
        <p:spPr>
          <a:xfrm>
            <a:off x="6249193" y="5739506"/>
            <a:ext cx="5183188" cy="59419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Photo by Sean Carroll</a:t>
            </a:r>
            <a:endParaRPr/>
          </a:p>
        </p:txBody>
      </p:sp>
      <p:sp>
        <p:nvSpPr>
          <p:cNvPr id="654" name="Shape 654"/>
          <p:cNvSpPr txBox="1">
            <a:spLocks noGrp="1"/>
          </p:cNvSpPr>
          <p:nvPr>
            <p:ph type="ftr" idx="11"/>
          </p:nvPr>
        </p:nvSpPr>
        <p:spPr>
          <a:xfrm>
            <a:off x="2613837" y="6365063"/>
            <a:ext cx="6964325"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400"/>
              <a:buFont typeface="Arial"/>
              <a:buNone/>
            </a:pPr>
            <a:r>
              <a:rPr lang="en-US" sz="1200" b="0" i="0" u="none" strike="noStrike" cap="none">
                <a:solidFill>
                  <a:srgbClr val="888888"/>
                </a:solidFill>
                <a:latin typeface="Arial"/>
                <a:ea typeface="Arial"/>
                <a:cs typeface="Arial"/>
                <a:sym typeface="Arial"/>
              </a:rPr>
              <a:t>© The Andy Warhol Museum, one of the four Carnegie Museums of Pittsburgh. All rights reserved.</a:t>
            </a:r>
            <a:endParaRPr sz="1200" b="0" i="0" u="none" strike="noStrike" cap="none">
              <a:solidFill>
                <a:srgbClr val="888888"/>
              </a:solidFill>
              <a:latin typeface="Arial"/>
              <a:ea typeface="Arial"/>
              <a:cs typeface="Arial"/>
              <a:sym typeface="Arial"/>
            </a:endParaRPr>
          </a:p>
        </p:txBody>
      </p:sp>
      <p:pic>
        <p:nvPicPr>
          <p:cNvPr id="655" name="Shape 655" descr="This image shows a hand pouring purple ink onto the top of a silkscreen. The silkscreen has two shapes cut out of paper underneath. A black squeegee rests at the top of the screen. "/>
          <p:cNvPicPr preferRelativeResize="0"/>
          <p:nvPr/>
        </p:nvPicPr>
        <p:blipFill rotWithShape="1">
          <a:blip r:embed="rId3">
            <a:alphaModFix/>
          </a:blip>
          <a:srcRect/>
          <a:stretch/>
        </p:blipFill>
        <p:spPr>
          <a:xfrm>
            <a:off x="1066799" y="2383177"/>
            <a:ext cx="5029200" cy="3356329"/>
          </a:xfrm>
          <a:prstGeom prst="rect">
            <a:avLst/>
          </a:prstGeom>
          <a:noFill/>
          <a:ln>
            <a:noFill/>
          </a:ln>
        </p:spPr>
      </p:pic>
      <p:pic>
        <p:nvPicPr>
          <p:cNvPr id="656" name="Shape 656" descr="This image shows a male student using a black squeegee to pull purple ink across a silkscreen from top to bottom. "/>
          <p:cNvPicPr preferRelativeResize="0"/>
          <p:nvPr/>
        </p:nvPicPr>
        <p:blipFill rotWithShape="1">
          <a:blip r:embed="rId4">
            <a:alphaModFix/>
          </a:blip>
          <a:srcRect/>
          <a:stretch/>
        </p:blipFill>
        <p:spPr>
          <a:xfrm>
            <a:off x="6326187" y="2383177"/>
            <a:ext cx="5029200" cy="3356329"/>
          </a:xfrm>
          <a:prstGeom prst="rect">
            <a:avLst/>
          </a:prstGeom>
          <a:noFill/>
          <a:ln>
            <a:noFill/>
          </a:ln>
        </p:spPr>
      </p:pic>
    </p:spTree>
    <p:extLst>
      <p:ext uri="{BB962C8B-B14F-4D97-AF65-F5344CB8AC3E}">
        <p14:creationId xmlns:p14="http://schemas.microsoft.com/office/powerpoint/2010/main" val="32649625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Shape 661"/>
          <p:cNvSpPr txBox="1">
            <a:spLocks noGrp="1"/>
          </p:cNvSpPr>
          <p:nvPr>
            <p:ph type="body" idx="1"/>
          </p:nvPr>
        </p:nvSpPr>
        <p:spPr>
          <a:xfrm>
            <a:off x="6247900" y="767875"/>
            <a:ext cx="5208000" cy="1619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000"/>
              <a:buFont typeface="Arial"/>
              <a:buNone/>
            </a:pPr>
            <a:r>
              <a:rPr lang="en-US" sz="2000" b="0" i="0" u="none" strike="noStrike" cap="none">
                <a:solidFill>
                  <a:schemeClr val="dk1"/>
                </a:solidFill>
                <a:latin typeface="Arial"/>
                <a:ea typeface="Arial"/>
                <a:cs typeface="Arial"/>
                <a:sym typeface="Arial"/>
              </a:rPr>
              <a:t>Continue this process, placing each piece of paper inside the tape corners until all 10 pieces of paper are printed.</a:t>
            </a:r>
            <a:endParaRPr sz="1800" b="0" i="0" u="none" strike="noStrike" cap="none">
              <a:solidFill>
                <a:schemeClr val="dk1"/>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000"/>
              <a:buFont typeface="Arial"/>
              <a:buNone/>
            </a:pPr>
            <a:r>
              <a:rPr lang="en-US" sz="2000" b="0" i="0" u="none" strike="noStrike" cap="none">
                <a:solidFill>
                  <a:schemeClr val="dk1"/>
                </a:solidFill>
                <a:latin typeface="Arial"/>
                <a:ea typeface="Arial"/>
                <a:cs typeface="Arial"/>
                <a:sym typeface="Arial"/>
              </a:rPr>
              <a:t>Remove the stencil from the silkscreen and discard.</a:t>
            </a:r>
            <a:br>
              <a:rPr lang="en-US" sz="2000" b="1" i="0" u="none" strike="noStrike" cap="none">
                <a:solidFill>
                  <a:schemeClr val="dk1"/>
                </a:solidFill>
                <a:latin typeface="Arial"/>
                <a:ea typeface="Arial"/>
                <a:cs typeface="Arial"/>
                <a:sym typeface="Arial"/>
              </a:rPr>
            </a:br>
            <a:br>
              <a:rPr lang="en-US" sz="1500" b="1" i="0" u="none" strike="noStrike" cap="none">
                <a:solidFill>
                  <a:schemeClr val="dk1"/>
                </a:solidFill>
                <a:latin typeface="Arial"/>
                <a:ea typeface="Arial"/>
                <a:cs typeface="Arial"/>
                <a:sym typeface="Arial"/>
              </a:rPr>
            </a:br>
            <a:endParaRPr sz="1500" b="0" i="0" u="none" strike="noStrike" cap="none">
              <a:solidFill>
                <a:schemeClr val="dk1"/>
              </a:solidFill>
              <a:latin typeface="Arial"/>
              <a:ea typeface="Arial"/>
              <a:cs typeface="Arial"/>
              <a:sym typeface="Arial"/>
            </a:endParaRPr>
          </a:p>
        </p:txBody>
      </p:sp>
      <p:sp>
        <p:nvSpPr>
          <p:cNvPr id="662" name="Shape 662"/>
          <p:cNvSpPr txBox="1">
            <a:spLocks noGrp="1"/>
          </p:cNvSpPr>
          <p:nvPr>
            <p:ph type="body" idx="3"/>
          </p:nvPr>
        </p:nvSpPr>
        <p:spPr>
          <a:xfrm>
            <a:off x="838200" y="648725"/>
            <a:ext cx="5029200" cy="17388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000"/>
              <a:buFont typeface="Arial"/>
              <a:buNone/>
            </a:pPr>
            <a:r>
              <a:rPr lang="en-US" sz="2000" b="0" i="0" u="none" strike="noStrike" cap="none">
                <a:solidFill>
                  <a:schemeClr val="dk1"/>
                </a:solidFill>
                <a:latin typeface="Arial"/>
                <a:ea typeface="Arial"/>
                <a:cs typeface="Arial"/>
                <a:sym typeface="Arial"/>
              </a:rPr>
              <a:t>The stencil will stick to the back of the silkscreen because the ink acts as an adhesive. Starting from a top corner, slowly peel the stencil away from the screen.</a:t>
            </a:r>
            <a:endParaRPr sz="2400" b="1" i="0" u="none" strike="noStrike" cap="none">
              <a:solidFill>
                <a:schemeClr val="dk1"/>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000"/>
              <a:buFont typeface="Arial"/>
              <a:buNone/>
            </a:pPr>
            <a:endParaRPr sz="2000" b="1" i="0" u="none" strike="noStrike" cap="none">
              <a:solidFill>
                <a:schemeClr val="dk1"/>
              </a:solidFill>
              <a:latin typeface="Arial"/>
              <a:ea typeface="Arial"/>
              <a:cs typeface="Arial"/>
              <a:sym typeface="Arial"/>
            </a:endParaRPr>
          </a:p>
        </p:txBody>
      </p:sp>
      <p:sp>
        <p:nvSpPr>
          <p:cNvPr id="663" name="Shape 663"/>
          <p:cNvSpPr txBox="1">
            <a:spLocks noGrp="1"/>
          </p:cNvSpPr>
          <p:nvPr>
            <p:ph type="ftr" idx="11"/>
          </p:nvPr>
        </p:nvSpPr>
        <p:spPr>
          <a:xfrm>
            <a:off x="2613837" y="6365063"/>
            <a:ext cx="6964325"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400"/>
              <a:buFont typeface="Arial"/>
              <a:buNone/>
            </a:pPr>
            <a:r>
              <a:rPr lang="en-US" sz="1200" b="0" i="0" u="none" strike="noStrike" cap="none">
                <a:solidFill>
                  <a:srgbClr val="888888"/>
                </a:solidFill>
                <a:latin typeface="Arial"/>
                <a:ea typeface="Arial"/>
                <a:cs typeface="Arial"/>
                <a:sym typeface="Arial"/>
              </a:rPr>
              <a:t>© The Andy Warhol Museum, one of the four Carnegie Museums of Pittsburgh. All rights reserved.</a:t>
            </a:r>
            <a:endParaRPr sz="1200" b="0" i="0" u="none" strike="noStrike" cap="none">
              <a:solidFill>
                <a:srgbClr val="888888"/>
              </a:solidFill>
              <a:latin typeface="Arial"/>
              <a:ea typeface="Arial"/>
              <a:cs typeface="Arial"/>
              <a:sym typeface="Arial"/>
            </a:endParaRPr>
          </a:p>
        </p:txBody>
      </p:sp>
      <p:pic>
        <p:nvPicPr>
          <p:cNvPr id="664" name="Shape 664" descr="This image shows a used paper stencil with two shapes cut out. The stencil has been printed over in purple ink and has five small pieces of masking tape on it. "/>
          <p:cNvPicPr preferRelativeResize="0">
            <a:picLocks noGrp="1"/>
          </p:cNvPicPr>
          <p:nvPr>
            <p:ph type="body" idx="2"/>
          </p:nvPr>
        </p:nvPicPr>
        <p:blipFill rotWithShape="1">
          <a:blip r:embed="rId3">
            <a:alphaModFix/>
          </a:blip>
          <a:srcRect l="1960" r="2104"/>
          <a:stretch/>
        </p:blipFill>
        <p:spPr>
          <a:xfrm>
            <a:off x="838198" y="2532469"/>
            <a:ext cx="4873302" cy="3229746"/>
          </a:xfrm>
          <a:prstGeom prst="rect">
            <a:avLst/>
          </a:prstGeom>
          <a:noFill/>
          <a:ln>
            <a:noFill/>
          </a:ln>
        </p:spPr>
      </p:pic>
      <p:pic>
        <p:nvPicPr>
          <p:cNvPr id="665" name="Shape 665" descr="This image shows two purple shapes printed at the bottom of a white piece of paper. "/>
          <p:cNvPicPr preferRelativeResize="0">
            <a:picLocks noGrp="1"/>
          </p:cNvPicPr>
          <p:nvPr>
            <p:ph type="body" idx="4"/>
          </p:nvPr>
        </p:nvPicPr>
        <p:blipFill rotWithShape="1">
          <a:blip r:embed="rId4">
            <a:alphaModFix/>
          </a:blip>
          <a:srcRect l="3882" r="4499"/>
          <a:stretch/>
        </p:blipFill>
        <p:spPr>
          <a:xfrm>
            <a:off x="6247902" y="2626344"/>
            <a:ext cx="4954588" cy="304199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666" name="Shape 666"/>
          <p:cNvSpPr txBox="1"/>
          <p:nvPr/>
        </p:nvSpPr>
        <p:spPr>
          <a:xfrm>
            <a:off x="580664" y="5762215"/>
            <a:ext cx="4875549" cy="5651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Paper stencil used to print a layer of purple ink</a:t>
            </a:r>
            <a:endParaRPr/>
          </a:p>
        </p:txBody>
      </p:sp>
      <p:sp>
        <p:nvSpPr>
          <p:cNvPr id="667" name="Shape 667"/>
          <p:cNvSpPr txBox="1"/>
          <p:nvPr/>
        </p:nvSpPr>
        <p:spPr>
          <a:xfrm>
            <a:off x="5867398" y="5756170"/>
            <a:ext cx="4875549" cy="5651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Printed first layer of purple ink on paper</a:t>
            </a:r>
            <a:endParaRPr/>
          </a:p>
        </p:txBody>
      </p:sp>
    </p:spTree>
    <p:extLst>
      <p:ext uri="{BB962C8B-B14F-4D97-AF65-F5344CB8AC3E}">
        <p14:creationId xmlns:p14="http://schemas.microsoft.com/office/powerpoint/2010/main" val="35298878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Shape 672"/>
          <p:cNvSpPr txBox="1">
            <a:spLocks noGrp="1"/>
          </p:cNvSpPr>
          <p:nvPr>
            <p:ph type="body" idx="1"/>
          </p:nvPr>
        </p:nvSpPr>
        <p:spPr>
          <a:xfrm>
            <a:off x="6326189" y="629085"/>
            <a:ext cx="5029199" cy="170113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000"/>
              <a:buFont typeface="Arial"/>
              <a:buNone/>
            </a:pPr>
            <a:r>
              <a:rPr lang="en-US" sz="2000" b="0" i="0" u="none" strike="noStrike" cap="none">
                <a:solidFill>
                  <a:schemeClr val="dk1"/>
                </a:solidFill>
                <a:latin typeface="Arial"/>
                <a:ea typeface="Arial"/>
                <a:cs typeface="Arial"/>
                <a:sym typeface="Arial"/>
              </a:rPr>
              <a:t>Making sure the silkscreen is completely dry, place your taped silkscreen into the hinge clamps and securely tighten the clamps.</a:t>
            </a:r>
            <a:br>
              <a:rPr lang="en-US" sz="2000" b="1" i="0" u="none" strike="noStrike" cap="none">
                <a:solidFill>
                  <a:schemeClr val="dk1"/>
                </a:solidFill>
                <a:latin typeface="Arial"/>
                <a:ea typeface="Arial"/>
                <a:cs typeface="Arial"/>
                <a:sym typeface="Arial"/>
              </a:rPr>
            </a:br>
            <a:endParaRPr sz="1500" b="0" i="0" u="none" strike="noStrike" cap="none">
              <a:solidFill>
                <a:schemeClr val="dk1"/>
              </a:solidFill>
              <a:latin typeface="Arial"/>
              <a:ea typeface="Arial"/>
              <a:cs typeface="Arial"/>
              <a:sym typeface="Arial"/>
            </a:endParaRPr>
          </a:p>
        </p:txBody>
      </p:sp>
      <p:sp>
        <p:nvSpPr>
          <p:cNvPr id="673" name="Shape 673"/>
          <p:cNvSpPr txBox="1">
            <a:spLocks noGrp="1"/>
          </p:cNvSpPr>
          <p:nvPr>
            <p:ph type="body" idx="3"/>
          </p:nvPr>
        </p:nvSpPr>
        <p:spPr>
          <a:xfrm>
            <a:off x="839787" y="629085"/>
            <a:ext cx="5029200" cy="170113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000"/>
              <a:buFont typeface="Arial"/>
              <a:buNone/>
            </a:pPr>
            <a:r>
              <a:rPr lang="en-US" sz="2000" b="0" i="0" u="none" strike="noStrike" cap="none">
                <a:solidFill>
                  <a:schemeClr val="dk1"/>
                </a:solidFill>
                <a:latin typeface="Arial"/>
                <a:ea typeface="Arial"/>
                <a:cs typeface="Arial"/>
                <a:sym typeface="Arial"/>
              </a:rPr>
              <a:t>Clean the open silkscreen and squeegee thoroughly. The two-inch tape you placed around the edges of the silkscreen should remain until you are ﬁnished printing your entire print.</a:t>
            </a:r>
            <a:endParaRPr sz="2000" b="1" i="0" u="none" strike="noStrike" cap="none">
              <a:solidFill>
                <a:schemeClr val="dk1"/>
              </a:solidFill>
              <a:latin typeface="Arial"/>
              <a:ea typeface="Arial"/>
              <a:cs typeface="Arial"/>
              <a:sym typeface="Arial"/>
            </a:endParaRPr>
          </a:p>
        </p:txBody>
      </p:sp>
      <p:sp>
        <p:nvSpPr>
          <p:cNvPr id="674" name="Shape 674"/>
          <p:cNvSpPr txBox="1"/>
          <p:nvPr/>
        </p:nvSpPr>
        <p:spPr>
          <a:xfrm>
            <a:off x="775493" y="5813278"/>
            <a:ext cx="5157787" cy="59419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Photo by Sean Carroll</a:t>
            </a:r>
            <a:endParaRPr/>
          </a:p>
        </p:txBody>
      </p:sp>
      <p:sp>
        <p:nvSpPr>
          <p:cNvPr id="675" name="Shape 675"/>
          <p:cNvSpPr txBox="1"/>
          <p:nvPr/>
        </p:nvSpPr>
        <p:spPr>
          <a:xfrm>
            <a:off x="6249194" y="5794167"/>
            <a:ext cx="5183188" cy="59419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Photo by Sean Carroll</a:t>
            </a:r>
            <a:endParaRPr/>
          </a:p>
        </p:txBody>
      </p:sp>
      <p:sp>
        <p:nvSpPr>
          <p:cNvPr id="676" name="Shape 676"/>
          <p:cNvSpPr txBox="1">
            <a:spLocks noGrp="1"/>
          </p:cNvSpPr>
          <p:nvPr>
            <p:ph type="ftr" idx="11"/>
          </p:nvPr>
        </p:nvSpPr>
        <p:spPr>
          <a:xfrm>
            <a:off x="2613837" y="6365063"/>
            <a:ext cx="6964325"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400"/>
              <a:buFont typeface="Arial"/>
              <a:buNone/>
            </a:pPr>
            <a:r>
              <a:rPr lang="en-US" sz="1200" b="0" i="0" u="none" strike="noStrike" cap="none">
                <a:solidFill>
                  <a:srgbClr val="888888"/>
                </a:solidFill>
                <a:latin typeface="Arial"/>
                <a:ea typeface="Arial"/>
                <a:cs typeface="Arial"/>
                <a:sym typeface="Arial"/>
              </a:rPr>
              <a:t>© The Andy Warhol Museum, one of the four Carnegie Museums of Pittsburgh. All rights reserved.</a:t>
            </a:r>
            <a:endParaRPr sz="1200" b="0" i="0" u="none" strike="noStrike" cap="none">
              <a:solidFill>
                <a:srgbClr val="888888"/>
              </a:solidFill>
              <a:latin typeface="Arial"/>
              <a:ea typeface="Arial"/>
              <a:cs typeface="Arial"/>
              <a:sym typeface="Arial"/>
            </a:endParaRPr>
          </a:p>
        </p:txBody>
      </p:sp>
      <p:pic>
        <p:nvPicPr>
          <p:cNvPr id="677" name="Shape 677" descr="A student washes out a silkscreen using a hose, in a large sink. The sink has black plastic on the back and side walls."/>
          <p:cNvPicPr preferRelativeResize="0">
            <a:picLocks noGrp="1"/>
          </p:cNvPicPr>
          <p:nvPr>
            <p:ph type="body" idx="2"/>
          </p:nvPr>
        </p:nvPicPr>
        <p:blipFill rotWithShape="1">
          <a:blip r:embed="rId3">
            <a:alphaModFix/>
          </a:blip>
          <a:srcRect/>
          <a:stretch/>
        </p:blipFill>
        <p:spPr>
          <a:xfrm>
            <a:off x="839787" y="2456949"/>
            <a:ext cx="5029200" cy="3356329"/>
          </a:xfrm>
          <a:prstGeom prst="rect">
            <a:avLst/>
          </a:prstGeom>
          <a:noFill/>
          <a:ln>
            <a:noFill/>
          </a:ln>
        </p:spPr>
      </p:pic>
      <p:pic>
        <p:nvPicPr>
          <p:cNvPr id="678" name="Shape 678" descr="This image shows two hands tightening a silver wing nut on a hinge that holds a metal silkscreen onto a wood backing. "/>
          <p:cNvPicPr preferRelativeResize="0"/>
          <p:nvPr/>
        </p:nvPicPr>
        <p:blipFill rotWithShape="1">
          <a:blip r:embed="rId4">
            <a:alphaModFix/>
          </a:blip>
          <a:srcRect/>
          <a:stretch/>
        </p:blipFill>
        <p:spPr>
          <a:xfrm>
            <a:off x="6326189" y="2456949"/>
            <a:ext cx="5029200" cy="3356329"/>
          </a:xfrm>
          <a:prstGeom prst="rect">
            <a:avLst/>
          </a:prstGeom>
          <a:noFill/>
          <a:ln>
            <a:noFill/>
          </a:ln>
        </p:spPr>
      </p:pic>
    </p:spTree>
    <p:extLst>
      <p:ext uri="{BB962C8B-B14F-4D97-AF65-F5344CB8AC3E}">
        <p14:creationId xmlns:p14="http://schemas.microsoft.com/office/powerpoint/2010/main" val="12687962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Shape 683"/>
          <p:cNvSpPr txBox="1">
            <a:spLocks noGrp="1"/>
          </p:cNvSpPr>
          <p:nvPr>
            <p:ph type="body" idx="3"/>
          </p:nvPr>
        </p:nvSpPr>
        <p:spPr>
          <a:xfrm>
            <a:off x="839787" y="493621"/>
            <a:ext cx="10515602" cy="186951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200"/>
              <a:buFont typeface="Arial"/>
              <a:buNone/>
            </a:pPr>
            <a:r>
              <a:rPr lang="en-US" sz="2200" b="0" i="0" u="none" strike="noStrike" cap="none" dirty="0">
                <a:solidFill>
                  <a:schemeClr val="dk1"/>
                </a:solidFill>
                <a:latin typeface="Arial"/>
                <a:ea typeface="Arial"/>
                <a:cs typeface="Arial"/>
                <a:sym typeface="Arial"/>
              </a:rPr>
              <a:t>When Layer 1 of your print is dry, register your next stencil (Layer 2) to the film positive. Once it is in the correct place, use two small pieces of painter’s tape to secure it to the print. </a:t>
            </a:r>
            <a:endParaRPr sz="2200" b="0" dirty="0"/>
          </a:p>
          <a:p>
            <a:pPr marL="0" marR="0" lvl="0" indent="0" algn="l" rtl="0">
              <a:lnSpc>
                <a:spcPct val="90000"/>
              </a:lnSpc>
              <a:spcBef>
                <a:spcPts val="0"/>
              </a:spcBef>
              <a:spcAft>
                <a:spcPts val="0"/>
              </a:spcAft>
              <a:buClr>
                <a:schemeClr val="dk1"/>
              </a:buClr>
              <a:buSzPts val="2200"/>
              <a:buFont typeface="Arial"/>
              <a:buNone/>
            </a:pPr>
            <a:endParaRPr sz="2200" b="0" dirty="0"/>
          </a:p>
          <a:p>
            <a:pPr marL="0" marR="0" lvl="0" indent="0" algn="l" rtl="0">
              <a:lnSpc>
                <a:spcPct val="90000"/>
              </a:lnSpc>
              <a:spcBef>
                <a:spcPts val="0"/>
              </a:spcBef>
              <a:spcAft>
                <a:spcPts val="0"/>
              </a:spcAft>
              <a:buClr>
                <a:schemeClr val="dk1"/>
              </a:buClr>
              <a:buSzPts val="2200"/>
              <a:buFont typeface="Arial"/>
              <a:buNone/>
            </a:pPr>
            <a:r>
              <a:rPr lang="en-US" sz="2200" b="0" i="0" u="none" strike="noStrike" cap="none" dirty="0">
                <a:solidFill>
                  <a:schemeClr val="dk1"/>
                </a:solidFill>
                <a:latin typeface="Arial"/>
                <a:ea typeface="Arial"/>
                <a:cs typeface="Arial"/>
                <a:sym typeface="Arial"/>
              </a:rPr>
              <a:t>Remove the film positive. </a:t>
            </a:r>
            <a:endParaRPr sz="2400" b="1" i="0" u="none" strike="noStrike" cap="none" dirty="0">
              <a:solidFill>
                <a:schemeClr val="dk1"/>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200"/>
              <a:buFont typeface="Arial"/>
              <a:buNone/>
            </a:pPr>
            <a:r>
              <a:rPr lang="en-US" sz="2200" b="0" i="0" u="none" strike="noStrike" cap="none" dirty="0">
                <a:solidFill>
                  <a:schemeClr val="dk1"/>
                </a:solidFill>
                <a:latin typeface="Arial"/>
                <a:ea typeface="Arial"/>
                <a:cs typeface="Arial"/>
                <a:sym typeface="Arial"/>
              </a:rPr>
              <a:t>Repeat the printing process for layer 2 of your image.</a:t>
            </a:r>
            <a:endParaRPr sz="2400" b="1" i="0" u="none" strike="noStrike" cap="none" dirty="0">
              <a:solidFill>
                <a:schemeClr val="dk1"/>
              </a:solidFill>
              <a:latin typeface="Arial"/>
              <a:ea typeface="Arial"/>
              <a:cs typeface="Arial"/>
              <a:sym typeface="Arial"/>
            </a:endParaRPr>
          </a:p>
        </p:txBody>
      </p:sp>
      <p:sp>
        <p:nvSpPr>
          <p:cNvPr id="684" name="Shape 684"/>
          <p:cNvSpPr txBox="1"/>
          <p:nvPr/>
        </p:nvSpPr>
        <p:spPr>
          <a:xfrm>
            <a:off x="839787" y="6032114"/>
            <a:ext cx="5157787" cy="59419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Photo by Sean Carroll</a:t>
            </a:r>
            <a:endParaRPr/>
          </a:p>
        </p:txBody>
      </p:sp>
      <p:sp>
        <p:nvSpPr>
          <p:cNvPr id="685" name="Shape 685"/>
          <p:cNvSpPr txBox="1">
            <a:spLocks noGrp="1"/>
          </p:cNvSpPr>
          <p:nvPr>
            <p:ph type="ftr" idx="11"/>
          </p:nvPr>
        </p:nvSpPr>
        <p:spPr>
          <a:xfrm>
            <a:off x="2613837" y="6365063"/>
            <a:ext cx="6964325"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400"/>
              <a:buFont typeface="Arial"/>
              <a:buNone/>
            </a:pPr>
            <a:r>
              <a:rPr lang="en-US" sz="1200" b="0" i="0" u="none" strike="noStrike" cap="none">
                <a:solidFill>
                  <a:srgbClr val="888888"/>
                </a:solidFill>
                <a:latin typeface="Arial"/>
                <a:ea typeface="Arial"/>
                <a:cs typeface="Arial"/>
                <a:sym typeface="Arial"/>
              </a:rPr>
              <a:t>© The Andy Warhol Museum, one of the four Carnegie Museums of Pittsburgh. All rights reserved.</a:t>
            </a:r>
            <a:endParaRPr sz="1200" b="0" i="0" u="none" strike="noStrike" cap="none">
              <a:solidFill>
                <a:srgbClr val="888888"/>
              </a:solidFill>
              <a:latin typeface="Arial"/>
              <a:ea typeface="Arial"/>
              <a:cs typeface="Arial"/>
              <a:sym typeface="Arial"/>
            </a:endParaRPr>
          </a:p>
        </p:txBody>
      </p:sp>
      <p:pic>
        <p:nvPicPr>
          <p:cNvPr id="686" name="Shape 686" descr="This image shows a student standing in front of a used paper stencil on a table. The stencil has been printed over in greenish-gold ink."/>
          <p:cNvPicPr preferRelativeResize="0">
            <a:picLocks noGrp="1"/>
          </p:cNvPicPr>
          <p:nvPr>
            <p:ph type="body" idx="2"/>
          </p:nvPr>
        </p:nvPicPr>
        <p:blipFill rotWithShape="1">
          <a:blip r:embed="rId3">
            <a:alphaModFix/>
          </a:blip>
          <a:srcRect/>
          <a:stretch/>
        </p:blipFill>
        <p:spPr>
          <a:xfrm>
            <a:off x="904081" y="2640463"/>
            <a:ext cx="5029200" cy="3356329"/>
          </a:xfrm>
          <a:prstGeom prst="rect">
            <a:avLst/>
          </a:prstGeom>
          <a:noFill/>
          <a:ln>
            <a:noFill/>
          </a:ln>
        </p:spPr>
      </p:pic>
      <p:pic>
        <p:nvPicPr>
          <p:cNvPr id="687" name="Shape 687" descr="This image shows two purple shapes printed at the bottom of a white piece of paper and an additional two greenish-gold shapes printed at the top."/>
          <p:cNvPicPr preferRelativeResize="0"/>
          <p:nvPr/>
        </p:nvPicPr>
        <p:blipFill rotWithShape="1">
          <a:blip r:embed="rId4">
            <a:alphaModFix/>
          </a:blip>
          <a:srcRect l="7428" r="7674"/>
          <a:stretch/>
        </p:blipFill>
        <p:spPr>
          <a:xfrm>
            <a:off x="6249987" y="2728966"/>
            <a:ext cx="4846381" cy="321103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688" name="Shape 688"/>
          <p:cNvSpPr txBox="1"/>
          <p:nvPr/>
        </p:nvSpPr>
        <p:spPr>
          <a:xfrm>
            <a:off x="5933281" y="5975323"/>
            <a:ext cx="4875549" cy="5651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dk1"/>
              </a:buClr>
              <a:buSzPts val="1000"/>
              <a:buFont typeface="Arial"/>
              <a:buNone/>
            </a:pPr>
            <a:r>
              <a:rPr lang="en-US" sz="1000" b="0" i="0" u="none" strike="noStrike" cap="none" dirty="0">
                <a:solidFill>
                  <a:schemeClr val="dk1"/>
                </a:solidFill>
                <a:latin typeface="Arial"/>
                <a:ea typeface="Arial"/>
                <a:cs typeface="Arial"/>
                <a:sym typeface="Arial"/>
              </a:rPr>
              <a:t>Printed second layer of greenish-gold ink on paper.</a:t>
            </a:r>
            <a:endParaRPr dirty="0"/>
          </a:p>
        </p:txBody>
      </p:sp>
    </p:spTree>
    <p:extLst>
      <p:ext uri="{BB962C8B-B14F-4D97-AF65-F5344CB8AC3E}">
        <p14:creationId xmlns:p14="http://schemas.microsoft.com/office/powerpoint/2010/main" val="29872294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Shape 693"/>
          <p:cNvSpPr txBox="1">
            <a:spLocks noGrp="1"/>
          </p:cNvSpPr>
          <p:nvPr>
            <p:ph type="body" idx="3"/>
          </p:nvPr>
        </p:nvSpPr>
        <p:spPr>
          <a:xfrm>
            <a:off x="839787" y="493621"/>
            <a:ext cx="10515602" cy="186951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200"/>
              <a:buFont typeface="Arial"/>
              <a:buNone/>
            </a:pPr>
            <a:r>
              <a:rPr lang="en-US" sz="2200" b="0" i="0" u="none" strike="noStrike" cap="none">
                <a:solidFill>
                  <a:schemeClr val="dk1"/>
                </a:solidFill>
                <a:latin typeface="Arial"/>
                <a:ea typeface="Arial"/>
                <a:cs typeface="Arial"/>
                <a:sym typeface="Arial"/>
              </a:rPr>
              <a:t>When Layer 2 of your print is dry, register your next stencil (Layer 3) to the film positive. Once it is in the correct place, use two small pieces of painter’s tape to secure it to the print. Remove the film positive. </a:t>
            </a:r>
            <a:endParaRPr sz="2400" b="1" i="0" u="none" strike="noStrike" cap="none">
              <a:solidFill>
                <a:schemeClr val="dk1"/>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200"/>
              <a:buFont typeface="Arial"/>
              <a:buNone/>
            </a:pPr>
            <a:r>
              <a:rPr lang="en-US" sz="2200" b="0" i="0" u="none" strike="noStrike" cap="none">
                <a:solidFill>
                  <a:schemeClr val="dk1"/>
                </a:solidFill>
                <a:latin typeface="Arial"/>
                <a:ea typeface="Arial"/>
                <a:cs typeface="Arial"/>
                <a:sym typeface="Arial"/>
              </a:rPr>
              <a:t>Repeat the printing process for layer 3 of your image.</a:t>
            </a:r>
            <a:endParaRPr sz="2400" b="1" i="0" u="none" strike="noStrike" cap="none">
              <a:solidFill>
                <a:schemeClr val="dk1"/>
              </a:solidFill>
              <a:latin typeface="Arial"/>
              <a:ea typeface="Arial"/>
              <a:cs typeface="Arial"/>
              <a:sym typeface="Arial"/>
            </a:endParaRPr>
          </a:p>
        </p:txBody>
      </p:sp>
      <p:sp>
        <p:nvSpPr>
          <p:cNvPr id="694" name="Shape 694"/>
          <p:cNvSpPr txBox="1"/>
          <p:nvPr/>
        </p:nvSpPr>
        <p:spPr>
          <a:xfrm>
            <a:off x="775437" y="5792020"/>
            <a:ext cx="5157900" cy="594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Photo by Sean Carroll</a:t>
            </a:r>
            <a:endParaRPr/>
          </a:p>
        </p:txBody>
      </p:sp>
      <p:sp>
        <p:nvSpPr>
          <p:cNvPr id="695" name="Shape 695"/>
          <p:cNvSpPr txBox="1">
            <a:spLocks noGrp="1"/>
          </p:cNvSpPr>
          <p:nvPr>
            <p:ph type="ftr" idx="11"/>
          </p:nvPr>
        </p:nvSpPr>
        <p:spPr>
          <a:xfrm>
            <a:off x="2613837" y="6365063"/>
            <a:ext cx="6964325"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400"/>
              <a:buFont typeface="Arial"/>
              <a:buNone/>
            </a:pPr>
            <a:r>
              <a:rPr lang="en-US" sz="1200" b="0" i="0" u="none" strike="noStrike" cap="none">
                <a:solidFill>
                  <a:srgbClr val="888888"/>
                </a:solidFill>
                <a:latin typeface="Arial"/>
                <a:ea typeface="Arial"/>
                <a:cs typeface="Arial"/>
                <a:sym typeface="Arial"/>
              </a:rPr>
              <a:t>© The Andy Warhol Museum, one of the four Carnegie Museums of Pittsburgh. All rights reserved.</a:t>
            </a:r>
            <a:endParaRPr sz="1200" b="0" i="0" u="none" strike="noStrike" cap="none">
              <a:solidFill>
                <a:srgbClr val="888888"/>
              </a:solidFill>
              <a:latin typeface="Arial"/>
              <a:ea typeface="Arial"/>
              <a:cs typeface="Arial"/>
              <a:sym typeface="Arial"/>
            </a:endParaRPr>
          </a:p>
        </p:txBody>
      </p:sp>
      <p:pic>
        <p:nvPicPr>
          <p:cNvPr id="696" name="Shape 696" descr="This image shows two purple shapes printed at the bottom  on a white piece of paper and two greenish-gold shapes printed at the top. There is an additional layer of two grey rectangles on the left and right of the print which make up the background. "/>
          <p:cNvPicPr preferRelativeResize="0"/>
          <p:nvPr/>
        </p:nvPicPr>
        <p:blipFill rotWithShape="1">
          <a:blip r:embed="rId3">
            <a:alphaModFix/>
          </a:blip>
          <a:srcRect l="8403" t="-919" r="7209" b="918"/>
          <a:stretch/>
        </p:blipFill>
        <p:spPr>
          <a:xfrm>
            <a:off x="6262344" y="2456948"/>
            <a:ext cx="4932878" cy="3288268"/>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697" name="Shape 697" descr="This image shows a student holding a stencil in his right hand. The stencil has been printed in grey ink and we can see two grey squares along with two purple and greenish-gold shapes on the white printed paper."/>
          <p:cNvPicPr preferRelativeResize="0">
            <a:picLocks noGrp="1"/>
          </p:cNvPicPr>
          <p:nvPr>
            <p:ph type="body" idx="2"/>
          </p:nvPr>
        </p:nvPicPr>
        <p:blipFill rotWithShape="1">
          <a:blip r:embed="rId4">
            <a:alphaModFix/>
          </a:blip>
          <a:srcRect/>
          <a:stretch/>
        </p:blipFill>
        <p:spPr>
          <a:xfrm>
            <a:off x="839787" y="2456948"/>
            <a:ext cx="5029200" cy="3356329"/>
          </a:xfrm>
          <a:prstGeom prst="rect">
            <a:avLst/>
          </a:prstGeom>
          <a:noFill/>
          <a:ln>
            <a:noFill/>
          </a:ln>
        </p:spPr>
      </p:pic>
      <p:sp>
        <p:nvSpPr>
          <p:cNvPr id="698" name="Shape 698"/>
          <p:cNvSpPr txBox="1"/>
          <p:nvPr/>
        </p:nvSpPr>
        <p:spPr>
          <a:xfrm>
            <a:off x="5868987" y="5817317"/>
            <a:ext cx="4875549" cy="5651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Printed third layer of gray ink on paper.</a:t>
            </a:r>
            <a:endParaRPr/>
          </a:p>
        </p:txBody>
      </p:sp>
    </p:spTree>
    <p:extLst>
      <p:ext uri="{BB962C8B-B14F-4D97-AF65-F5344CB8AC3E}">
        <p14:creationId xmlns:p14="http://schemas.microsoft.com/office/powerpoint/2010/main" val="1351587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Shape 703"/>
          <p:cNvSpPr txBox="1">
            <a:spLocks noGrp="1"/>
          </p:cNvSpPr>
          <p:nvPr>
            <p:ph type="body" idx="3"/>
          </p:nvPr>
        </p:nvSpPr>
        <p:spPr>
          <a:xfrm>
            <a:off x="839787" y="798421"/>
            <a:ext cx="10515600" cy="1869600"/>
          </a:xfrm>
          <a:prstGeom prst="rect">
            <a:avLst/>
          </a:prstGeom>
          <a:noFill/>
          <a:ln>
            <a:noFill/>
          </a:ln>
        </p:spPr>
        <p:txBody>
          <a:bodyPr spcFirstLastPara="1" wrap="square" lIns="91425" tIns="45700" rIns="91425" bIns="45700" anchor="ctr" anchorCtr="0">
            <a:noAutofit/>
          </a:bodyPr>
          <a:lstStyle/>
          <a:p>
            <a:pPr marL="0" marR="0" lvl="0" indent="0" algn="l" rtl="0">
              <a:lnSpc>
                <a:spcPct val="80000"/>
              </a:lnSpc>
              <a:spcBef>
                <a:spcPts val="0"/>
              </a:spcBef>
              <a:spcAft>
                <a:spcPts val="0"/>
              </a:spcAft>
              <a:buClr>
                <a:schemeClr val="dk1"/>
              </a:buClr>
              <a:buSzPts val="2040"/>
              <a:buFont typeface="Arial"/>
              <a:buNone/>
            </a:pPr>
            <a:r>
              <a:rPr lang="en-US" sz="2040" b="0" i="0" u="none" strike="noStrike" cap="none" dirty="0">
                <a:solidFill>
                  <a:schemeClr val="dk1"/>
                </a:solidFill>
                <a:latin typeface="Arial"/>
                <a:ea typeface="Arial"/>
                <a:cs typeface="Arial"/>
                <a:sym typeface="Arial"/>
              </a:rPr>
              <a:t>To print Layer 4, the final photographic image, register your film positive to your print using small pieces of painter’s tape to secure it to the print.</a:t>
            </a:r>
            <a:endParaRPr sz="1360" b="0" i="0" u="none" strike="noStrike" cap="none" dirty="0">
              <a:solidFill>
                <a:schemeClr val="dk1"/>
              </a:solidFill>
              <a:latin typeface="Arial"/>
              <a:ea typeface="Arial"/>
              <a:cs typeface="Arial"/>
              <a:sym typeface="Arial"/>
            </a:endParaRPr>
          </a:p>
          <a:p>
            <a:pPr marL="0" marR="0" lvl="0" indent="0" algn="l" rtl="0">
              <a:lnSpc>
                <a:spcPct val="80000"/>
              </a:lnSpc>
              <a:spcBef>
                <a:spcPts val="1000"/>
              </a:spcBef>
              <a:spcAft>
                <a:spcPts val="0"/>
              </a:spcAft>
              <a:buClr>
                <a:schemeClr val="dk1"/>
              </a:buClr>
              <a:buSzPts val="2040"/>
              <a:buFont typeface="Arial"/>
              <a:buNone/>
            </a:pPr>
            <a:r>
              <a:rPr lang="en-US" sz="2040" b="0" i="0" u="none" strike="noStrike" cap="none" dirty="0">
                <a:solidFill>
                  <a:schemeClr val="dk1"/>
                </a:solidFill>
                <a:latin typeface="Arial"/>
                <a:ea typeface="Arial"/>
                <a:cs typeface="Arial"/>
                <a:sym typeface="Arial"/>
              </a:rPr>
              <a:t>Tape the edges of the screen with the two-inch tape on both sides (as in Step #1). Securely tighten your exposed silkscreen in the hinge clamps.</a:t>
            </a:r>
            <a:endParaRPr sz="1360" b="0" i="0" u="none" strike="noStrike" cap="none" dirty="0">
              <a:solidFill>
                <a:schemeClr val="dk1"/>
              </a:solidFill>
              <a:latin typeface="Arial"/>
              <a:ea typeface="Arial"/>
              <a:cs typeface="Arial"/>
              <a:sym typeface="Arial"/>
            </a:endParaRPr>
          </a:p>
          <a:p>
            <a:pPr marL="0" marR="0" lvl="0" indent="0" algn="l" rtl="0">
              <a:lnSpc>
                <a:spcPct val="80000"/>
              </a:lnSpc>
              <a:spcBef>
                <a:spcPts val="1000"/>
              </a:spcBef>
              <a:spcAft>
                <a:spcPts val="0"/>
              </a:spcAft>
              <a:buClr>
                <a:schemeClr val="dk1"/>
              </a:buClr>
              <a:buSzPts val="2040"/>
              <a:buFont typeface="Arial"/>
              <a:buNone/>
            </a:pPr>
            <a:r>
              <a:rPr lang="en-US" sz="2040" b="0" i="0" u="none" strike="noStrike" cap="none" dirty="0">
                <a:solidFill>
                  <a:schemeClr val="dk1"/>
                </a:solidFill>
                <a:latin typeface="Arial"/>
                <a:ea typeface="Arial"/>
                <a:cs typeface="Arial"/>
                <a:sym typeface="Arial"/>
              </a:rPr>
              <a:t>Register your print to the screen and place tape marks on the corners of three edges of your paper. Remove the film positive.</a:t>
            </a:r>
            <a:endParaRPr sz="1360" b="0" i="0" u="none" strike="noStrike" cap="none" dirty="0">
              <a:solidFill>
                <a:schemeClr val="dk1"/>
              </a:solidFill>
              <a:latin typeface="Arial"/>
              <a:ea typeface="Arial"/>
              <a:cs typeface="Arial"/>
              <a:sym typeface="Arial"/>
            </a:endParaRPr>
          </a:p>
          <a:p>
            <a:pPr marL="0" marR="0" lvl="0" indent="0" algn="l" rtl="0">
              <a:lnSpc>
                <a:spcPct val="80000"/>
              </a:lnSpc>
              <a:spcBef>
                <a:spcPts val="1000"/>
              </a:spcBef>
              <a:spcAft>
                <a:spcPts val="0"/>
              </a:spcAft>
              <a:buClr>
                <a:schemeClr val="dk1"/>
              </a:buClr>
              <a:buSzPts val="1275"/>
              <a:buFont typeface="Arial"/>
              <a:buNone/>
            </a:pPr>
            <a:endParaRPr sz="1275" b="0" i="0" u="none" strike="noStrike" cap="none" dirty="0">
              <a:solidFill>
                <a:schemeClr val="dk1"/>
              </a:solidFill>
              <a:latin typeface="Arial"/>
              <a:ea typeface="Arial"/>
              <a:cs typeface="Arial"/>
              <a:sym typeface="Arial"/>
            </a:endParaRPr>
          </a:p>
        </p:txBody>
      </p:sp>
      <p:sp>
        <p:nvSpPr>
          <p:cNvPr id="704" name="Shape 704"/>
          <p:cNvSpPr txBox="1"/>
          <p:nvPr/>
        </p:nvSpPr>
        <p:spPr>
          <a:xfrm>
            <a:off x="775493" y="6096873"/>
            <a:ext cx="5157900" cy="594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Photo by Sean Carroll</a:t>
            </a:r>
            <a:endParaRPr/>
          </a:p>
        </p:txBody>
      </p:sp>
      <p:sp>
        <p:nvSpPr>
          <p:cNvPr id="705" name="Shape 705"/>
          <p:cNvSpPr txBox="1"/>
          <p:nvPr/>
        </p:nvSpPr>
        <p:spPr>
          <a:xfrm>
            <a:off x="6172201" y="6118077"/>
            <a:ext cx="5183100" cy="594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Photo by Sean Carroll</a:t>
            </a:r>
            <a:endParaRPr/>
          </a:p>
        </p:txBody>
      </p:sp>
      <p:sp>
        <p:nvSpPr>
          <p:cNvPr id="706" name="Shape 706"/>
          <p:cNvSpPr txBox="1">
            <a:spLocks noGrp="1"/>
          </p:cNvSpPr>
          <p:nvPr>
            <p:ph type="ftr" idx="11"/>
          </p:nvPr>
        </p:nvSpPr>
        <p:spPr>
          <a:xfrm>
            <a:off x="2613837" y="6365063"/>
            <a:ext cx="6964325"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400"/>
              <a:buFont typeface="Arial"/>
              <a:buNone/>
            </a:pPr>
            <a:r>
              <a:rPr lang="en-US" sz="1200" b="0" i="0" u="none" strike="noStrike" cap="none">
                <a:solidFill>
                  <a:srgbClr val="888888"/>
                </a:solidFill>
                <a:latin typeface="Arial"/>
                <a:ea typeface="Arial"/>
                <a:cs typeface="Arial"/>
                <a:sym typeface="Arial"/>
              </a:rPr>
              <a:t>© The Andy Warhol Museum, one of the four Carnegie Museums of Pittsburgh. All rights reserved.</a:t>
            </a:r>
            <a:endParaRPr sz="1200" b="0" i="0" u="none" strike="noStrike" cap="none">
              <a:solidFill>
                <a:srgbClr val="888888"/>
              </a:solidFill>
              <a:latin typeface="Arial"/>
              <a:ea typeface="Arial"/>
              <a:cs typeface="Arial"/>
              <a:sym typeface="Arial"/>
            </a:endParaRPr>
          </a:p>
        </p:txBody>
      </p:sp>
      <p:pic>
        <p:nvPicPr>
          <p:cNvPr id="707" name="Shape 707" descr="This image shows two hands holding a film positive over a multilayer print. We can see grey, purple and a greenish-gold showing through the film positive. "/>
          <p:cNvPicPr preferRelativeResize="0">
            <a:picLocks noGrp="1"/>
          </p:cNvPicPr>
          <p:nvPr>
            <p:ph type="body" idx="2"/>
          </p:nvPr>
        </p:nvPicPr>
        <p:blipFill rotWithShape="1">
          <a:blip r:embed="rId3">
            <a:alphaModFix/>
          </a:blip>
          <a:srcRect/>
          <a:stretch/>
        </p:blipFill>
        <p:spPr>
          <a:xfrm>
            <a:off x="839787" y="2761749"/>
            <a:ext cx="5029200" cy="3356400"/>
          </a:xfrm>
          <a:prstGeom prst="rect">
            <a:avLst/>
          </a:prstGeom>
          <a:noFill/>
          <a:ln>
            <a:noFill/>
          </a:ln>
        </p:spPr>
      </p:pic>
      <p:pic>
        <p:nvPicPr>
          <p:cNvPr id="708" name="Shape 708" descr="This image shows a hand pouring black ink onto the top of a silkscreen. There is a black squeegee resting at the top of the screen. We can see that an image has been exposed on the screen.  "/>
          <p:cNvPicPr preferRelativeResize="0"/>
          <p:nvPr/>
        </p:nvPicPr>
        <p:blipFill rotWithShape="1">
          <a:blip r:embed="rId4">
            <a:alphaModFix/>
          </a:blip>
          <a:srcRect/>
          <a:stretch/>
        </p:blipFill>
        <p:spPr>
          <a:xfrm>
            <a:off x="6249987" y="2761748"/>
            <a:ext cx="5029200" cy="3356329"/>
          </a:xfrm>
          <a:prstGeom prst="rect">
            <a:avLst/>
          </a:prstGeom>
          <a:noFill/>
          <a:ln>
            <a:noFill/>
          </a:ln>
        </p:spPr>
      </p:pic>
    </p:spTree>
    <p:extLst>
      <p:ext uri="{BB962C8B-B14F-4D97-AF65-F5344CB8AC3E}">
        <p14:creationId xmlns:p14="http://schemas.microsoft.com/office/powerpoint/2010/main" val="15128592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Shape 713"/>
          <p:cNvSpPr txBox="1">
            <a:spLocks noGrp="1"/>
          </p:cNvSpPr>
          <p:nvPr>
            <p:ph type="body" idx="1"/>
          </p:nvPr>
        </p:nvSpPr>
        <p:spPr>
          <a:xfrm>
            <a:off x="837092" y="656467"/>
            <a:ext cx="10518295" cy="156603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br>
              <a:rPr lang="en-US" sz="2200" b="1" i="0" u="none" strike="noStrike" cap="none">
                <a:solidFill>
                  <a:schemeClr val="dk1"/>
                </a:solidFill>
                <a:latin typeface="Arial"/>
                <a:ea typeface="Arial"/>
                <a:cs typeface="Arial"/>
                <a:sym typeface="Arial"/>
              </a:rPr>
            </a:br>
            <a:r>
              <a:rPr lang="en-US" sz="2200" b="0" i="0" u="none" strike="noStrike" cap="none">
                <a:solidFill>
                  <a:schemeClr val="dk1"/>
                </a:solidFill>
                <a:latin typeface="Arial"/>
                <a:ea typeface="Arial"/>
                <a:cs typeface="Arial"/>
                <a:sym typeface="Arial"/>
              </a:rPr>
              <a:t>Print your final layer.</a:t>
            </a:r>
            <a:endParaRPr sz="2400" b="1" i="0" u="none" strike="noStrike" cap="none">
              <a:solidFill>
                <a:schemeClr val="dk1"/>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200"/>
              <a:buFont typeface="Arial"/>
              <a:buNone/>
            </a:pPr>
            <a:r>
              <a:rPr lang="en-US" sz="2200" b="0" i="0" u="none" strike="noStrike" cap="none">
                <a:solidFill>
                  <a:schemeClr val="dk1"/>
                </a:solidFill>
                <a:latin typeface="Arial"/>
                <a:ea typeface="Arial"/>
                <a:cs typeface="Arial"/>
                <a:sym typeface="Arial"/>
              </a:rPr>
              <a:t>Clean your screen. Be sure that no ink is left in the open holes of the screen. Use the soft side of a sponge to help ease the ink out if necessary.</a:t>
            </a:r>
            <a:endParaRPr sz="2400" b="1" i="0" u="none" strike="noStrike" cap="none">
              <a:solidFill>
                <a:schemeClr val="dk1"/>
              </a:solidFill>
              <a:latin typeface="Arial"/>
              <a:ea typeface="Arial"/>
              <a:cs typeface="Arial"/>
              <a:sym typeface="Arial"/>
            </a:endParaRPr>
          </a:p>
        </p:txBody>
      </p:sp>
      <p:sp>
        <p:nvSpPr>
          <p:cNvPr id="714" name="Shape 714"/>
          <p:cNvSpPr txBox="1"/>
          <p:nvPr/>
        </p:nvSpPr>
        <p:spPr>
          <a:xfrm>
            <a:off x="6172200" y="5568104"/>
            <a:ext cx="5183188" cy="59419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Alisha Wormsley, </a:t>
            </a:r>
            <a:r>
              <a:rPr lang="en-US" sz="1000" b="0" i="1" u="none" strike="noStrike" cap="none">
                <a:solidFill>
                  <a:schemeClr val="dk1"/>
                </a:solidFill>
                <a:latin typeface="Arial"/>
                <a:ea typeface="Arial"/>
                <a:cs typeface="Arial"/>
                <a:sym typeface="Arial"/>
              </a:rPr>
              <a:t>Unititled</a:t>
            </a:r>
            <a:r>
              <a:rPr lang="en-US" sz="1000" b="0" i="0" u="none" strike="noStrike" cap="none">
                <a:solidFill>
                  <a:schemeClr val="dk1"/>
                </a:solidFill>
                <a:latin typeface="Arial"/>
                <a:ea typeface="Arial"/>
                <a:cs typeface="Arial"/>
                <a:sym typeface="Arial"/>
              </a:rPr>
              <a:t>, 2017</a:t>
            </a:r>
            <a:br>
              <a:rPr lang="en-US" sz="1000" b="0" i="0" u="none" strike="noStrike" cap="none">
                <a:solidFill>
                  <a:schemeClr val="dk1"/>
                </a:solidFill>
                <a:latin typeface="Arial"/>
                <a:ea typeface="Arial"/>
                <a:cs typeface="Arial"/>
                <a:sym typeface="Arial"/>
              </a:rPr>
            </a:br>
            <a:r>
              <a:rPr lang="en-US" sz="1000" b="0" i="0" u="none" strike="noStrike" cap="none">
                <a:solidFill>
                  <a:schemeClr val="dk1"/>
                </a:solidFill>
                <a:latin typeface="Arial"/>
                <a:ea typeface="Arial"/>
                <a:cs typeface="Arial"/>
                <a:sym typeface="Arial"/>
              </a:rPr>
              <a:t>Silkscreen print on paper</a:t>
            </a:r>
            <a:endParaRPr sz="1400" b="0" i="0" u="none" strike="noStrike" cap="none">
              <a:solidFill>
                <a:srgbClr val="000000"/>
              </a:solidFill>
              <a:latin typeface="Arial"/>
              <a:ea typeface="Arial"/>
              <a:cs typeface="Arial"/>
              <a:sym typeface="Arial"/>
            </a:endParaRPr>
          </a:p>
        </p:txBody>
      </p:sp>
      <p:sp>
        <p:nvSpPr>
          <p:cNvPr id="715" name="Shape 715"/>
          <p:cNvSpPr txBox="1">
            <a:spLocks noGrp="1"/>
          </p:cNvSpPr>
          <p:nvPr>
            <p:ph type="ftr" idx="11"/>
          </p:nvPr>
        </p:nvSpPr>
        <p:spPr>
          <a:xfrm>
            <a:off x="2613837" y="6365063"/>
            <a:ext cx="6964325"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400"/>
              <a:buFont typeface="Arial"/>
              <a:buNone/>
            </a:pPr>
            <a:r>
              <a:rPr lang="en-US" sz="1200" b="0" i="0" u="none" strike="noStrike" cap="none">
                <a:solidFill>
                  <a:srgbClr val="888888"/>
                </a:solidFill>
                <a:latin typeface="Arial"/>
                <a:ea typeface="Arial"/>
                <a:cs typeface="Arial"/>
                <a:sym typeface="Arial"/>
              </a:rPr>
              <a:t>© The Andy Warhol Museum, one of the four Carnegie Museums of Pittsburgh. All rights reserved.</a:t>
            </a:r>
            <a:endParaRPr sz="1200" b="0" i="0" u="none" strike="noStrike" cap="none">
              <a:solidFill>
                <a:srgbClr val="888888"/>
              </a:solidFill>
              <a:latin typeface="Arial"/>
              <a:ea typeface="Arial"/>
              <a:cs typeface="Arial"/>
              <a:sym typeface="Arial"/>
            </a:endParaRPr>
          </a:p>
        </p:txBody>
      </p:sp>
      <p:pic>
        <p:nvPicPr>
          <p:cNvPr id="716" name="Shape 716" descr="This silkscreen print depicts a middle aged African American woman standing in front of a brick fireplace. The woman is centered in the foreground. Her black hair is pulled up in a bun on the top of her head, her expression is neutral and she is wearing a long sleeved silky blouse that is buttoned at the neck. She is printed in black and white while the fireplace behind her is printed in light purple and dark purple. On top of the fireplace sits an abstract painting printed in whites, greys and yellow ochre. The walls are a medium grey.    "/>
          <p:cNvPicPr preferRelativeResize="0">
            <a:picLocks noGrp="1"/>
          </p:cNvPicPr>
          <p:nvPr>
            <p:ph type="body" idx="4"/>
          </p:nvPr>
        </p:nvPicPr>
        <p:blipFill rotWithShape="1">
          <a:blip r:embed="rId3">
            <a:alphaModFix/>
          </a:blip>
          <a:srcRect/>
          <a:stretch/>
        </p:blipFill>
        <p:spPr>
          <a:xfrm>
            <a:off x="6051867" y="2314302"/>
            <a:ext cx="5303520" cy="3271434"/>
          </a:xfrm>
          <a:prstGeom prst="rect">
            <a:avLst/>
          </a:prstGeom>
          <a:noFill/>
          <a:ln>
            <a:noFill/>
          </a:ln>
        </p:spPr>
      </p:pic>
      <p:pic>
        <p:nvPicPr>
          <p:cNvPr id="717" name="Shape 717" descr="This image shows a student holding up a silkscreen with a multilayer print underneath. There is a woman standing in the center of a composition.  "/>
          <p:cNvPicPr preferRelativeResize="0">
            <a:picLocks noGrp="1"/>
          </p:cNvPicPr>
          <p:nvPr>
            <p:ph type="body" idx="2"/>
          </p:nvPr>
        </p:nvPicPr>
        <p:blipFill rotWithShape="1">
          <a:blip r:embed="rId4">
            <a:alphaModFix/>
          </a:blip>
          <a:srcRect/>
          <a:stretch/>
        </p:blipFill>
        <p:spPr>
          <a:xfrm>
            <a:off x="837092" y="2328585"/>
            <a:ext cx="4889940" cy="3263391"/>
          </a:xfrm>
          <a:prstGeom prst="rect">
            <a:avLst/>
          </a:prstGeom>
          <a:noFill/>
          <a:ln>
            <a:noFill/>
          </a:ln>
        </p:spPr>
      </p:pic>
      <p:sp>
        <p:nvSpPr>
          <p:cNvPr id="718" name="Shape 718"/>
          <p:cNvSpPr/>
          <p:nvPr/>
        </p:nvSpPr>
        <p:spPr>
          <a:xfrm>
            <a:off x="837091" y="5585736"/>
            <a:ext cx="1431802" cy="2462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Photo by Sean Carroll</a:t>
            </a:r>
            <a:endParaRPr/>
          </a:p>
        </p:txBody>
      </p:sp>
    </p:spTree>
    <p:extLst>
      <p:ext uri="{BB962C8B-B14F-4D97-AF65-F5344CB8AC3E}">
        <p14:creationId xmlns:p14="http://schemas.microsoft.com/office/powerpoint/2010/main" val="31662041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Shape 7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Arial"/>
              <a:buNone/>
            </a:pPr>
            <a:r>
              <a:rPr lang="en-US" sz="4400" b="0" i="0" u="none" strike="noStrike" cap="none">
                <a:solidFill>
                  <a:schemeClr val="dk1"/>
                </a:solidFill>
                <a:latin typeface="Arial"/>
                <a:ea typeface="Arial"/>
                <a:cs typeface="Arial"/>
                <a:sym typeface="Arial"/>
              </a:rPr>
              <a:t>Class Critique</a:t>
            </a:r>
            <a:endParaRPr sz="2200" b="0" i="0" u="none" strike="noStrike" cap="none">
              <a:solidFill>
                <a:schemeClr val="dk1"/>
              </a:solidFill>
              <a:latin typeface="Arial"/>
              <a:ea typeface="Arial"/>
              <a:cs typeface="Arial"/>
              <a:sym typeface="Arial"/>
            </a:endParaRPr>
          </a:p>
        </p:txBody>
      </p:sp>
      <p:sp>
        <p:nvSpPr>
          <p:cNvPr id="724" name="Shape 724"/>
          <p:cNvSpPr txBox="1">
            <a:spLocks noGrp="1"/>
          </p:cNvSpPr>
          <p:nvPr>
            <p:ph type="body" idx="2"/>
          </p:nvPr>
        </p:nvSpPr>
        <p:spPr>
          <a:xfrm>
            <a:off x="6487297" y="1913108"/>
            <a:ext cx="5193842" cy="3793525"/>
          </a:xfrm>
          <a:prstGeom prst="rect">
            <a:avLst/>
          </a:prstGeom>
          <a:noFill/>
          <a:ln>
            <a:noFill/>
          </a:ln>
        </p:spPr>
        <p:txBody>
          <a:bodyPr spcFirstLastPara="1" wrap="square" lIns="91425" tIns="45700" rIns="91425" bIns="45700" anchor="ctr" anchorCtr="0">
            <a:noAutofit/>
          </a:bodyPr>
          <a:lstStyle/>
          <a:p>
            <a:pPr marL="50800" marR="0" lvl="0" indent="0" algn="l" rtl="0">
              <a:lnSpc>
                <a:spcPct val="90000"/>
              </a:lnSpc>
              <a:spcBef>
                <a:spcPts val="1000"/>
              </a:spcBef>
              <a:spcAft>
                <a:spcPts val="0"/>
              </a:spcAft>
              <a:buClr>
                <a:schemeClr val="dk1"/>
              </a:buClr>
              <a:buSzPts val="2800"/>
              <a:buFont typeface="Arial"/>
              <a:buNone/>
            </a:pPr>
            <a:endParaRPr sz="2000" b="0" i="0" u="none" strike="noStrike" cap="none">
              <a:solidFill>
                <a:schemeClr val="dk1"/>
              </a:solidFill>
              <a:latin typeface="Arial"/>
              <a:ea typeface="Arial"/>
              <a:cs typeface="Arial"/>
              <a:sym typeface="Arial"/>
            </a:endParaRPr>
          </a:p>
          <a:p>
            <a:pPr marL="50800" marR="0" lvl="0" indent="0" algn="l" rtl="0">
              <a:lnSpc>
                <a:spcPct val="90000"/>
              </a:lnSpc>
              <a:spcBef>
                <a:spcPts val="1000"/>
              </a:spcBef>
              <a:spcAft>
                <a:spcPts val="0"/>
              </a:spcAft>
              <a:buClr>
                <a:schemeClr val="dk1"/>
              </a:buClr>
              <a:buSzPts val="2800"/>
              <a:buFont typeface="Arial"/>
              <a:buNone/>
            </a:pPr>
            <a:endParaRPr sz="2000" b="0" i="0" u="none" strike="noStrike" cap="none">
              <a:solidFill>
                <a:schemeClr val="dk1"/>
              </a:solidFill>
              <a:latin typeface="Arial"/>
              <a:ea typeface="Arial"/>
              <a:cs typeface="Arial"/>
              <a:sym typeface="Arial"/>
            </a:endParaRPr>
          </a:p>
          <a:p>
            <a:pPr marL="50800" marR="0" lvl="0" indent="0" algn="l" rtl="0">
              <a:lnSpc>
                <a:spcPct val="90000"/>
              </a:lnSpc>
              <a:spcBef>
                <a:spcPts val="1000"/>
              </a:spcBef>
              <a:spcAft>
                <a:spcPts val="0"/>
              </a:spcAft>
              <a:buClr>
                <a:schemeClr val="dk1"/>
              </a:buClr>
              <a:buSzPts val="2800"/>
              <a:buFont typeface="Arial"/>
              <a:buNone/>
            </a:pPr>
            <a:r>
              <a:rPr lang="en-US" sz="2000" b="0" i="0" u="none" strike="noStrike" cap="none">
                <a:solidFill>
                  <a:schemeClr val="dk1"/>
                </a:solidFill>
                <a:latin typeface="Arial"/>
                <a:ea typeface="Arial"/>
                <a:cs typeface="Arial"/>
                <a:sym typeface="Arial"/>
              </a:rPr>
              <a:t>Try ranking the student work as a class according to various categories and criteria learned in this unit, for example:</a:t>
            </a:r>
            <a:endParaRPr sz="2000" b="0" i="0" u="none" strike="noStrike" cap="none">
              <a:solidFill>
                <a:schemeClr val="dk1"/>
              </a:solidFill>
              <a:latin typeface="Arial"/>
              <a:ea typeface="Arial"/>
              <a:cs typeface="Arial"/>
              <a:sym typeface="Arial"/>
            </a:endParaRPr>
          </a:p>
          <a:p>
            <a:pPr marL="457200" marR="0" lvl="0" indent="-406400" algn="l" rtl="0">
              <a:lnSpc>
                <a:spcPct val="90000"/>
              </a:lnSpc>
              <a:spcBef>
                <a:spcPts val="1000"/>
              </a:spcBef>
              <a:spcAft>
                <a:spcPts val="0"/>
              </a:spcAft>
              <a:buClr>
                <a:schemeClr val="dk1"/>
              </a:buClr>
              <a:buSzPts val="2800"/>
              <a:buFont typeface="Arial"/>
              <a:buChar char="•"/>
            </a:pPr>
            <a:r>
              <a:rPr lang="en-US" sz="2000" b="0" i="0" u="none" strike="noStrike" cap="none">
                <a:solidFill>
                  <a:schemeClr val="dk1"/>
                </a:solidFill>
                <a:latin typeface="Arial"/>
                <a:ea typeface="Arial"/>
                <a:cs typeface="Arial"/>
                <a:sym typeface="Arial"/>
              </a:rPr>
              <a:t>Most thoughtful color scheme</a:t>
            </a:r>
            <a:endParaRPr/>
          </a:p>
          <a:p>
            <a:pPr marL="457200" marR="0" lvl="0" indent="-406400" algn="l" rtl="0">
              <a:lnSpc>
                <a:spcPct val="90000"/>
              </a:lnSpc>
              <a:spcBef>
                <a:spcPts val="1000"/>
              </a:spcBef>
              <a:spcAft>
                <a:spcPts val="0"/>
              </a:spcAft>
              <a:buClr>
                <a:schemeClr val="dk1"/>
              </a:buClr>
              <a:buSzPts val="2800"/>
              <a:buFont typeface="Arial"/>
              <a:buChar char="•"/>
            </a:pPr>
            <a:r>
              <a:rPr lang="en-US" sz="2000" b="0" i="0" u="none" strike="noStrike" cap="none">
                <a:solidFill>
                  <a:schemeClr val="dk1"/>
                </a:solidFill>
                <a:latin typeface="Arial"/>
                <a:ea typeface="Arial"/>
                <a:cs typeface="Arial"/>
                <a:sym typeface="Arial"/>
              </a:rPr>
              <a:t>Best overall composition</a:t>
            </a:r>
            <a:endParaRPr/>
          </a:p>
          <a:p>
            <a:pPr marL="457200" marR="0" lvl="0" indent="-406400" algn="l" rtl="0">
              <a:lnSpc>
                <a:spcPct val="90000"/>
              </a:lnSpc>
              <a:spcBef>
                <a:spcPts val="1000"/>
              </a:spcBef>
              <a:spcAft>
                <a:spcPts val="0"/>
              </a:spcAft>
              <a:buClr>
                <a:schemeClr val="dk1"/>
              </a:buClr>
              <a:buSzPts val="2800"/>
              <a:buFont typeface="Arial"/>
              <a:buChar char="•"/>
            </a:pPr>
            <a:r>
              <a:rPr lang="en-US" sz="2000" b="0" i="0" u="none" strike="noStrike" cap="none">
                <a:solidFill>
                  <a:schemeClr val="dk1"/>
                </a:solidFill>
                <a:latin typeface="Arial"/>
                <a:ea typeface="Arial"/>
                <a:cs typeface="Arial"/>
                <a:sym typeface="Arial"/>
              </a:rPr>
              <a:t>Best use of layers</a:t>
            </a:r>
            <a:endParaRPr/>
          </a:p>
          <a:p>
            <a:pPr marL="457200" marR="0" lvl="0" indent="-406400" algn="l" rtl="0">
              <a:lnSpc>
                <a:spcPct val="90000"/>
              </a:lnSpc>
              <a:spcBef>
                <a:spcPts val="1000"/>
              </a:spcBef>
              <a:spcAft>
                <a:spcPts val="0"/>
              </a:spcAft>
              <a:buClr>
                <a:schemeClr val="dk1"/>
              </a:buClr>
              <a:buSzPts val="2800"/>
              <a:buFont typeface="Arial"/>
              <a:buChar char="•"/>
            </a:pPr>
            <a:r>
              <a:rPr lang="en-US" sz="2000" b="0" i="0" u="none" strike="noStrike" cap="none">
                <a:solidFill>
                  <a:schemeClr val="dk1"/>
                </a:solidFill>
                <a:latin typeface="Arial"/>
                <a:ea typeface="Arial"/>
                <a:cs typeface="Arial"/>
                <a:sym typeface="Arial"/>
              </a:rPr>
              <a:t>Best overall printmaking</a:t>
            </a:r>
            <a:endParaRPr/>
          </a:p>
          <a:p>
            <a:pPr marL="457200" marR="0" lvl="0" indent="-228600" algn="l" rtl="0">
              <a:lnSpc>
                <a:spcPct val="90000"/>
              </a:lnSpc>
              <a:spcBef>
                <a:spcPts val="1000"/>
              </a:spcBef>
              <a:spcAft>
                <a:spcPts val="0"/>
              </a:spcAft>
              <a:buClr>
                <a:schemeClr val="dk1"/>
              </a:buClr>
              <a:buSzPts val="2800"/>
              <a:buFont typeface="Arial"/>
              <a:buNone/>
            </a:pPr>
            <a:endParaRPr sz="2000" b="0" i="0" u="none" strike="noStrike" cap="none">
              <a:solidFill>
                <a:schemeClr val="dk1"/>
              </a:solidFill>
              <a:latin typeface="Arial"/>
              <a:ea typeface="Arial"/>
              <a:cs typeface="Arial"/>
              <a:sym typeface="Arial"/>
            </a:endParaRPr>
          </a:p>
          <a:p>
            <a:pPr marL="457200" marR="0" lvl="0" indent="-228600" algn="l" rtl="0">
              <a:lnSpc>
                <a:spcPct val="90000"/>
              </a:lnSpc>
              <a:spcBef>
                <a:spcPts val="1000"/>
              </a:spcBef>
              <a:spcAft>
                <a:spcPts val="0"/>
              </a:spcAft>
              <a:buClr>
                <a:schemeClr val="dk1"/>
              </a:buClr>
              <a:buSzPts val="2800"/>
              <a:buFont typeface="Arial"/>
              <a:buNone/>
            </a:pPr>
            <a:endParaRPr sz="2000" b="0" i="0" u="none" strike="noStrike" cap="none">
              <a:solidFill>
                <a:schemeClr val="dk1"/>
              </a:solidFill>
              <a:latin typeface="Arial"/>
              <a:ea typeface="Arial"/>
              <a:cs typeface="Arial"/>
              <a:sym typeface="Arial"/>
            </a:endParaRPr>
          </a:p>
          <a:p>
            <a:pPr marL="50800" marR="0" lvl="0" indent="0" algn="l" rtl="0">
              <a:lnSpc>
                <a:spcPct val="90000"/>
              </a:lnSpc>
              <a:spcBef>
                <a:spcPts val="1000"/>
              </a:spcBef>
              <a:spcAft>
                <a:spcPts val="0"/>
              </a:spcAft>
              <a:buClr>
                <a:schemeClr val="dk1"/>
              </a:buClr>
              <a:buSzPts val="2800"/>
              <a:buFont typeface="Arial"/>
              <a:buNone/>
            </a:pPr>
            <a:r>
              <a:rPr lang="en-US" sz="2000" b="0" i="0" u="none" strike="noStrike" cap="none">
                <a:solidFill>
                  <a:schemeClr val="dk1"/>
                </a:solidFill>
                <a:latin typeface="Arial"/>
                <a:ea typeface="Arial"/>
                <a:cs typeface="Arial"/>
                <a:sym typeface="Arial"/>
              </a:rPr>
              <a:t> </a:t>
            </a:r>
            <a:endParaRPr/>
          </a:p>
        </p:txBody>
      </p:sp>
      <p:sp>
        <p:nvSpPr>
          <p:cNvPr id="725" name="Shape 725"/>
          <p:cNvSpPr txBox="1">
            <a:spLocks noGrp="1"/>
          </p:cNvSpPr>
          <p:nvPr>
            <p:ph type="ftr" idx="11"/>
          </p:nvPr>
        </p:nvSpPr>
        <p:spPr>
          <a:xfrm>
            <a:off x="2613837" y="6365063"/>
            <a:ext cx="6964325"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400"/>
              <a:buFont typeface="Arial"/>
              <a:buNone/>
            </a:pPr>
            <a:r>
              <a:rPr lang="en-US" sz="1200" b="0" i="0" u="none" strike="noStrike" cap="none">
                <a:solidFill>
                  <a:srgbClr val="888888"/>
                </a:solidFill>
                <a:latin typeface="Arial"/>
                <a:ea typeface="Arial"/>
                <a:cs typeface="Arial"/>
                <a:sym typeface="Arial"/>
              </a:rPr>
              <a:t>© The Andy Warhol Museum, one of the four Carnegie Museums of Pittsburgh. All rights reserved.</a:t>
            </a:r>
            <a:endParaRPr sz="1200" b="0" i="0" u="none" strike="noStrike" cap="none">
              <a:solidFill>
                <a:srgbClr val="888888"/>
              </a:solidFill>
              <a:latin typeface="Arial"/>
              <a:ea typeface="Arial"/>
              <a:cs typeface="Arial"/>
              <a:sym typeface="Arial"/>
            </a:endParaRPr>
          </a:p>
        </p:txBody>
      </p:sp>
      <p:pic>
        <p:nvPicPr>
          <p:cNvPr id="726" name="Shape 726"/>
          <p:cNvPicPr preferRelativeResize="0"/>
          <p:nvPr/>
        </p:nvPicPr>
        <p:blipFill rotWithShape="1">
          <a:blip r:embed="rId3">
            <a:alphaModFix/>
          </a:blip>
          <a:srcRect/>
          <a:stretch/>
        </p:blipFill>
        <p:spPr>
          <a:xfrm>
            <a:off x="838200" y="2049033"/>
            <a:ext cx="5486400" cy="3657600"/>
          </a:xfrm>
          <a:prstGeom prst="rect">
            <a:avLst/>
          </a:prstGeom>
          <a:noFill/>
          <a:ln>
            <a:noFill/>
          </a:ln>
        </p:spPr>
      </p:pic>
      <p:sp>
        <p:nvSpPr>
          <p:cNvPr id="727" name="Shape 727"/>
          <p:cNvSpPr/>
          <p:nvPr/>
        </p:nvSpPr>
        <p:spPr>
          <a:xfrm>
            <a:off x="838200" y="5738475"/>
            <a:ext cx="54864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Finished multilayer silkscreen prints by high school students.</a:t>
            </a:r>
            <a:endParaRPr/>
          </a:p>
        </p:txBody>
      </p:sp>
      <p:sp>
        <p:nvSpPr>
          <p:cNvPr id="728" name="Shape 728"/>
          <p:cNvSpPr txBox="1"/>
          <p:nvPr/>
        </p:nvSpPr>
        <p:spPr>
          <a:xfrm>
            <a:off x="838200" y="1425000"/>
            <a:ext cx="10654500" cy="411900"/>
          </a:xfrm>
          <a:prstGeom prst="rect">
            <a:avLst/>
          </a:prstGeom>
          <a:noFill/>
          <a:ln>
            <a:noFill/>
          </a:ln>
        </p:spPr>
        <p:txBody>
          <a:bodyPr spcFirstLastPara="1" wrap="square" lIns="91425" tIns="91425" rIns="91425" bIns="91425" anchor="t" anchorCtr="0">
            <a:noAutofit/>
          </a:bodyPr>
          <a:lstStyle/>
          <a:p>
            <a:pPr marL="0" lvl="0" indent="0" rtl="0">
              <a:lnSpc>
                <a:spcPct val="90000"/>
              </a:lnSpc>
              <a:spcBef>
                <a:spcPts val="0"/>
              </a:spcBef>
              <a:spcAft>
                <a:spcPts val="0"/>
              </a:spcAft>
              <a:buClr>
                <a:schemeClr val="dk1"/>
              </a:buClr>
              <a:buSzPts val="4400"/>
              <a:buFont typeface="Arial"/>
              <a:buNone/>
            </a:pPr>
            <a:r>
              <a:rPr lang="en-US" sz="2200" dirty="0">
                <a:solidFill>
                  <a:schemeClr val="dk1"/>
                </a:solidFill>
                <a:latin typeface="Arial" panose="020B0604020202020204" pitchFamily="34" charset="0"/>
                <a:cs typeface="Arial" panose="020B0604020202020204" pitchFamily="34" charset="0"/>
              </a:rPr>
              <a:t>After the final silkscreen prints are dry, hang them up and conduct a class critique.</a:t>
            </a:r>
            <a:endParaRPr sz="2200" dirty="0">
              <a:solidFill>
                <a:schemeClr val="dk1"/>
              </a:solidFill>
              <a:latin typeface="Arial" panose="020B0604020202020204" pitchFamily="34" charset="0"/>
              <a:cs typeface="Arial" panose="020B0604020202020204" pitchFamily="34" charset="0"/>
            </a:endParaRPr>
          </a:p>
          <a:p>
            <a:pPr marL="0" lvl="0" indent="0">
              <a:spcBef>
                <a:spcPts val="0"/>
              </a:spcBef>
              <a:spcAft>
                <a:spcPts val="0"/>
              </a:spcAft>
              <a:buNone/>
            </a:pPr>
            <a:endParaRPr dirty="0"/>
          </a:p>
        </p:txBody>
      </p:sp>
    </p:spTree>
    <p:extLst>
      <p:ext uri="{BB962C8B-B14F-4D97-AF65-F5344CB8AC3E}">
        <p14:creationId xmlns:p14="http://schemas.microsoft.com/office/powerpoint/2010/main" val="35027121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Arial"/>
              <a:buNone/>
            </a:pPr>
            <a:r>
              <a:rPr lang="en-US" sz="4400" b="0" i="0" u="none" strike="noStrike" cap="none">
                <a:solidFill>
                  <a:schemeClr val="dk1"/>
                </a:solidFill>
                <a:latin typeface="Arial"/>
                <a:ea typeface="Arial"/>
                <a:cs typeface="Arial"/>
                <a:sym typeface="Arial"/>
              </a:rPr>
              <a:t>Multilayer Silkscreen Printing</a:t>
            </a:r>
            <a:endParaRPr sz="4400" b="0" i="0" u="none" strike="noStrike" cap="none">
              <a:solidFill>
                <a:schemeClr val="dk1"/>
              </a:solidFill>
              <a:latin typeface="Arial"/>
              <a:ea typeface="Arial"/>
              <a:cs typeface="Arial"/>
              <a:sym typeface="Arial"/>
            </a:endParaRPr>
          </a:p>
        </p:txBody>
      </p:sp>
      <p:sp>
        <p:nvSpPr>
          <p:cNvPr id="133" name="Shape 133"/>
          <p:cNvSpPr txBox="1">
            <a:spLocks noGrp="1"/>
          </p:cNvSpPr>
          <p:nvPr>
            <p:ph type="body" idx="2"/>
          </p:nvPr>
        </p:nvSpPr>
        <p:spPr>
          <a:xfrm>
            <a:off x="6371771" y="1395110"/>
            <a:ext cx="4982029" cy="4671862"/>
          </a:xfrm>
          <a:prstGeom prst="rect">
            <a:avLst/>
          </a:prstGeom>
          <a:noFill/>
          <a:ln>
            <a:noFill/>
          </a:ln>
        </p:spPr>
        <p:txBody>
          <a:bodyPr spcFirstLastPara="1" wrap="square" lIns="91425" tIns="45700" rIns="91425" bIns="45700" anchor="ctr" anchorCtr="0">
            <a:noAutofit/>
          </a:bodyPr>
          <a:lstStyle/>
          <a:p>
            <a:pPr marL="228600" marR="0" lvl="0" indent="-228600" algn="l" rtl="0">
              <a:lnSpc>
                <a:spcPct val="90000"/>
              </a:lnSpc>
              <a:spcBef>
                <a:spcPts val="1000"/>
              </a:spcBef>
              <a:spcAft>
                <a:spcPts val="0"/>
              </a:spcAft>
              <a:buClr>
                <a:schemeClr val="dk1"/>
              </a:buClr>
              <a:buSzPts val="2000"/>
              <a:buFont typeface="Arial"/>
              <a:buChar char="•"/>
            </a:pPr>
            <a:r>
              <a:rPr lang="en-US" sz="2000" b="0" i="0" u="none" strike="noStrike" cap="none" dirty="0">
                <a:solidFill>
                  <a:schemeClr val="dk1"/>
                </a:solidFill>
                <a:latin typeface="Arial"/>
                <a:ea typeface="Arial"/>
                <a:cs typeface="Arial"/>
                <a:sym typeface="Arial"/>
              </a:rPr>
              <a:t>Warhol quickly realized that he could produce art in a systematic manner like an assembly line of a factory.</a:t>
            </a:r>
            <a:endParaRPr sz="2800" b="0" i="0" u="none" strike="noStrike" cap="none" dirty="0">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000"/>
              <a:buFont typeface="Arial"/>
              <a:buChar char="•"/>
            </a:pPr>
            <a:r>
              <a:rPr lang="en-US" sz="2000" b="0" i="0" u="none" strike="noStrike" cap="none" dirty="0">
                <a:solidFill>
                  <a:schemeClr val="dk1"/>
                </a:solidFill>
                <a:latin typeface="Arial"/>
                <a:ea typeface="Arial"/>
                <a:cs typeface="Arial"/>
                <a:sym typeface="Arial"/>
              </a:rPr>
              <a:t>He worked with assistants and printers to create numerous print portfolios. In 1977 he met printer Rupert </a:t>
            </a:r>
            <a:r>
              <a:rPr lang="en-US" sz="2000" b="0" i="0" u="none" strike="noStrike" cap="none" dirty="0" err="1">
                <a:solidFill>
                  <a:schemeClr val="dk1"/>
                </a:solidFill>
                <a:latin typeface="Arial"/>
                <a:ea typeface="Arial"/>
                <a:cs typeface="Arial"/>
                <a:sym typeface="Arial"/>
              </a:rPr>
              <a:t>Jasen</a:t>
            </a:r>
            <a:r>
              <a:rPr lang="en-US" sz="2000" b="0" i="0" u="none" strike="noStrike" cap="none" dirty="0">
                <a:solidFill>
                  <a:schemeClr val="dk1"/>
                </a:solidFill>
                <a:latin typeface="Arial"/>
                <a:ea typeface="Arial"/>
                <a:cs typeface="Arial"/>
                <a:sym typeface="Arial"/>
              </a:rPr>
              <a:t> Smith who worked with him to create the series </a:t>
            </a:r>
            <a:r>
              <a:rPr lang="en-US" sz="2000" b="0" i="1" u="none" strike="noStrike" cap="none" dirty="0">
                <a:solidFill>
                  <a:schemeClr val="dk1"/>
                </a:solidFill>
                <a:latin typeface="Arial"/>
                <a:ea typeface="Arial"/>
                <a:cs typeface="Arial"/>
                <a:sym typeface="Arial"/>
              </a:rPr>
              <a:t>Space Fruit</a:t>
            </a:r>
            <a:r>
              <a:rPr lang="en-US" sz="2000" b="0" i="0" u="none" strike="noStrike" cap="none" dirty="0">
                <a:solidFill>
                  <a:schemeClr val="dk1"/>
                </a:solidFill>
                <a:latin typeface="Arial"/>
                <a:ea typeface="Arial"/>
                <a:cs typeface="Arial"/>
                <a:sym typeface="Arial"/>
              </a:rPr>
              <a:t>.</a:t>
            </a:r>
            <a:endParaRPr sz="2800" b="0" i="0" u="none" strike="noStrike" cap="none" dirty="0">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000"/>
              <a:buFont typeface="Arial"/>
              <a:buChar char="•"/>
            </a:pPr>
            <a:r>
              <a:rPr lang="en-US" sz="2000" b="0" i="0" u="none" strike="noStrike" cap="none" dirty="0">
                <a:solidFill>
                  <a:schemeClr val="dk1"/>
                </a:solidFill>
                <a:latin typeface="Arial"/>
                <a:ea typeface="Arial"/>
                <a:cs typeface="Arial"/>
                <a:sym typeface="Arial"/>
              </a:rPr>
              <a:t>This series is an example of </a:t>
            </a:r>
            <a:r>
              <a:rPr lang="en-US" sz="2000" b="1" i="0" u="none" strike="noStrike" cap="none" dirty="0">
                <a:solidFill>
                  <a:schemeClr val="dk1"/>
                </a:solidFill>
                <a:latin typeface="Arial"/>
                <a:ea typeface="Arial"/>
                <a:cs typeface="Arial"/>
                <a:sym typeface="Arial"/>
              </a:rPr>
              <a:t>multilayer</a:t>
            </a:r>
            <a:r>
              <a:rPr lang="en-US" sz="2000" b="0" i="0" u="none" strike="noStrike" cap="none" dirty="0">
                <a:solidFill>
                  <a:schemeClr val="dk1"/>
                </a:solidFill>
                <a:latin typeface="Arial"/>
                <a:ea typeface="Arial"/>
                <a:cs typeface="Arial"/>
                <a:sym typeface="Arial"/>
              </a:rPr>
              <a:t> silkscreen printing since each color represents a different layer using multiple screens. This printing process allowed Warhol endless color combinations within each composition.</a:t>
            </a:r>
            <a:endParaRPr sz="2800" b="0" i="0" u="none" strike="noStrike" cap="none" dirty="0">
              <a:solidFill>
                <a:schemeClr val="dk1"/>
              </a:solidFill>
              <a:latin typeface="Arial"/>
              <a:ea typeface="Arial"/>
              <a:cs typeface="Arial"/>
              <a:sym typeface="Arial"/>
            </a:endParaRPr>
          </a:p>
        </p:txBody>
      </p:sp>
      <p:sp>
        <p:nvSpPr>
          <p:cNvPr id="134" name="Shape 134"/>
          <p:cNvSpPr txBox="1">
            <a:spLocks noGrp="1"/>
          </p:cNvSpPr>
          <p:nvPr>
            <p:ph type="body" idx="3"/>
          </p:nvPr>
        </p:nvSpPr>
        <p:spPr>
          <a:xfrm>
            <a:off x="834482" y="5526118"/>
            <a:ext cx="5181600" cy="54085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Andy Warhol, </a:t>
            </a:r>
            <a:r>
              <a:rPr lang="en-US" sz="900" b="0" i="1" u="none" strike="noStrike" cap="none">
                <a:solidFill>
                  <a:schemeClr val="dk1"/>
                </a:solidFill>
                <a:latin typeface="Arial"/>
                <a:ea typeface="Arial"/>
                <a:cs typeface="Arial"/>
                <a:sym typeface="Arial"/>
              </a:rPr>
              <a:t>Space Fruit: Still Lifes (Cantaloupes I)</a:t>
            </a:r>
            <a:r>
              <a:rPr lang="en-US" sz="900" b="0" i="0" u="none" strike="noStrike" cap="none">
                <a:solidFill>
                  <a:schemeClr val="dk1"/>
                </a:solidFill>
                <a:latin typeface="Arial"/>
                <a:ea typeface="Arial"/>
                <a:cs typeface="Arial"/>
                <a:sym typeface="Arial"/>
              </a:rPr>
              <a:t>, 1979</a:t>
            </a:r>
            <a:br>
              <a:rPr lang="en-US" sz="900" b="0" i="0" u="none" strike="noStrike" cap="none">
                <a:solidFill>
                  <a:schemeClr val="dk1"/>
                </a:solidFill>
                <a:latin typeface="Arial"/>
                <a:ea typeface="Arial"/>
                <a:cs typeface="Arial"/>
                <a:sym typeface="Arial"/>
              </a:rPr>
            </a:br>
            <a:r>
              <a:rPr lang="en-US" sz="900" b="0" i="0" u="none" strike="noStrike" cap="none">
                <a:solidFill>
                  <a:schemeClr val="dk1"/>
                </a:solidFill>
                <a:latin typeface="Arial"/>
                <a:ea typeface="Arial"/>
                <a:cs typeface="Arial"/>
                <a:sym typeface="Arial"/>
              </a:rPr>
              <a:t>The Andy Warhol Museum, Pittsburgh; Founding Collection, Contribution Dia Center for the Arts</a:t>
            </a:r>
            <a:br>
              <a:rPr lang="en-US" sz="900" b="0" i="0" u="none" strike="noStrike" cap="none">
                <a:solidFill>
                  <a:schemeClr val="dk1"/>
                </a:solidFill>
                <a:latin typeface="Arial"/>
                <a:ea typeface="Arial"/>
                <a:cs typeface="Arial"/>
                <a:sym typeface="Arial"/>
              </a:rPr>
            </a:br>
            <a:r>
              <a:rPr lang="en-US" sz="900" b="0" i="0" u="none" strike="noStrike" cap="none">
                <a:solidFill>
                  <a:schemeClr val="dk1"/>
                </a:solidFill>
                <a:latin typeface="Arial"/>
                <a:ea typeface="Arial"/>
                <a:cs typeface="Arial"/>
                <a:sym typeface="Arial"/>
              </a:rPr>
              <a:t>© The Andy Warhol Foundation for the Visual Arts, Inc.</a:t>
            </a:r>
            <a:br>
              <a:rPr lang="en-US" sz="900" b="0" i="0" u="none" strike="noStrike" cap="none">
                <a:solidFill>
                  <a:schemeClr val="dk1"/>
                </a:solidFill>
                <a:latin typeface="Arial"/>
                <a:ea typeface="Arial"/>
                <a:cs typeface="Arial"/>
                <a:sym typeface="Arial"/>
              </a:rPr>
            </a:br>
            <a:r>
              <a:rPr lang="en-US" sz="900" b="0" i="0" u="none" strike="noStrike" cap="none">
                <a:solidFill>
                  <a:schemeClr val="dk1"/>
                </a:solidFill>
                <a:latin typeface="Arial"/>
                <a:ea typeface="Arial"/>
                <a:cs typeface="Arial"/>
                <a:sym typeface="Arial"/>
              </a:rPr>
              <a:t>2002.4.19.4</a:t>
            </a:r>
            <a:endParaRPr sz="1200" b="0" i="0" u="none" strike="noStrike" cap="none">
              <a:solidFill>
                <a:schemeClr val="dk1"/>
              </a:solidFill>
              <a:latin typeface="Arial"/>
              <a:ea typeface="Arial"/>
              <a:cs typeface="Arial"/>
              <a:sym typeface="Arial"/>
            </a:endParaRPr>
          </a:p>
        </p:txBody>
      </p:sp>
      <p:sp>
        <p:nvSpPr>
          <p:cNvPr id="135" name="Shape 135"/>
          <p:cNvSpPr txBox="1">
            <a:spLocks noGrp="1"/>
          </p:cNvSpPr>
          <p:nvPr>
            <p:ph type="ftr" idx="11"/>
          </p:nvPr>
        </p:nvSpPr>
        <p:spPr>
          <a:xfrm>
            <a:off x="2613837" y="6365063"/>
            <a:ext cx="6964325"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400"/>
              <a:buFont typeface="Arial"/>
              <a:buNone/>
            </a:pPr>
            <a:r>
              <a:rPr lang="en-US" sz="1200" b="0" i="0" u="none" strike="noStrike" cap="none">
                <a:solidFill>
                  <a:srgbClr val="888888"/>
                </a:solidFill>
                <a:latin typeface="Arial"/>
                <a:ea typeface="Arial"/>
                <a:cs typeface="Arial"/>
                <a:sym typeface="Arial"/>
              </a:rPr>
              <a:t>© The Andy Warhol Museum, one of the four Carnegie Museums of Pittsburgh. All rights reserved.</a:t>
            </a:r>
            <a:endParaRPr sz="1200" b="0" i="0" u="none" strike="noStrike" cap="none">
              <a:solidFill>
                <a:srgbClr val="888888"/>
              </a:solidFill>
              <a:latin typeface="Arial"/>
              <a:ea typeface="Arial"/>
              <a:cs typeface="Arial"/>
              <a:sym typeface="Arial"/>
            </a:endParaRPr>
          </a:p>
        </p:txBody>
      </p:sp>
      <p:pic>
        <p:nvPicPr>
          <p:cNvPr id="136" name="Shape 136" descr="This screen print depicts six orange cantaloupes scattered across the image from the bottom left to the top right. Their shadows are green and stretch toward the right edge of the image. The background is blue, and two large, purple rectangles appear behind the fruit, taking up the majority of the negative space. "/>
          <p:cNvPicPr preferRelativeResize="0"/>
          <p:nvPr/>
        </p:nvPicPr>
        <p:blipFill rotWithShape="1">
          <a:blip r:embed="rId3">
            <a:alphaModFix/>
          </a:blip>
          <a:srcRect/>
          <a:stretch/>
        </p:blipFill>
        <p:spPr>
          <a:xfrm>
            <a:off x="834482" y="1395109"/>
            <a:ext cx="5428283" cy="4114800"/>
          </a:xfrm>
          <a:prstGeom prst="rect">
            <a:avLst/>
          </a:prstGeom>
          <a:noFill/>
          <a:ln>
            <a:noFill/>
          </a:ln>
        </p:spPr>
      </p:pic>
    </p:spTree>
    <p:extLst>
      <p:ext uri="{BB962C8B-B14F-4D97-AF65-F5344CB8AC3E}">
        <p14:creationId xmlns:p14="http://schemas.microsoft.com/office/powerpoint/2010/main" val="487624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body" idx="2"/>
          </p:nvPr>
        </p:nvSpPr>
        <p:spPr>
          <a:xfrm>
            <a:off x="6458857" y="1103086"/>
            <a:ext cx="4735287" cy="4717143"/>
          </a:xfrm>
          <a:prstGeom prst="rect">
            <a:avLst/>
          </a:prstGeom>
          <a:noFill/>
          <a:ln>
            <a:noFill/>
          </a:ln>
        </p:spPr>
        <p:txBody>
          <a:bodyPr spcFirstLastPara="1" wrap="square" lIns="91425" tIns="45700" rIns="91425" bIns="45700" anchor="ctr" anchorCtr="0">
            <a:noAutofit/>
          </a:bodyPr>
          <a:lstStyle/>
          <a:p>
            <a:pPr marL="457200" marR="0" lvl="0" indent="-357822" algn="l" rtl="0">
              <a:lnSpc>
                <a:spcPct val="90000"/>
              </a:lnSpc>
              <a:spcBef>
                <a:spcPts val="1000"/>
              </a:spcBef>
              <a:spcAft>
                <a:spcPts val="0"/>
              </a:spcAft>
              <a:buClr>
                <a:schemeClr val="dk1"/>
              </a:buClr>
              <a:buSzPts val="2035"/>
              <a:buFont typeface="Arial"/>
              <a:buAutoNum type="arabicPeriod"/>
            </a:pPr>
            <a:r>
              <a:rPr lang="en-US" sz="2035" b="0" i="0" u="none" strike="noStrike" cap="none" dirty="0">
                <a:solidFill>
                  <a:schemeClr val="dk1"/>
                </a:solidFill>
                <a:latin typeface="Arial"/>
                <a:ea typeface="Arial"/>
                <a:cs typeface="Arial"/>
                <a:sym typeface="Arial"/>
              </a:rPr>
              <a:t>He would first print the background color with one screen and the fruit shapes with another screen.</a:t>
            </a:r>
            <a:endParaRPr sz="2035" dirty="0"/>
          </a:p>
          <a:p>
            <a:pPr marL="457200" marR="0" lvl="0" indent="-357822" algn="l" rtl="0">
              <a:lnSpc>
                <a:spcPct val="90000"/>
              </a:lnSpc>
              <a:spcBef>
                <a:spcPts val="0"/>
              </a:spcBef>
              <a:spcAft>
                <a:spcPts val="0"/>
              </a:spcAft>
              <a:buClr>
                <a:schemeClr val="dk1"/>
              </a:buClr>
              <a:buSzPts val="2035"/>
              <a:buFont typeface="Arial"/>
              <a:buAutoNum type="arabicPeriod"/>
            </a:pPr>
            <a:r>
              <a:rPr lang="en-US" sz="2035" b="0" i="0" u="none" strike="noStrike" cap="none" dirty="0">
                <a:solidFill>
                  <a:schemeClr val="dk1"/>
                </a:solidFill>
                <a:latin typeface="Arial"/>
                <a:ea typeface="Arial"/>
                <a:cs typeface="Arial"/>
                <a:sym typeface="Arial"/>
              </a:rPr>
              <a:t>He would then print the photographic image of the fruit using a third screen.</a:t>
            </a:r>
            <a:endParaRPr sz="2035" dirty="0"/>
          </a:p>
          <a:p>
            <a:pPr marL="457200" marR="0" lvl="0" indent="-357822" algn="l" rtl="0">
              <a:lnSpc>
                <a:spcPct val="90000"/>
              </a:lnSpc>
              <a:spcBef>
                <a:spcPts val="0"/>
              </a:spcBef>
              <a:spcAft>
                <a:spcPts val="0"/>
              </a:spcAft>
              <a:buClr>
                <a:schemeClr val="dk1"/>
              </a:buClr>
              <a:buSzPts val="2035"/>
              <a:buFont typeface="Arial"/>
              <a:buAutoNum type="arabicPeriod"/>
            </a:pPr>
            <a:r>
              <a:rPr lang="en-US" sz="2035" b="0" i="0" u="none" strike="noStrike" cap="none" dirty="0">
                <a:solidFill>
                  <a:schemeClr val="dk1"/>
                </a:solidFill>
                <a:latin typeface="Arial"/>
                <a:ea typeface="Arial"/>
                <a:cs typeface="Arial"/>
                <a:sym typeface="Arial"/>
              </a:rPr>
              <a:t>Finally, he would add a hand-drawn layer to finish the work. </a:t>
            </a:r>
            <a:br>
              <a:rPr lang="en-US" sz="2035" b="0" i="0" u="none" strike="noStrike" cap="none" dirty="0">
                <a:solidFill>
                  <a:schemeClr val="dk1"/>
                </a:solidFill>
                <a:latin typeface="Arial"/>
                <a:ea typeface="Arial"/>
                <a:cs typeface="Arial"/>
                <a:sym typeface="Arial"/>
              </a:rPr>
            </a:br>
            <a:endParaRPr sz="2035" b="0" i="0" u="none" strike="noStrike" cap="none" dirty="0">
              <a:solidFill>
                <a:schemeClr val="dk1"/>
              </a:solidFill>
              <a:latin typeface="Arial"/>
              <a:ea typeface="Arial"/>
              <a:cs typeface="Arial"/>
              <a:sym typeface="Arial"/>
            </a:endParaRPr>
          </a:p>
        </p:txBody>
      </p:sp>
      <p:sp>
        <p:nvSpPr>
          <p:cNvPr id="143" name="Shape 143" descr="This screen print depicts five brightly colored green pears scattered across the image from left to right. The two pears on the left are photographic silkscreen printed with shadows, making them appear three dimensional. The three pears on the right are also silkscreen printed but with a hand drawn outline and no shadows; they appear flat and two dimensional. The background is predominately dark pink with a black shadow in the lower right hand corner. "/>
          <p:cNvSpPr txBox="1">
            <a:spLocks noGrp="1"/>
          </p:cNvSpPr>
          <p:nvPr>
            <p:ph type="body" idx="3"/>
          </p:nvPr>
        </p:nvSpPr>
        <p:spPr>
          <a:xfrm>
            <a:off x="834482" y="5517471"/>
            <a:ext cx="5181600" cy="5651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Andy Warhol, </a:t>
            </a:r>
            <a:r>
              <a:rPr lang="en-US" sz="900" b="0" i="1" u="none" strike="noStrike" cap="none">
                <a:solidFill>
                  <a:schemeClr val="dk1"/>
                </a:solidFill>
                <a:latin typeface="Arial"/>
                <a:ea typeface="Arial"/>
                <a:cs typeface="Arial"/>
                <a:sym typeface="Arial"/>
              </a:rPr>
              <a:t>Space Fruit: Still Lifes (Pears), </a:t>
            </a:r>
            <a:r>
              <a:rPr lang="en-US" sz="900" b="0" i="0" u="none" strike="noStrike" cap="none">
                <a:solidFill>
                  <a:schemeClr val="dk1"/>
                </a:solidFill>
                <a:latin typeface="Arial"/>
                <a:ea typeface="Arial"/>
                <a:cs typeface="Arial"/>
                <a:sym typeface="Arial"/>
              </a:rPr>
              <a:t>1979</a:t>
            </a:r>
            <a:br>
              <a:rPr lang="en-US" sz="900" b="0" i="0" u="none" strike="noStrike" cap="none">
                <a:solidFill>
                  <a:schemeClr val="dk1"/>
                </a:solidFill>
                <a:latin typeface="Arial"/>
                <a:ea typeface="Arial"/>
                <a:cs typeface="Arial"/>
                <a:sym typeface="Arial"/>
              </a:rPr>
            </a:br>
            <a:r>
              <a:rPr lang="en-US" sz="900" b="0" i="0" u="none" strike="noStrike" cap="none">
                <a:solidFill>
                  <a:schemeClr val="dk1"/>
                </a:solidFill>
                <a:latin typeface="Arial"/>
                <a:ea typeface="Arial"/>
                <a:cs typeface="Arial"/>
                <a:sym typeface="Arial"/>
              </a:rPr>
              <a:t>The Andy Warhol Museum, Pittsburgh; Founding Collection, Contribution Dia Center for the Arts</a:t>
            </a:r>
            <a:br>
              <a:rPr lang="en-US" sz="900" b="0" i="0" u="none" strike="noStrike" cap="none">
                <a:solidFill>
                  <a:schemeClr val="dk1"/>
                </a:solidFill>
                <a:latin typeface="Arial"/>
                <a:ea typeface="Arial"/>
                <a:cs typeface="Arial"/>
                <a:sym typeface="Arial"/>
              </a:rPr>
            </a:br>
            <a:r>
              <a:rPr lang="en-US" sz="900" b="0" i="0" u="none" strike="noStrike" cap="none">
                <a:solidFill>
                  <a:schemeClr val="dk1"/>
                </a:solidFill>
                <a:latin typeface="Arial"/>
                <a:ea typeface="Arial"/>
                <a:cs typeface="Arial"/>
                <a:sym typeface="Arial"/>
              </a:rPr>
              <a:t>© The Andy Warhol Foundation for the Visual Arts, Inc.</a:t>
            </a:r>
            <a:br>
              <a:rPr lang="en-US" sz="900" b="0" i="0" u="none" strike="noStrike" cap="none">
                <a:solidFill>
                  <a:schemeClr val="dk1"/>
                </a:solidFill>
                <a:latin typeface="Arial"/>
                <a:ea typeface="Arial"/>
                <a:cs typeface="Arial"/>
                <a:sym typeface="Arial"/>
              </a:rPr>
            </a:br>
            <a:r>
              <a:rPr lang="en-US" sz="900" b="0" i="0" u="none" strike="noStrike" cap="none">
                <a:solidFill>
                  <a:schemeClr val="dk1"/>
                </a:solidFill>
                <a:latin typeface="Arial"/>
                <a:ea typeface="Arial"/>
                <a:cs typeface="Arial"/>
                <a:sym typeface="Arial"/>
              </a:rPr>
              <a:t>2002.4.19.6</a:t>
            </a:r>
            <a:endParaRPr sz="1200" b="0" i="0" u="none" strike="noStrike" cap="none">
              <a:solidFill>
                <a:schemeClr val="dk1"/>
              </a:solidFill>
              <a:latin typeface="Arial"/>
              <a:ea typeface="Arial"/>
              <a:cs typeface="Arial"/>
              <a:sym typeface="Arial"/>
            </a:endParaRPr>
          </a:p>
        </p:txBody>
      </p:sp>
      <p:sp>
        <p:nvSpPr>
          <p:cNvPr id="144" name="Shape 144"/>
          <p:cNvSpPr txBox="1">
            <a:spLocks noGrp="1"/>
          </p:cNvSpPr>
          <p:nvPr>
            <p:ph type="ftr" idx="11"/>
          </p:nvPr>
        </p:nvSpPr>
        <p:spPr>
          <a:xfrm>
            <a:off x="2613837" y="6365063"/>
            <a:ext cx="6964325"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400"/>
              <a:buFont typeface="Arial"/>
              <a:buNone/>
            </a:pPr>
            <a:r>
              <a:rPr lang="en-US" sz="1200" b="0" i="0" u="none" strike="noStrike" cap="none">
                <a:solidFill>
                  <a:srgbClr val="888888"/>
                </a:solidFill>
                <a:latin typeface="Arial"/>
                <a:ea typeface="Arial"/>
                <a:cs typeface="Arial"/>
                <a:sym typeface="Arial"/>
              </a:rPr>
              <a:t>© The Andy Warhol Museum, one of the four Carnegie Museums of Pittsburgh. All rights reserved.</a:t>
            </a:r>
            <a:endParaRPr sz="1200" b="0" i="0" u="none" strike="noStrike" cap="none">
              <a:solidFill>
                <a:srgbClr val="888888"/>
              </a:solidFill>
              <a:latin typeface="Arial"/>
              <a:ea typeface="Arial"/>
              <a:cs typeface="Arial"/>
              <a:sym typeface="Arial"/>
            </a:endParaRPr>
          </a:p>
        </p:txBody>
      </p:sp>
      <p:pic>
        <p:nvPicPr>
          <p:cNvPr id="145" name="Shape 145" descr="Screen print from a suite of 6 serigraphs. Three color print (lime green, raspberry red, and black) on white Lenox museum board.  Image of five green pears on a red background with black ink overlay.  Signed &quot;Andy Warhol&quot; in black felt-tip ink at bottom left corner. Edition number &quot;138/150&quot; in black felt-tip ink near signature. Chopmark &quot;GG&quot; embossed at bottom right corner. Verso: Stamped &quot;(c)Andy Warhol&quot; in black ink at bottom left; dated &quot;1979&quot; in blue ballpoint ink near copyright stamp; Warhol Museum number &quot;2002.4.19.6&quot; in pencil at bottom right corner (no DIA number)."/>
          <p:cNvPicPr preferRelativeResize="0"/>
          <p:nvPr/>
        </p:nvPicPr>
        <p:blipFill rotWithShape="1">
          <a:blip r:embed="rId3">
            <a:alphaModFix/>
          </a:blip>
          <a:srcRect l="2121" t="1800"/>
          <a:stretch/>
        </p:blipFill>
        <p:spPr>
          <a:xfrm>
            <a:off x="905329" y="1479325"/>
            <a:ext cx="5303520" cy="4043845"/>
          </a:xfrm>
          <a:prstGeom prst="rect">
            <a:avLst/>
          </a:prstGeom>
          <a:noFill/>
          <a:ln w="9525" cap="flat" cmpd="sng">
            <a:solidFill>
              <a:srgbClr val="AEABAB"/>
            </a:solidFill>
            <a:prstDash val="solid"/>
            <a:round/>
            <a:headEnd type="none" w="sm" len="sm"/>
            <a:tailEnd type="none" w="sm" len="sm"/>
          </a:ln>
        </p:spPr>
      </p:pic>
      <p:sp>
        <p:nvSpPr>
          <p:cNvPr id="146" name="Shape 14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Arial"/>
              <a:buNone/>
            </a:pPr>
            <a:r>
              <a:rPr lang="en-US" sz="3000"/>
              <a:t>How many layers did Warhol use to create this composition?</a:t>
            </a:r>
            <a:endParaRPr sz="30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12667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Arial"/>
              <a:buNone/>
            </a:pPr>
            <a:r>
              <a:rPr lang="en-US" sz="4400" b="0" i="0" u="none" strike="noStrike" cap="none">
                <a:solidFill>
                  <a:schemeClr val="dk1"/>
                </a:solidFill>
                <a:latin typeface="Arial"/>
                <a:ea typeface="Arial"/>
                <a:cs typeface="Arial"/>
                <a:sym typeface="Arial"/>
              </a:rPr>
              <a:t>Color Theory</a:t>
            </a:r>
            <a:endParaRPr sz="4400" b="0" i="0" u="none" strike="noStrike" cap="none">
              <a:solidFill>
                <a:schemeClr val="dk1"/>
              </a:solidFill>
              <a:latin typeface="Arial"/>
              <a:ea typeface="Arial"/>
              <a:cs typeface="Arial"/>
              <a:sym typeface="Arial"/>
            </a:endParaRPr>
          </a:p>
        </p:txBody>
      </p:sp>
      <p:sp>
        <p:nvSpPr>
          <p:cNvPr id="153" name="Shape 153"/>
          <p:cNvSpPr txBox="1">
            <a:spLocks noGrp="1"/>
          </p:cNvSpPr>
          <p:nvPr>
            <p:ph type="body" idx="2"/>
          </p:nvPr>
        </p:nvSpPr>
        <p:spPr>
          <a:xfrm>
            <a:off x="5326744" y="1402671"/>
            <a:ext cx="5867400" cy="4114800"/>
          </a:xfrm>
          <a:prstGeom prst="rect">
            <a:avLst/>
          </a:prstGeom>
          <a:noFill/>
          <a:ln>
            <a:noFill/>
          </a:ln>
        </p:spPr>
        <p:txBody>
          <a:bodyPr spcFirstLastPara="1" wrap="square" lIns="91425" tIns="45700" rIns="91425" bIns="45700" anchor="ctr" anchorCtr="0">
            <a:noAutofit/>
          </a:bodyPr>
          <a:lstStyle/>
          <a:p>
            <a:pPr marL="228600" marR="0" lvl="0" indent="-101600" algn="l" rtl="0">
              <a:lnSpc>
                <a:spcPct val="80000"/>
              </a:lnSpc>
              <a:spcBef>
                <a:spcPts val="0"/>
              </a:spcBef>
              <a:spcAft>
                <a:spcPts val="0"/>
              </a:spcAft>
              <a:buClr>
                <a:schemeClr val="dk1"/>
              </a:buClr>
              <a:buSzPts val="2000"/>
              <a:buFont typeface="Arial"/>
              <a:buNone/>
            </a:pPr>
            <a:endParaRPr sz="2000" b="0" i="0" u="none" strike="noStrike" cap="none">
              <a:solidFill>
                <a:schemeClr val="dk1"/>
              </a:solidFill>
              <a:latin typeface="Arial"/>
              <a:ea typeface="Arial"/>
              <a:cs typeface="Arial"/>
              <a:sym typeface="Arial"/>
            </a:endParaRPr>
          </a:p>
          <a:p>
            <a:pPr marL="228600" marR="0" lvl="0" indent="-228600" algn="l" rtl="0">
              <a:lnSpc>
                <a:spcPct val="80000"/>
              </a:lnSpc>
              <a:spcBef>
                <a:spcPts val="1000"/>
              </a:spcBef>
              <a:spcAft>
                <a:spcPts val="0"/>
              </a:spcAft>
              <a:buClr>
                <a:schemeClr val="dk1"/>
              </a:buClr>
              <a:buSzPts val="2000"/>
              <a:buFont typeface="Arial"/>
              <a:buChar char="•"/>
            </a:pPr>
            <a:r>
              <a:rPr lang="en-US" sz="2000" b="1" i="0" u="none" strike="noStrike" cap="none">
                <a:solidFill>
                  <a:schemeClr val="dk1"/>
                </a:solidFill>
                <a:latin typeface="Arial"/>
                <a:ea typeface="Arial"/>
                <a:cs typeface="Arial"/>
                <a:sym typeface="Arial"/>
              </a:rPr>
              <a:t>Color theory </a:t>
            </a:r>
            <a:r>
              <a:rPr lang="en-US" sz="2000" b="0" i="0" u="none" strike="noStrike" cap="none">
                <a:solidFill>
                  <a:schemeClr val="dk1"/>
                </a:solidFill>
                <a:latin typeface="Arial"/>
                <a:ea typeface="Arial"/>
                <a:cs typeface="Arial"/>
                <a:sym typeface="Arial"/>
              </a:rPr>
              <a:t>is the science and art of color</a:t>
            </a:r>
            <a:r>
              <a:rPr lang="en-US" sz="2000"/>
              <a:t>;</a:t>
            </a:r>
            <a:r>
              <a:rPr lang="en-US" sz="2000" b="0" i="0" u="none" strike="noStrike" cap="none">
                <a:solidFill>
                  <a:schemeClr val="dk1"/>
                </a:solidFill>
                <a:latin typeface="Arial"/>
                <a:ea typeface="Arial"/>
                <a:cs typeface="Arial"/>
                <a:sym typeface="Arial"/>
              </a:rPr>
              <a:t> how we perceive color, how we mix color, and the visual effects of specific color combinations. </a:t>
            </a:r>
            <a:endParaRPr sz="2000" b="0" i="0" u="none" strike="noStrike" cap="none">
              <a:solidFill>
                <a:schemeClr val="dk1"/>
              </a:solidFill>
              <a:latin typeface="Arial"/>
              <a:ea typeface="Arial"/>
              <a:cs typeface="Arial"/>
              <a:sym typeface="Arial"/>
            </a:endParaRPr>
          </a:p>
          <a:p>
            <a:pPr marL="228600" marR="0" lvl="0" indent="-228600" algn="l" rtl="0">
              <a:lnSpc>
                <a:spcPct val="80000"/>
              </a:lnSpc>
              <a:spcBef>
                <a:spcPts val="10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Since Warhol received a Bachelor of Fine Arts in Pictorial Design, he learned about color theory and how color could be used in art to evoke certain emotions from the audience.</a:t>
            </a:r>
            <a:endParaRPr sz="2000" b="0" i="0" u="none" strike="noStrike" cap="none">
              <a:solidFill>
                <a:schemeClr val="dk1"/>
              </a:solidFill>
              <a:latin typeface="Arial"/>
              <a:ea typeface="Arial"/>
              <a:cs typeface="Arial"/>
              <a:sym typeface="Arial"/>
            </a:endParaRPr>
          </a:p>
          <a:p>
            <a:pPr marL="228600" marR="0" lvl="0" indent="-228600" algn="l" rtl="0">
              <a:lnSpc>
                <a:spcPct val="80000"/>
              </a:lnSpc>
              <a:spcBef>
                <a:spcPts val="10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Significant  personal, cultural, symbolic, and aesthetic associations and meanings can be made through Warhol’s use of color.</a:t>
            </a:r>
            <a:endParaRPr sz="2800" b="0" i="0" u="none" strike="noStrike" cap="none">
              <a:solidFill>
                <a:schemeClr val="dk1"/>
              </a:solidFill>
              <a:latin typeface="Arial"/>
              <a:ea typeface="Arial"/>
              <a:cs typeface="Arial"/>
              <a:sym typeface="Arial"/>
            </a:endParaRPr>
          </a:p>
          <a:p>
            <a:pPr marL="228600" marR="0" lvl="0" indent="-101600" algn="l" rtl="0">
              <a:lnSpc>
                <a:spcPct val="80000"/>
              </a:lnSpc>
              <a:spcBef>
                <a:spcPts val="1000"/>
              </a:spcBef>
              <a:spcAft>
                <a:spcPts val="0"/>
              </a:spcAft>
              <a:buClr>
                <a:schemeClr val="dk1"/>
              </a:buClr>
              <a:buSzPts val="2000"/>
              <a:buFont typeface="Arial"/>
              <a:buNone/>
            </a:pPr>
            <a:endParaRPr sz="2000" b="0" i="0" u="none" strike="noStrike" cap="none">
              <a:solidFill>
                <a:schemeClr val="dk1"/>
              </a:solidFill>
              <a:latin typeface="Arial"/>
              <a:ea typeface="Arial"/>
              <a:cs typeface="Arial"/>
              <a:sym typeface="Arial"/>
            </a:endParaRPr>
          </a:p>
        </p:txBody>
      </p:sp>
      <p:sp>
        <p:nvSpPr>
          <p:cNvPr id="154" name="Shape 154"/>
          <p:cNvSpPr txBox="1">
            <a:spLocks noGrp="1"/>
          </p:cNvSpPr>
          <p:nvPr>
            <p:ph type="body" idx="3"/>
          </p:nvPr>
        </p:nvSpPr>
        <p:spPr>
          <a:xfrm>
            <a:off x="834482" y="5526118"/>
            <a:ext cx="4492262" cy="83894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Andy Warhol, </a:t>
            </a:r>
            <a:r>
              <a:rPr lang="en-US" sz="900" b="0" i="1" u="none" strike="noStrike" cap="none">
                <a:solidFill>
                  <a:schemeClr val="dk1"/>
                </a:solidFill>
                <a:latin typeface="Arial"/>
                <a:ea typeface="Arial"/>
                <a:cs typeface="Arial"/>
                <a:sym typeface="Arial"/>
              </a:rPr>
              <a:t>Camouflage, </a:t>
            </a:r>
            <a:r>
              <a:rPr lang="en-US" sz="900" b="0" i="0" u="none" strike="noStrike" cap="none">
                <a:solidFill>
                  <a:schemeClr val="dk1"/>
                </a:solidFill>
                <a:latin typeface="Arial"/>
                <a:ea typeface="Arial"/>
                <a:cs typeface="Arial"/>
                <a:sym typeface="Arial"/>
              </a:rPr>
              <a:t>1987</a:t>
            </a:r>
            <a:br>
              <a:rPr lang="en-US" sz="900" b="0" i="0" u="none" strike="noStrike" cap="none">
                <a:solidFill>
                  <a:schemeClr val="dk1"/>
                </a:solidFill>
                <a:latin typeface="Arial"/>
                <a:ea typeface="Arial"/>
                <a:cs typeface="Arial"/>
                <a:sym typeface="Arial"/>
              </a:rPr>
            </a:br>
            <a:r>
              <a:rPr lang="en-US" sz="900" b="0" i="0" u="none" strike="noStrike" cap="none">
                <a:solidFill>
                  <a:schemeClr val="dk1"/>
                </a:solidFill>
                <a:latin typeface="Arial"/>
                <a:ea typeface="Arial"/>
                <a:cs typeface="Arial"/>
                <a:sym typeface="Arial"/>
              </a:rPr>
              <a:t>The Andy Warhol Museum, Pittsburgh; Founding Collection, Contribution The Andy Warhol Foundation for the Visual Arts, Inc.</a:t>
            </a:r>
            <a:br>
              <a:rPr lang="en-US" sz="900" b="0" i="0" u="none" strike="noStrike" cap="none">
                <a:solidFill>
                  <a:schemeClr val="dk1"/>
                </a:solidFill>
                <a:latin typeface="Arial"/>
                <a:ea typeface="Arial"/>
                <a:cs typeface="Arial"/>
                <a:sym typeface="Arial"/>
              </a:rPr>
            </a:br>
            <a:r>
              <a:rPr lang="en-US" sz="900" b="0" i="0" u="none" strike="noStrike" cap="none">
                <a:solidFill>
                  <a:schemeClr val="dk1"/>
                </a:solidFill>
                <a:latin typeface="Arial"/>
                <a:ea typeface="Arial"/>
                <a:cs typeface="Arial"/>
                <a:sym typeface="Arial"/>
              </a:rPr>
              <a:t>© The Andy Warhol Foundation for the Visual Arts, Inc.</a:t>
            </a:r>
            <a:br>
              <a:rPr lang="en-US" sz="900" b="0" i="0" u="none" strike="noStrike" cap="none">
                <a:solidFill>
                  <a:schemeClr val="dk1"/>
                </a:solidFill>
                <a:latin typeface="Arial"/>
                <a:ea typeface="Arial"/>
                <a:cs typeface="Arial"/>
                <a:sym typeface="Arial"/>
              </a:rPr>
            </a:br>
            <a:r>
              <a:rPr lang="en-US" sz="900" b="0" i="0" u="none" strike="noStrike" cap="none">
                <a:solidFill>
                  <a:schemeClr val="dk1"/>
                </a:solidFill>
                <a:latin typeface="Arial"/>
                <a:ea typeface="Arial"/>
                <a:cs typeface="Arial"/>
                <a:sym typeface="Arial"/>
              </a:rPr>
              <a:t>1998.1.2503.3</a:t>
            </a:r>
            <a:endParaRPr sz="1200" b="0" i="0" u="none" strike="noStrike" cap="none">
              <a:solidFill>
                <a:schemeClr val="dk1"/>
              </a:solidFill>
              <a:latin typeface="Arial"/>
              <a:ea typeface="Arial"/>
              <a:cs typeface="Arial"/>
              <a:sym typeface="Arial"/>
            </a:endParaRPr>
          </a:p>
        </p:txBody>
      </p:sp>
      <p:sp>
        <p:nvSpPr>
          <p:cNvPr id="155" name="Shape 155"/>
          <p:cNvSpPr txBox="1">
            <a:spLocks noGrp="1"/>
          </p:cNvSpPr>
          <p:nvPr>
            <p:ph type="ftr" idx="11"/>
          </p:nvPr>
        </p:nvSpPr>
        <p:spPr>
          <a:xfrm>
            <a:off x="2613837" y="6365063"/>
            <a:ext cx="6964325"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400"/>
              <a:buFont typeface="Arial"/>
              <a:buNone/>
            </a:pPr>
            <a:r>
              <a:rPr lang="en-US" sz="1200" b="0" i="0" u="none" strike="noStrike" cap="none">
                <a:solidFill>
                  <a:srgbClr val="888888"/>
                </a:solidFill>
                <a:latin typeface="Arial"/>
                <a:ea typeface="Arial"/>
                <a:cs typeface="Arial"/>
                <a:sym typeface="Arial"/>
              </a:rPr>
              <a:t>© The Andy Warhol Museum, one of the four Carnegie Museums of Pittsburgh. All rights reserved.</a:t>
            </a:r>
            <a:endParaRPr sz="1200" b="0" i="0" u="none" strike="noStrike" cap="none">
              <a:solidFill>
                <a:srgbClr val="888888"/>
              </a:solidFill>
              <a:latin typeface="Arial"/>
              <a:ea typeface="Arial"/>
              <a:cs typeface="Arial"/>
              <a:sym typeface="Arial"/>
            </a:endParaRPr>
          </a:p>
        </p:txBody>
      </p:sp>
      <p:pic>
        <p:nvPicPr>
          <p:cNvPr id="156" name="Shape 156" descr="This silkscreen print depicts a traditional camouflage pattern with untraditional colors. The florescent pink and orange shapes dominate the composition, while the dark red and light pink shapes recede into the background.  "/>
          <p:cNvPicPr preferRelativeResize="0"/>
          <p:nvPr/>
        </p:nvPicPr>
        <p:blipFill rotWithShape="1">
          <a:blip r:embed="rId3">
            <a:alphaModFix/>
          </a:blip>
          <a:srcRect/>
          <a:stretch/>
        </p:blipFill>
        <p:spPr>
          <a:xfrm>
            <a:off x="936082" y="1402671"/>
            <a:ext cx="4080149" cy="4114800"/>
          </a:xfrm>
          <a:prstGeom prst="rect">
            <a:avLst/>
          </a:prstGeom>
          <a:noFill/>
          <a:ln>
            <a:noFill/>
          </a:ln>
        </p:spPr>
      </p:pic>
    </p:spTree>
    <p:extLst>
      <p:ext uri="{BB962C8B-B14F-4D97-AF65-F5344CB8AC3E}">
        <p14:creationId xmlns:p14="http://schemas.microsoft.com/office/powerpoint/2010/main" val="687784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4609</Words>
  <Application>Microsoft Macintosh PowerPoint</Application>
  <PresentationFormat>Widescreen</PresentationFormat>
  <Paragraphs>436</Paragraphs>
  <Slides>68</Slides>
  <Notes>68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68</vt:i4>
      </vt:variant>
    </vt:vector>
  </HeadingPairs>
  <TitlesOfParts>
    <vt:vector size="72" baseType="lpstr">
      <vt:lpstr>Arial</vt:lpstr>
      <vt:lpstr>Calibri</vt:lpstr>
      <vt:lpstr>Calibri Light</vt:lpstr>
      <vt:lpstr>Office Theme</vt:lpstr>
      <vt:lpstr>   Silkscreen Printing</vt:lpstr>
      <vt:lpstr>   Introduction &amp; Color Theory Lesson 1</vt:lpstr>
      <vt:lpstr>I tried doing them by hand, but I find it easier to use a screen. This way, I don’t have to work on my objects at all. One of my assistants or anyone else, for that matter, can reproduce the design as well as I could.</vt:lpstr>
      <vt:lpstr>Introduction</vt:lpstr>
      <vt:lpstr>Photographic Silkscreen Printing</vt:lpstr>
      <vt:lpstr>Underpainting</vt:lpstr>
      <vt:lpstr>Multilayer Silkscreen Printing</vt:lpstr>
      <vt:lpstr>How many layers did Warhol use to create this composition?</vt:lpstr>
      <vt:lpstr>Color Theory</vt:lpstr>
      <vt:lpstr>Color and Shape</vt:lpstr>
      <vt:lpstr>Positive and Negative Space</vt:lpstr>
      <vt:lpstr>PowerPoint Presentation</vt:lpstr>
      <vt:lpstr>The Color Wheel</vt:lpstr>
      <vt:lpstr>Monochromatic</vt:lpstr>
      <vt:lpstr>Neutral Colors</vt:lpstr>
      <vt:lpstr>Analogous</vt:lpstr>
      <vt:lpstr>Complementary</vt:lpstr>
      <vt:lpstr>Split Complementary</vt:lpstr>
      <vt:lpstr>Value</vt:lpstr>
      <vt:lpstr>Temperature</vt:lpstr>
      <vt:lpstr>   Gathering and Manipulating  Source Images  Lesson 2</vt:lpstr>
      <vt:lpstr>With silkscreening, you pick a photograph, blow it up, transfer it in glue onto silk, and then roll ink across it so the ink goes through the silk but not through the glue. That way you get the same image, slightly different each time. It was all so simple—quick and chancy. I was thrilled with it. </vt:lpstr>
      <vt:lpstr>Appropriation</vt:lpstr>
      <vt:lpstr>Still Life Arrangements</vt:lpstr>
      <vt:lpstr>Portraiture</vt:lpstr>
      <vt:lpstr>Gathering and Manipulating Images</vt:lpstr>
      <vt:lpstr>Bitmapping and Film Positive</vt:lpstr>
      <vt:lpstr>   Preparing and Exposing Photographic Silkscreens Lesson 3</vt:lpstr>
      <vt:lpstr>Materials</vt:lpstr>
      <vt:lpstr>Preparing and Exposing Photographic Silkscreens</vt:lpstr>
      <vt:lpstr>Coating the Screen</vt:lpstr>
      <vt:lpstr>PowerPoint Presentation</vt:lpstr>
      <vt:lpstr>Drying and Storing Screens</vt:lpstr>
      <vt:lpstr>Exposing Screens</vt:lpstr>
      <vt:lpstr>Exposing with a Light Table</vt:lpstr>
      <vt:lpstr>PowerPoint Presentation</vt:lpstr>
      <vt:lpstr>PowerPoint Presentation</vt:lpstr>
      <vt:lpstr>Timing the Exposure</vt:lpstr>
      <vt:lpstr>Exposing with a Vacuum Unit</vt:lpstr>
      <vt:lpstr>PowerPoint Presentation</vt:lpstr>
      <vt:lpstr>Washing out the Screens</vt:lpstr>
      <vt:lpstr>PowerPoint Presentation</vt:lpstr>
      <vt:lpstr>Underpainting and Printing Lesson 4 </vt:lpstr>
      <vt:lpstr> The reason I’m painting this way is that I want to be a machine.</vt:lpstr>
      <vt:lpstr>PowerPoint Presentation</vt:lpstr>
      <vt:lpstr>PowerPoint Presentation</vt:lpstr>
      <vt:lpstr>PowerPoint Presentation</vt:lpstr>
      <vt:lpstr>PowerPoint Presentation</vt:lpstr>
      <vt:lpstr>PowerPoint Presentation</vt:lpstr>
      <vt:lpstr>Cutting Stencils for Multilayer Prints Lesson 6</vt:lpstr>
      <vt:lpstr>Materials</vt:lpstr>
      <vt:lpstr>PowerPoint Presentation</vt:lpstr>
      <vt:lpstr>PowerPoint Presentation</vt:lpstr>
      <vt:lpstr>PowerPoint Presentation</vt:lpstr>
      <vt:lpstr>PowerPoint Presentation</vt:lpstr>
      <vt:lpstr>Silkscreen Printing with Stencils Lesson 7 </vt:lpstr>
      <vt:lpstr>Materials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Class Critique</vt:lpstr>
    </vt:vector>
  </TitlesOfParts>
  <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Silkscreen Printing</dc:title>
  <dc:creator>Gonzalez, Desi</dc:creator>
  <cp:lastModifiedBy>Gonzalez, Desi</cp:lastModifiedBy>
  <cp:revision>1</cp:revision>
  <dcterms:created xsi:type="dcterms:W3CDTF">2018-06-19T20:41:19Z</dcterms:created>
  <dcterms:modified xsi:type="dcterms:W3CDTF">2018-06-19T20:44:35Z</dcterms:modified>
</cp:coreProperties>
</file>