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712"/>
  </p:normalViewPr>
  <p:slideViewPr>
    <p:cSldViewPr snapToGrid="0" snapToObjects="1">
      <p:cViewPr varScale="1">
        <p:scale>
          <a:sx n="107" d="100"/>
          <a:sy n="107" d="100"/>
        </p:scale>
        <p:origin x="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F563B-34DE-3C4C-90D4-A9990FE880E1}" type="datetimeFigureOut">
              <a:rPr lang="en-US" smtClean="0"/>
              <a:t>6/19/18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BB0B0-EFB0-A74B-83FD-256496090ED1}" type="slidenum">
              <a:rPr lang="en-US" smtClean="0"/>
              <a:t>‹#›</a:t>
            </a:fld>
            <a:endParaRPr lang="en-US"/>
          </a:p>
        </p:txBody>
      </p:sp>
    </p:spTree>
    <p:extLst>
      <p:ext uri="{BB962C8B-B14F-4D97-AF65-F5344CB8AC3E}">
        <p14:creationId xmlns:p14="http://schemas.microsoft.com/office/powerpoint/2010/main" val="62612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Shape 85"/>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6" name="Shape 86"/>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a:t>
            </a:fld>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90601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Shape 169"/>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7584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Shape 179"/>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80" name="Shape 180"/>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656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Shape 188"/>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89" name="Shape 189"/>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245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Shape 197"/>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243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Shape 207"/>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9685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Shape 216"/>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17" name="Shape 217"/>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7497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Shape 227"/>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3192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Shape 238"/>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39" name="Shape 239"/>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1805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Shape 251"/>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6892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Shape 262"/>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63" name="Shape 263"/>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531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2" name="Shape 92"/>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127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Shape 99"/>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sng"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400"/>
              <a:buFont typeface="Arial"/>
              <a:buNone/>
            </a:pPr>
            <a:r>
              <a:rPr lang="en-US" sz="1200" b="0" i="0" u="sng" strike="noStrike" cap="none">
                <a:solidFill>
                  <a:srgbClr val="000000"/>
                </a:solidFill>
                <a:latin typeface="Arial"/>
                <a:ea typeface="Arial"/>
                <a:cs typeface="Arial"/>
                <a:sym typeface="Arial"/>
              </a:rPr>
              <a:t>Andy Warhol</a:t>
            </a:r>
            <a:r>
              <a:rPr lang="en-US" sz="1200" b="0" i="1" u="sng" strike="noStrike" cap="none">
                <a:solidFill>
                  <a:srgbClr val="000000"/>
                </a:solidFill>
                <a:latin typeface="Arial"/>
                <a:ea typeface="Arial"/>
                <a:cs typeface="Arial"/>
                <a:sym typeface="Arial"/>
              </a:rPr>
              <a:t>, Silver Liz [Ferus Type]</a:t>
            </a:r>
            <a:r>
              <a:rPr lang="en-US" sz="1200" b="0" i="0" u="sng" strike="noStrike" cap="none">
                <a:solidFill>
                  <a:srgbClr val="000000"/>
                </a:solidFill>
                <a:latin typeface="Arial"/>
                <a:ea typeface="Arial"/>
                <a:cs typeface="Arial"/>
                <a:sym typeface="Arial"/>
              </a:rPr>
              <a:t>, 1963</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Warhol appropriated a 1950s publicity photo of Elizabeth Taylor as the source material for the silkscreen. He worked with professionals to have the photos he chose transferred onto the mesh of the screen. When he passed an ink-laden squeegee over the mesh as the silkscreen sat atop his canvas, ink would pass through the holes in the mesh and impress a print of his image onto the canvas. </a:t>
            </a:r>
            <a:endParaRPr sz="1200" b="0" i="0" u="sng"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163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Shape 109"/>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Watch Warhol’s photographic silkscreen printing technique here: https://www.youtube.com/watch?v=jNM04-mhMgo&amp;list=PL_CXyOtx7w0rZEwhrVllkNK8lUTDP9oLi</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54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Shape 119"/>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960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6739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Shape 139"/>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086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Shape 149"/>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9599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Shape 159"/>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Additional information: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8852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2C03B3-E5BE-A045-958B-FF4A57F3A19B}" type="datetimeFigureOut">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4DF28-E619-844E-A93F-3A3084CFB798}" type="slidenum">
              <a:rPr lang="en-US" smtClean="0"/>
              <a:t>‹#›</a:t>
            </a:fld>
            <a:endParaRPr lang="en-US"/>
          </a:p>
        </p:txBody>
      </p:sp>
    </p:spTree>
    <p:extLst>
      <p:ext uri="{BB962C8B-B14F-4D97-AF65-F5344CB8AC3E}">
        <p14:creationId xmlns:p14="http://schemas.microsoft.com/office/powerpoint/2010/main" val="27015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2C03B3-E5BE-A045-958B-FF4A57F3A19B}" type="datetimeFigureOut">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4DF28-E619-844E-A93F-3A3084CFB798}" type="slidenum">
              <a:rPr lang="en-US" smtClean="0"/>
              <a:t>‹#›</a:t>
            </a:fld>
            <a:endParaRPr lang="en-US"/>
          </a:p>
        </p:txBody>
      </p:sp>
    </p:spTree>
    <p:extLst>
      <p:ext uri="{BB962C8B-B14F-4D97-AF65-F5344CB8AC3E}">
        <p14:creationId xmlns:p14="http://schemas.microsoft.com/office/powerpoint/2010/main" val="166130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2C03B3-E5BE-A045-958B-FF4A57F3A19B}" type="datetimeFigureOut">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4DF28-E619-844E-A93F-3A3084CFB798}" type="slidenum">
              <a:rPr lang="en-US" smtClean="0"/>
              <a:t>‹#›</a:t>
            </a:fld>
            <a:endParaRPr lang="en-US"/>
          </a:p>
        </p:txBody>
      </p:sp>
    </p:spTree>
    <p:extLst>
      <p:ext uri="{BB962C8B-B14F-4D97-AF65-F5344CB8AC3E}">
        <p14:creationId xmlns:p14="http://schemas.microsoft.com/office/powerpoint/2010/main" val="2127971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7" name="Shape 27"/>
          <p:cNvSpPr txBox="1">
            <a:spLocks noGrp="1"/>
          </p:cNvSpPr>
          <p:nvPr>
            <p:ph type="body" idx="1"/>
          </p:nvPr>
        </p:nvSpPr>
        <p:spPr>
          <a:xfrm>
            <a:off x="838200" y="1825625"/>
            <a:ext cx="5181600" cy="396557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838200" y="6356350"/>
            <a:ext cx="7315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2613837" y="6365063"/>
            <a:ext cx="6964325"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32" name="Shape 32"/>
          <p:cNvSpPr txBox="1">
            <a:spLocks noGrp="1"/>
          </p:cNvSpPr>
          <p:nvPr>
            <p:ph type="body" idx="3"/>
          </p:nvPr>
        </p:nvSpPr>
        <p:spPr>
          <a:xfrm>
            <a:off x="838200" y="5791201"/>
            <a:ext cx="5181600" cy="56515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1398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2C03B3-E5BE-A045-958B-FF4A57F3A19B}" type="datetimeFigureOut">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4DF28-E619-844E-A93F-3A3084CFB798}" type="slidenum">
              <a:rPr lang="en-US" smtClean="0"/>
              <a:t>‹#›</a:t>
            </a:fld>
            <a:endParaRPr lang="en-US"/>
          </a:p>
        </p:txBody>
      </p:sp>
    </p:spTree>
    <p:extLst>
      <p:ext uri="{BB962C8B-B14F-4D97-AF65-F5344CB8AC3E}">
        <p14:creationId xmlns:p14="http://schemas.microsoft.com/office/powerpoint/2010/main" val="92813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2C03B3-E5BE-A045-958B-FF4A57F3A19B}" type="datetimeFigureOut">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4DF28-E619-844E-A93F-3A3084CFB798}" type="slidenum">
              <a:rPr lang="en-US" smtClean="0"/>
              <a:t>‹#›</a:t>
            </a:fld>
            <a:endParaRPr lang="en-US"/>
          </a:p>
        </p:txBody>
      </p:sp>
    </p:spTree>
    <p:extLst>
      <p:ext uri="{BB962C8B-B14F-4D97-AF65-F5344CB8AC3E}">
        <p14:creationId xmlns:p14="http://schemas.microsoft.com/office/powerpoint/2010/main" val="1935804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2C03B3-E5BE-A045-958B-FF4A57F3A19B}" type="datetimeFigureOut">
              <a:rPr lang="en-US" smtClean="0"/>
              <a:t>6/19/18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4DF28-E619-844E-A93F-3A3084CFB798}" type="slidenum">
              <a:rPr lang="en-US" smtClean="0"/>
              <a:t>‹#›</a:t>
            </a:fld>
            <a:endParaRPr lang="en-US"/>
          </a:p>
        </p:txBody>
      </p:sp>
    </p:spTree>
    <p:extLst>
      <p:ext uri="{BB962C8B-B14F-4D97-AF65-F5344CB8AC3E}">
        <p14:creationId xmlns:p14="http://schemas.microsoft.com/office/powerpoint/2010/main" val="683265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2C03B3-E5BE-A045-958B-FF4A57F3A19B}" type="datetimeFigureOut">
              <a:rPr lang="en-US" smtClean="0"/>
              <a:t>6/19/18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64DF28-E619-844E-A93F-3A3084CFB798}" type="slidenum">
              <a:rPr lang="en-US" smtClean="0"/>
              <a:t>‹#›</a:t>
            </a:fld>
            <a:endParaRPr lang="en-US"/>
          </a:p>
        </p:txBody>
      </p:sp>
    </p:spTree>
    <p:extLst>
      <p:ext uri="{BB962C8B-B14F-4D97-AF65-F5344CB8AC3E}">
        <p14:creationId xmlns:p14="http://schemas.microsoft.com/office/powerpoint/2010/main" val="104097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2C03B3-E5BE-A045-958B-FF4A57F3A19B}" type="datetimeFigureOut">
              <a:rPr lang="en-US" smtClean="0"/>
              <a:t>6/19/18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64DF28-E619-844E-A93F-3A3084CFB798}" type="slidenum">
              <a:rPr lang="en-US" smtClean="0"/>
              <a:t>‹#›</a:t>
            </a:fld>
            <a:endParaRPr lang="en-US"/>
          </a:p>
        </p:txBody>
      </p:sp>
    </p:spTree>
    <p:extLst>
      <p:ext uri="{BB962C8B-B14F-4D97-AF65-F5344CB8AC3E}">
        <p14:creationId xmlns:p14="http://schemas.microsoft.com/office/powerpoint/2010/main" val="500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C03B3-E5BE-A045-958B-FF4A57F3A19B}" type="datetimeFigureOut">
              <a:rPr lang="en-US" smtClean="0"/>
              <a:t>6/19/18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64DF28-E619-844E-A93F-3A3084CFB798}" type="slidenum">
              <a:rPr lang="en-US" smtClean="0"/>
              <a:t>‹#›</a:t>
            </a:fld>
            <a:endParaRPr lang="en-US"/>
          </a:p>
        </p:txBody>
      </p:sp>
    </p:spTree>
    <p:extLst>
      <p:ext uri="{BB962C8B-B14F-4D97-AF65-F5344CB8AC3E}">
        <p14:creationId xmlns:p14="http://schemas.microsoft.com/office/powerpoint/2010/main" val="77730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2C03B3-E5BE-A045-958B-FF4A57F3A19B}" type="datetimeFigureOut">
              <a:rPr lang="en-US" smtClean="0"/>
              <a:t>6/19/18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4DF28-E619-844E-A93F-3A3084CFB798}" type="slidenum">
              <a:rPr lang="en-US" smtClean="0"/>
              <a:t>‹#›</a:t>
            </a:fld>
            <a:endParaRPr lang="en-US"/>
          </a:p>
        </p:txBody>
      </p:sp>
    </p:spTree>
    <p:extLst>
      <p:ext uri="{BB962C8B-B14F-4D97-AF65-F5344CB8AC3E}">
        <p14:creationId xmlns:p14="http://schemas.microsoft.com/office/powerpoint/2010/main" val="106125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2C03B3-E5BE-A045-958B-FF4A57F3A19B}" type="datetimeFigureOut">
              <a:rPr lang="en-US" smtClean="0"/>
              <a:t>6/19/18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4DF28-E619-844E-A93F-3A3084CFB798}" type="slidenum">
              <a:rPr lang="en-US" smtClean="0"/>
              <a:t>‹#›</a:t>
            </a:fld>
            <a:endParaRPr lang="en-US"/>
          </a:p>
        </p:txBody>
      </p:sp>
    </p:spTree>
    <p:extLst>
      <p:ext uri="{BB962C8B-B14F-4D97-AF65-F5344CB8AC3E}">
        <p14:creationId xmlns:p14="http://schemas.microsoft.com/office/powerpoint/2010/main" val="164096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C03B3-E5BE-A045-958B-FF4A57F3A19B}" type="datetimeFigureOut">
              <a:rPr lang="en-US" smtClean="0"/>
              <a:t>6/19/18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4DF28-E619-844E-A93F-3A3084CFB798}" type="slidenum">
              <a:rPr lang="en-US" smtClean="0"/>
              <a:t>‹#›</a:t>
            </a:fld>
            <a:endParaRPr lang="en-US"/>
          </a:p>
        </p:txBody>
      </p:sp>
    </p:spTree>
    <p:extLst>
      <p:ext uri="{BB962C8B-B14F-4D97-AF65-F5344CB8AC3E}">
        <p14:creationId xmlns:p14="http://schemas.microsoft.com/office/powerpoint/2010/main" val="1292058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NM04-mhMgo&amp;list=PL_CXyOtx7w0rZEwhrVllkNK8lUTDP9oLi"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Arial"/>
              <a:buNone/>
            </a:pPr>
            <a:br>
              <a:rPr lang="en-US" sz="5400" b="0" i="0" u="none" strike="noStrike" cap="none" dirty="0">
                <a:solidFill>
                  <a:schemeClr val="dk1"/>
                </a:solidFill>
                <a:latin typeface="Arial" panose="020B0604020202020204" pitchFamily="34" charset="0"/>
                <a:ea typeface="Arial"/>
                <a:cs typeface="Arial" panose="020B0604020202020204" pitchFamily="34" charset="0"/>
                <a:sym typeface="Arial"/>
              </a:rPr>
            </a:br>
            <a:br>
              <a:rPr lang="en-US" sz="5400" b="0" i="0" u="none" strike="noStrike" cap="none" dirty="0">
                <a:solidFill>
                  <a:schemeClr val="dk1"/>
                </a:solidFill>
                <a:latin typeface="Arial" panose="020B0604020202020204" pitchFamily="34" charset="0"/>
                <a:ea typeface="Arial"/>
                <a:cs typeface="Arial" panose="020B0604020202020204" pitchFamily="34" charset="0"/>
                <a:sym typeface="Arial"/>
              </a:rPr>
            </a:br>
            <a:br>
              <a:rPr lang="en-US" sz="5400" b="0" i="0" u="none" strike="noStrike" cap="none" dirty="0">
                <a:solidFill>
                  <a:schemeClr val="dk1"/>
                </a:solidFill>
                <a:latin typeface="Arial" panose="020B0604020202020204" pitchFamily="34" charset="0"/>
                <a:ea typeface="Arial"/>
                <a:cs typeface="Arial" panose="020B0604020202020204" pitchFamily="34" charset="0"/>
                <a:sym typeface="Arial"/>
              </a:rPr>
            </a:br>
            <a:r>
              <a:rPr lang="en-US" sz="5400" b="1" i="0" u="none" strike="noStrike" cap="none" dirty="0">
                <a:solidFill>
                  <a:schemeClr val="dk1"/>
                </a:solidFill>
                <a:latin typeface="Arial" panose="020B0604020202020204" pitchFamily="34" charset="0"/>
                <a:ea typeface="Arial"/>
                <a:cs typeface="Arial" panose="020B0604020202020204" pitchFamily="34" charset="0"/>
                <a:sym typeface="Arial"/>
              </a:rPr>
              <a:t>Silkscreen Printing:</a:t>
            </a:r>
            <a:br>
              <a:rPr lang="en-US" sz="5400" b="0" i="0" u="none" strike="noStrike" cap="none" dirty="0">
                <a:solidFill>
                  <a:schemeClr val="dk1"/>
                </a:solidFill>
                <a:latin typeface="Arial" panose="020B0604020202020204" pitchFamily="34" charset="0"/>
                <a:ea typeface="Arial"/>
                <a:cs typeface="Arial" panose="020B0604020202020204" pitchFamily="34" charset="0"/>
                <a:sym typeface="Arial"/>
              </a:rPr>
            </a:br>
            <a:r>
              <a:rPr lang="en-US" sz="4410" b="0" u="none" strike="noStrike" cap="none" dirty="0">
                <a:solidFill>
                  <a:schemeClr val="dk1"/>
                </a:solidFill>
                <a:latin typeface="Arial" panose="020B0604020202020204" pitchFamily="34" charset="0"/>
                <a:ea typeface="Arial"/>
                <a:cs typeface="Arial" panose="020B0604020202020204" pitchFamily="34" charset="0"/>
                <a:sym typeface="Arial"/>
              </a:rPr>
              <a:t>Introduction &amp; Color Theory</a:t>
            </a:r>
            <a:br>
              <a:rPr lang="en-US" sz="4410" b="0" i="1" u="none" strike="noStrike" cap="none" dirty="0">
                <a:solidFill>
                  <a:schemeClr val="dk1"/>
                </a:solidFill>
                <a:latin typeface="Arial" panose="020B0604020202020204" pitchFamily="34" charset="0"/>
                <a:ea typeface="Arial"/>
                <a:cs typeface="Arial" panose="020B0604020202020204" pitchFamily="34" charset="0"/>
                <a:sym typeface="Arial"/>
              </a:rPr>
            </a:br>
            <a:r>
              <a:rPr lang="en-US" sz="3600" dirty="0">
                <a:latin typeface="Arial" panose="020B0604020202020204" pitchFamily="34" charset="0"/>
                <a:cs typeface="Arial" panose="020B0604020202020204" pitchFamily="34" charset="0"/>
              </a:rPr>
              <a:t>Lesson 1</a:t>
            </a:r>
            <a:endParaRPr sz="3600" b="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pic>
        <p:nvPicPr>
          <p:cNvPr id="89" name="Shape 89"/>
          <p:cNvPicPr preferRelativeResize="0"/>
          <p:nvPr/>
        </p:nvPicPr>
        <p:blipFill rotWithShape="1">
          <a:blip r:embed="rId3">
            <a:alphaModFix/>
          </a:blip>
          <a:srcRect/>
          <a:stretch/>
        </p:blipFill>
        <p:spPr>
          <a:xfrm>
            <a:off x="4351533" y="4474000"/>
            <a:ext cx="3488934" cy="470140"/>
          </a:xfrm>
          <a:prstGeom prst="rect">
            <a:avLst/>
          </a:prstGeom>
          <a:noFill/>
          <a:ln>
            <a:noFill/>
          </a:ln>
        </p:spPr>
      </p:pic>
    </p:spTree>
    <p:extLst>
      <p:ext uri="{BB962C8B-B14F-4D97-AF65-F5344CB8AC3E}">
        <p14:creationId xmlns:p14="http://schemas.microsoft.com/office/powerpoint/2010/main" val="61139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Positive and Negative Space</a:t>
            </a:r>
            <a:endParaRPr sz="4400" b="0" i="0" u="none" strike="noStrike" cap="none">
              <a:solidFill>
                <a:schemeClr val="dk1"/>
              </a:solidFill>
              <a:latin typeface="Arial"/>
              <a:ea typeface="Arial"/>
              <a:cs typeface="Arial"/>
              <a:sym typeface="Arial"/>
            </a:endParaRPr>
          </a:p>
        </p:txBody>
      </p:sp>
      <p:sp>
        <p:nvSpPr>
          <p:cNvPr id="173" name="Shape 173"/>
          <p:cNvSpPr txBox="1">
            <a:spLocks noGrp="1"/>
          </p:cNvSpPr>
          <p:nvPr>
            <p:ph type="body" idx="2"/>
          </p:nvPr>
        </p:nvSpPr>
        <p:spPr>
          <a:xfrm>
            <a:off x="6565359" y="1460728"/>
            <a:ext cx="4735287" cy="4114800"/>
          </a:xfrm>
          <a:prstGeom prst="rect">
            <a:avLst/>
          </a:prstGeom>
          <a:noFill/>
          <a:ln>
            <a:noFill/>
          </a:ln>
        </p:spPr>
        <p:txBody>
          <a:bodyPr spcFirstLastPara="1" wrap="square" lIns="91425" tIns="45700" rIns="91425" bIns="45700" anchor="ctr" anchorCtr="0">
            <a:noAutofit/>
          </a:bodyPr>
          <a:lstStyle/>
          <a:p>
            <a:pPr marL="228600" marR="0" lvl="0" indent="-10160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Negative space </a:t>
            </a:r>
            <a:r>
              <a:rPr lang="en-US" sz="2000" b="0" i="0" u="none" strike="noStrike" cap="none">
                <a:solidFill>
                  <a:schemeClr val="dk1"/>
                </a:solidFill>
                <a:latin typeface="Arial"/>
                <a:ea typeface="Arial"/>
                <a:cs typeface="Arial"/>
                <a:sym typeface="Arial"/>
              </a:rPr>
              <a:t>describes the space that surrounds an object or image, while </a:t>
            </a:r>
            <a:r>
              <a:rPr lang="en-US" sz="2000" b="1" i="0" u="none" strike="noStrike" cap="none">
                <a:solidFill>
                  <a:schemeClr val="dk1"/>
                </a:solidFill>
                <a:latin typeface="Arial"/>
                <a:ea typeface="Arial"/>
                <a:cs typeface="Arial"/>
                <a:sym typeface="Arial"/>
              </a:rPr>
              <a:t>positive space </a:t>
            </a:r>
            <a:r>
              <a:rPr lang="en-US" sz="2000" b="0" i="0" u="none" strike="noStrike" cap="none">
                <a:solidFill>
                  <a:schemeClr val="dk1"/>
                </a:solidFill>
                <a:latin typeface="Arial"/>
                <a:ea typeface="Arial"/>
                <a:cs typeface="Arial"/>
                <a:sym typeface="Arial"/>
              </a:rPr>
              <a:t>describes the image itself. Negative space can help define an object and bring balance to a composition.</a:t>
            </a:r>
            <a:endParaRPr sz="20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Why is it important to consider both </a:t>
            </a:r>
            <a:br>
              <a:rPr lang="en-US" sz="2000" b="1" i="0" u="none" strike="noStrike" cap="none">
                <a:solidFill>
                  <a:schemeClr val="dk1"/>
                </a:solidFill>
                <a:latin typeface="Arial"/>
                <a:ea typeface="Arial"/>
                <a:cs typeface="Arial"/>
                <a:sym typeface="Arial"/>
              </a:rPr>
            </a:br>
            <a:r>
              <a:rPr lang="en-US" sz="2000" b="1" i="0" u="none" strike="noStrike" cap="none">
                <a:solidFill>
                  <a:schemeClr val="dk1"/>
                </a:solidFill>
                <a:latin typeface="Arial"/>
                <a:ea typeface="Arial"/>
                <a:cs typeface="Arial"/>
                <a:sym typeface="Arial"/>
              </a:rPr>
              <a:t>positive and negative space when </a:t>
            </a:r>
            <a:br>
              <a:rPr lang="en-US" sz="2000" b="1" i="0" u="none" strike="noStrike" cap="none">
                <a:solidFill>
                  <a:schemeClr val="dk1"/>
                </a:solidFill>
                <a:latin typeface="Arial"/>
                <a:ea typeface="Arial"/>
                <a:cs typeface="Arial"/>
                <a:sym typeface="Arial"/>
              </a:rPr>
            </a:br>
            <a:r>
              <a:rPr lang="en-US" sz="2000" b="1" i="0" u="none" strike="noStrike" cap="none">
                <a:solidFill>
                  <a:schemeClr val="dk1"/>
                </a:solidFill>
                <a:latin typeface="Arial"/>
                <a:ea typeface="Arial"/>
                <a:cs typeface="Arial"/>
                <a:sym typeface="Arial"/>
              </a:rPr>
              <a:t>creating a composition?</a:t>
            </a:r>
            <a:endParaRPr sz="2800" b="0" i="0" u="none" strike="noStrike" cap="none">
              <a:solidFill>
                <a:schemeClr val="dk1"/>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
        <p:nvSpPr>
          <p:cNvPr id="174" name="Shape 174" descr="This photographic silkscreen features a human skull sitting on a table as if gazing off over our right shoulder. The black silkscreen has been underpainted in blocky acrylic paint and almost resembles a collage. The left side of the skull is yellow while the right side is a peachy orange. The table is predominately white with a yellow shadow in the lower right. The wall behind is a block of green on top of a dark blue background. "/>
          <p:cNvSpPr txBox="1">
            <a:spLocks noGrp="1"/>
          </p:cNvSpPr>
          <p:nvPr>
            <p:ph type="body" idx="3"/>
          </p:nvPr>
        </p:nvSpPr>
        <p:spPr>
          <a:xfrm>
            <a:off x="834482" y="5517471"/>
            <a:ext cx="5181600" cy="66319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Andy Warhol, </a:t>
            </a:r>
            <a:r>
              <a:rPr lang="en-US" sz="900" b="0" i="1" u="none" strike="noStrike" cap="none">
                <a:solidFill>
                  <a:schemeClr val="dk1"/>
                </a:solidFill>
                <a:latin typeface="Arial"/>
                <a:ea typeface="Arial"/>
                <a:cs typeface="Arial"/>
                <a:sym typeface="Arial"/>
              </a:rPr>
              <a:t>Skulls, </a:t>
            </a:r>
            <a:r>
              <a:rPr lang="en-US" sz="900" b="0" i="0" u="none" strike="noStrike" cap="none">
                <a:solidFill>
                  <a:schemeClr val="dk1"/>
                </a:solidFill>
                <a:latin typeface="Arial"/>
                <a:ea typeface="Arial"/>
                <a:cs typeface="Arial"/>
                <a:sym typeface="Arial"/>
              </a:rPr>
              <a:t>1976</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The Andy Warhol Museum, Pittsburgh; Founding Collection, Contribution The Andy Warhol Foundation for the Visual Arts, Inc.</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 The Andy Warhol Foundation for the Visual Arts, Inc.</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1998.1.2416.2</a:t>
            </a:r>
            <a:endParaRPr sz="1200" b="0" i="0" u="none" strike="noStrike" cap="none">
              <a:solidFill>
                <a:schemeClr val="dk1"/>
              </a:solidFill>
              <a:latin typeface="Arial"/>
              <a:ea typeface="Arial"/>
              <a:cs typeface="Arial"/>
              <a:sym typeface="Arial"/>
            </a:endParaRPr>
          </a:p>
        </p:txBody>
      </p:sp>
      <p:sp>
        <p:nvSpPr>
          <p:cNvPr id="175" name="Shape 175"/>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176" name="Shape 176"/>
          <p:cNvPicPr preferRelativeResize="0"/>
          <p:nvPr/>
        </p:nvPicPr>
        <p:blipFill rotWithShape="1">
          <a:blip r:embed="rId3">
            <a:alphaModFix/>
          </a:blip>
          <a:srcRect/>
          <a:stretch/>
        </p:blipFill>
        <p:spPr>
          <a:xfrm>
            <a:off x="834482" y="1460728"/>
            <a:ext cx="5394960" cy="4009307"/>
          </a:xfrm>
          <a:prstGeom prst="rect">
            <a:avLst/>
          </a:prstGeom>
          <a:noFill/>
          <a:ln>
            <a:noFill/>
          </a:ln>
        </p:spPr>
      </p:pic>
    </p:spTree>
    <p:extLst>
      <p:ext uri="{BB962C8B-B14F-4D97-AF65-F5344CB8AC3E}">
        <p14:creationId xmlns:p14="http://schemas.microsoft.com/office/powerpoint/2010/main" val="117994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2"/>
          </p:nvPr>
        </p:nvSpPr>
        <p:spPr>
          <a:xfrm>
            <a:off x="5747656" y="464457"/>
            <a:ext cx="5446487" cy="4905829"/>
          </a:xfrm>
          <a:prstGeom prst="rect">
            <a:avLst/>
          </a:prstGeom>
          <a:noFill/>
          <a:ln>
            <a:noFill/>
          </a:ln>
        </p:spPr>
        <p:txBody>
          <a:bodyPr spcFirstLastPara="1" wrap="square" lIns="91425" tIns="45700" rIns="91425" bIns="45700" anchor="ctr" anchorCtr="0">
            <a:noAutofit/>
          </a:bodyPr>
          <a:lstStyle/>
          <a:p>
            <a:pPr marL="228600" marR="0" lvl="0" indent="-10160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Identify and describe the shapes.</a:t>
            </a:r>
            <a:endParaRPr/>
          </a:p>
          <a:p>
            <a:pPr marL="914400" marR="0" lvl="1" indent="-355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are they organic or geometric?</a:t>
            </a:r>
            <a:endParaRPr sz="2800"/>
          </a:p>
          <a:p>
            <a:pPr marL="914400" marR="0" lvl="1" indent="-355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how are the shapes’ edges defined?</a:t>
            </a: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Identify the dominant shapes in each composition.</a:t>
            </a: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Identify the positive and negative space in each composition.</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
        <p:nvSpPr>
          <p:cNvPr id="183" name="Shape 183"/>
          <p:cNvSpPr txBox="1">
            <a:spLocks noGrp="1"/>
          </p:cNvSpPr>
          <p:nvPr>
            <p:ph type="body" idx="3"/>
          </p:nvPr>
        </p:nvSpPr>
        <p:spPr>
          <a:xfrm>
            <a:off x="834482" y="5526118"/>
            <a:ext cx="5087347" cy="5651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Andy Warhol, </a:t>
            </a:r>
            <a:r>
              <a:rPr lang="en-US" sz="900" b="0" i="1" u="none" strike="noStrike" cap="none">
                <a:solidFill>
                  <a:schemeClr val="dk1"/>
                </a:solidFill>
                <a:latin typeface="Arial"/>
                <a:ea typeface="Arial"/>
                <a:cs typeface="Arial"/>
                <a:sym typeface="Arial"/>
              </a:rPr>
              <a:t>Space Fruit: Still Lifes, </a:t>
            </a:r>
            <a:r>
              <a:rPr lang="en-US" sz="900" b="0" i="0" u="none" strike="noStrike" cap="none">
                <a:solidFill>
                  <a:schemeClr val="dk1"/>
                </a:solidFill>
                <a:latin typeface="Arial"/>
                <a:ea typeface="Arial"/>
                <a:cs typeface="Arial"/>
                <a:sym typeface="Arial"/>
              </a:rPr>
              <a:t>1979</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The Andy Warhol Museum, Pittsburgh; Founding Collection, Contribution Dia Center for the Arts </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 The Andy Warhol Foundation for the Visual Arts, Inc.</a:t>
            </a:r>
            <a:br>
              <a:rPr lang="en-US" sz="900" b="0" i="0" u="none" strike="noStrike" cap="none">
                <a:solidFill>
                  <a:schemeClr val="dk1"/>
                </a:solidFill>
                <a:latin typeface="Arial"/>
                <a:ea typeface="Arial"/>
                <a:cs typeface="Arial"/>
                <a:sym typeface="Arial"/>
              </a:rPr>
            </a:br>
            <a:endParaRPr sz="900" b="0" i="0" u="none" strike="noStrike" cap="none">
              <a:solidFill>
                <a:schemeClr val="dk1"/>
              </a:solidFill>
              <a:latin typeface="Arial"/>
              <a:ea typeface="Arial"/>
              <a:cs typeface="Arial"/>
              <a:sym typeface="Arial"/>
            </a:endParaRPr>
          </a:p>
        </p:txBody>
      </p:sp>
      <p:sp>
        <p:nvSpPr>
          <p:cNvPr id="184" name="Shape 184"/>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185" name="Shape 185" descr="This image shows six prints from Warhol’s Space Fruit series. It is arranged in two columns with three rows. Cantaloupes I and Peaches are on the top row, Apples and Cantaloupes II are in the middle row, and Watermelon and Pears are on the bottom row."/>
          <p:cNvPicPr preferRelativeResize="0"/>
          <p:nvPr/>
        </p:nvPicPr>
        <p:blipFill rotWithShape="1">
          <a:blip r:embed="rId3">
            <a:alphaModFix/>
          </a:blip>
          <a:srcRect/>
          <a:stretch/>
        </p:blipFill>
        <p:spPr>
          <a:xfrm>
            <a:off x="834482" y="327403"/>
            <a:ext cx="4480560" cy="5198715"/>
          </a:xfrm>
          <a:prstGeom prst="rect">
            <a:avLst/>
          </a:prstGeom>
          <a:noFill/>
          <a:ln w="9525" cap="flat" cmpd="sng">
            <a:solidFill>
              <a:srgbClr val="AEABAB"/>
            </a:solidFill>
            <a:prstDash val="solid"/>
            <a:miter lim="800000"/>
            <a:headEnd type="none" w="sm" len="sm"/>
            <a:tailEnd type="none" w="sm" len="sm"/>
          </a:ln>
        </p:spPr>
      </p:pic>
    </p:spTree>
    <p:extLst>
      <p:ext uri="{BB962C8B-B14F-4D97-AF65-F5344CB8AC3E}">
        <p14:creationId xmlns:p14="http://schemas.microsoft.com/office/powerpoint/2010/main" val="128104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The Color Wheel</a:t>
            </a:r>
            <a:endParaRPr sz="4400" b="0" i="0" u="none" strike="noStrike" cap="none">
              <a:solidFill>
                <a:schemeClr val="dk1"/>
              </a:solidFill>
              <a:latin typeface="Arial"/>
              <a:ea typeface="Arial"/>
              <a:cs typeface="Arial"/>
              <a:sym typeface="Arial"/>
            </a:endParaRPr>
          </a:p>
        </p:txBody>
      </p:sp>
      <p:sp>
        <p:nvSpPr>
          <p:cNvPr id="192" name="Shape 192" descr="This is an image of a traditional color wheel. It depicts a circle with different colored smaller circles used to show the relationship between colors and the essential elements of mixing color. Arranged like a clock, yellow is at twelve, orange at two, red at four, purple at six, blue at eight and green at 10 o clock. "/>
          <p:cNvSpPr txBox="1">
            <a:spLocks noGrp="1"/>
          </p:cNvSpPr>
          <p:nvPr>
            <p:ph type="body" idx="2"/>
          </p:nvPr>
        </p:nvSpPr>
        <p:spPr>
          <a:xfrm>
            <a:off x="5857102" y="1475241"/>
            <a:ext cx="5337041" cy="4572000"/>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90000"/>
              </a:lnSpc>
              <a:spcBef>
                <a:spcPts val="1000"/>
              </a:spcBef>
              <a:spcAft>
                <a:spcPts val="0"/>
              </a:spcAft>
              <a:buClr>
                <a:schemeClr val="dk1"/>
              </a:buClr>
              <a:buSzPts val="2000"/>
              <a:buFont typeface="Arial"/>
              <a:buChar char="•"/>
            </a:pPr>
            <a:r>
              <a:rPr lang="en-US" sz="2000" b="1" i="0" u="none" strike="noStrike" cap="none" dirty="0">
                <a:solidFill>
                  <a:schemeClr val="dk1"/>
                </a:solidFill>
                <a:latin typeface="Arial"/>
                <a:ea typeface="Arial"/>
                <a:cs typeface="Arial"/>
                <a:sym typeface="Arial"/>
              </a:rPr>
              <a:t>Color wheel: </a:t>
            </a:r>
            <a:r>
              <a:rPr lang="en-US" sz="2000" b="0" i="0" u="none" strike="noStrike" cap="none" dirty="0">
                <a:solidFill>
                  <a:schemeClr val="dk1"/>
                </a:solidFill>
                <a:latin typeface="Arial"/>
                <a:ea typeface="Arial"/>
                <a:cs typeface="Arial"/>
                <a:sym typeface="Arial"/>
              </a:rPr>
              <a:t>a circle with different colored sections used to show the relationship between colors and the essential elements of mixing color.</a:t>
            </a:r>
            <a:endParaRPr sz="20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1" i="0" u="none" strike="noStrike" cap="none" dirty="0">
                <a:solidFill>
                  <a:schemeClr val="dk1"/>
                </a:solidFill>
                <a:latin typeface="Arial"/>
                <a:ea typeface="Arial"/>
                <a:cs typeface="Arial"/>
                <a:sym typeface="Arial"/>
              </a:rPr>
              <a:t>Color scheme: </a:t>
            </a:r>
            <a:r>
              <a:rPr lang="en-US" sz="2000" b="0" i="0" u="none" strike="noStrike" cap="none" dirty="0">
                <a:solidFill>
                  <a:schemeClr val="dk1"/>
                </a:solidFill>
                <a:latin typeface="Arial"/>
                <a:ea typeface="Arial"/>
                <a:cs typeface="Arial"/>
                <a:sym typeface="Arial"/>
              </a:rPr>
              <a:t>the combination of colors on the color wheel implemented by artists, designers, and illustrators.</a:t>
            </a:r>
            <a:endParaRPr sz="2800" b="0" i="0" u="none" strike="noStrike" cap="none" dirty="0">
              <a:solidFill>
                <a:schemeClr val="dk1"/>
              </a:solidFill>
              <a:latin typeface="Arial"/>
              <a:ea typeface="Arial"/>
              <a:cs typeface="Arial"/>
              <a:sym typeface="Arial"/>
            </a:endParaRPr>
          </a:p>
        </p:txBody>
      </p:sp>
      <p:sp>
        <p:nvSpPr>
          <p:cNvPr id="193" name="Shape 193"/>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194" name="Shape 194" descr="This is an image of a traditional color wheel. It depicts a circle with different colored smaller circles used to show the relationship between colors and the essential elements of mixing color. Arranged like a clock, yellow is at twelve, orange at two, red at four, purple at six, blue at eight and green at 10 o clock. "/>
          <p:cNvPicPr preferRelativeResize="0"/>
          <p:nvPr/>
        </p:nvPicPr>
        <p:blipFill rotWithShape="1">
          <a:blip r:embed="rId3">
            <a:alphaModFix/>
          </a:blip>
          <a:srcRect/>
          <a:stretch/>
        </p:blipFill>
        <p:spPr>
          <a:xfrm>
            <a:off x="838200" y="1475241"/>
            <a:ext cx="4572000" cy="4572000"/>
          </a:xfrm>
          <a:prstGeom prst="rect">
            <a:avLst/>
          </a:prstGeom>
          <a:noFill/>
          <a:ln>
            <a:noFill/>
          </a:ln>
        </p:spPr>
      </p:pic>
    </p:spTree>
    <p:extLst>
      <p:ext uri="{BB962C8B-B14F-4D97-AF65-F5344CB8AC3E}">
        <p14:creationId xmlns:p14="http://schemas.microsoft.com/office/powerpoint/2010/main" val="201767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Monochromatic</a:t>
            </a:r>
            <a:endParaRPr sz="4400" b="0" i="0" u="none" strike="noStrike" cap="none">
              <a:solidFill>
                <a:schemeClr val="dk1"/>
              </a:solidFill>
              <a:latin typeface="Arial"/>
              <a:ea typeface="Arial"/>
              <a:cs typeface="Arial"/>
              <a:sym typeface="Arial"/>
            </a:endParaRPr>
          </a:p>
        </p:txBody>
      </p:sp>
      <p:sp>
        <p:nvSpPr>
          <p:cNvPr id="201" name="Shape 201"/>
          <p:cNvSpPr txBox="1">
            <a:spLocks noGrp="1"/>
          </p:cNvSpPr>
          <p:nvPr>
            <p:ph type="body" idx="2"/>
          </p:nvPr>
        </p:nvSpPr>
        <p:spPr>
          <a:xfrm>
            <a:off x="5335475" y="1261450"/>
            <a:ext cx="6018300" cy="46821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2000"/>
              <a:buFont typeface="Arial"/>
              <a:buNone/>
            </a:pPr>
            <a:br>
              <a:rPr lang="en-US" sz="2000" b="0" i="0" u="none" strike="noStrike" cap="none" dirty="0">
                <a:solidFill>
                  <a:schemeClr val="dk1"/>
                </a:solidFill>
                <a:latin typeface="Arial"/>
                <a:ea typeface="Arial"/>
                <a:cs typeface="Arial"/>
                <a:sym typeface="Arial"/>
              </a:rPr>
            </a:br>
            <a:r>
              <a:rPr lang="en-US" sz="2000" b="1" i="0" u="none" strike="noStrike" cap="none" dirty="0">
                <a:solidFill>
                  <a:schemeClr val="dk1"/>
                </a:solidFill>
                <a:latin typeface="Arial"/>
                <a:ea typeface="Arial"/>
                <a:cs typeface="Arial"/>
                <a:sym typeface="Arial"/>
              </a:rPr>
              <a:t>Monochromatic</a:t>
            </a:r>
            <a:r>
              <a:rPr lang="en-US" sz="2000" b="0" i="0" u="none" strike="noStrike" cap="none" dirty="0">
                <a:solidFill>
                  <a:schemeClr val="dk1"/>
                </a:solidFill>
                <a:latin typeface="Arial"/>
                <a:ea typeface="Arial"/>
                <a:cs typeface="Arial"/>
                <a:sym typeface="Arial"/>
              </a:rPr>
              <a:t> color schemes use tints, tones, </a:t>
            </a:r>
            <a:br>
              <a:rPr lang="en-US" sz="2000" b="0" i="0" u="none" strike="noStrike" cap="none" dirty="0">
                <a:solidFill>
                  <a:schemeClr val="dk1"/>
                </a:solidFill>
                <a:latin typeface="Arial"/>
                <a:ea typeface="Arial"/>
                <a:cs typeface="Arial"/>
                <a:sym typeface="Arial"/>
              </a:rPr>
            </a:br>
            <a:r>
              <a:rPr lang="en-US" sz="2000" b="0" i="0" u="none" strike="noStrike" cap="none" dirty="0">
                <a:solidFill>
                  <a:schemeClr val="dk1"/>
                </a:solidFill>
                <a:latin typeface="Arial"/>
                <a:ea typeface="Arial"/>
                <a:cs typeface="Arial"/>
                <a:sym typeface="Arial"/>
              </a:rPr>
              <a:t>and shades from the same color:</a:t>
            </a:r>
            <a:endParaRPr sz="2000" b="0" i="0" u="none" strike="noStrike" cap="none" dirty="0">
              <a:solidFill>
                <a:schemeClr val="dk1"/>
              </a:solidFill>
              <a:latin typeface="Arial"/>
              <a:ea typeface="Arial"/>
              <a:cs typeface="Arial"/>
              <a:sym typeface="Arial"/>
            </a:endParaRPr>
          </a:p>
          <a:p>
            <a:pPr marL="0" marR="0" lvl="0" indent="0" rtl="0">
              <a:lnSpc>
                <a:spcPct val="90000"/>
              </a:lnSpc>
              <a:spcBef>
                <a:spcPts val="0"/>
              </a:spcBef>
              <a:spcAft>
                <a:spcPts val="0"/>
              </a:spcAft>
              <a:buClr>
                <a:schemeClr val="dk1"/>
              </a:buClr>
              <a:buSzPts val="2000"/>
              <a:buFont typeface="Arial"/>
              <a:buNone/>
            </a:pPr>
            <a:endParaRPr sz="2000" dirty="0"/>
          </a:p>
          <a:p>
            <a:pPr marL="457200" marR="0" lvl="0" indent="-355600" rtl="0">
              <a:lnSpc>
                <a:spcPct val="90000"/>
              </a:lnSpc>
              <a:spcBef>
                <a:spcPts val="0"/>
              </a:spcBef>
              <a:spcAft>
                <a:spcPts val="0"/>
              </a:spcAft>
              <a:buClr>
                <a:schemeClr val="dk1"/>
              </a:buClr>
              <a:buSzPts val="2000"/>
              <a:buFont typeface="Arial"/>
              <a:buChar char="•"/>
            </a:pPr>
            <a:r>
              <a:rPr lang="en-US" sz="2000" b="1" i="0" u="none" strike="noStrike" cap="none" dirty="0">
                <a:solidFill>
                  <a:schemeClr val="dk1"/>
                </a:solidFill>
                <a:latin typeface="Arial"/>
                <a:ea typeface="Arial"/>
                <a:cs typeface="Arial"/>
                <a:sym typeface="Arial"/>
              </a:rPr>
              <a:t>tint: </a:t>
            </a:r>
            <a:r>
              <a:rPr lang="en-US" sz="2000" b="0" i="0" u="none" strike="noStrike" cap="none" dirty="0">
                <a:solidFill>
                  <a:schemeClr val="dk1"/>
                </a:solidFill>
                <a:latin typeface="Arial"/>
                <a:ea typeface="Arial"/>
                <a:cs typeface="Arial"/>
                <a:sym typeface="Arial"/>
              </a:rPr>
              <a:t>created when you add white to a color</a:t>
            </a:r>
            <a:endParaRPr dirty="0"/>
          </a:p>
          <a:p>
            <a:pPr marL="457200" marR="0" lvl="0" indent="-355600" rtl="0">
              <a:lnSpc>
                <a:spcPct val="90000"/>
              </a:lnSpc>
              <a:spcBef>
                <a:spcPts val="0"/>
              </a:spcBef>
              <a:spcAft>
                <a:spcPts val="0"/>
              </a:spcAft>
              <a:buClr>
                <a:schemeClr val="dk1"/>
              </a:buClr>
              <a:buSzPts val="2000"/>
              <a:buFont typeface="Arial"/>
              <a:buChar char="•"/>
            </a:pPr>
            <a:r>
              <a:rPr lang="en-US" sz="2000" b="1" i="0" u="none" strike="noStrike" cap="none" dirty="0">
                <a:solidFill>
                  <a:schemeClr val="dk1"/>
                </a:solidFill>
                <a:latin typeface="Arial"/>
                <a:ea typeface="Arial"/>
                <a:cs typeface="Arial"/>
                <a:sym typeface="Arial"/>
              </a:rPr>
              <a:t>tone</a:t>
            </a:r>
            <a:r>
              <a:rPr lang="en-US" sz="2000" b="0" i="0" u="none" strike="noStrike" cap="none" dirty="0">
                <a:solidFill>
                  <a:schemeClr val="dk1"/>
                </a:solidFill>
                <a:latin typeface="Arial"/>
                <a:ea typeface="Arial"/>
                <a:cs typeface="Arial"/>
                <a:sym typeface="Arial"/>
              </a:rPr>
              <a:t>: created when you add both black and 	           white to a color</a:t>
            </a:r>
            <a:endParaRPr dirty="0"/>
          </a:p>
          <a:p>
            <a:pPr marL="457200" marR="0" lvl="0" indent="-355600" rtl="0">
              <a:lnSpc>
                <a:spcPct val="90000"/>
              </a:lnSpc>
              <a:spcBef>
                <a:spcPts val="0"/>
              </a:spcBef>
              <a:spcAft>
                <a:spcPts val="0"/>
              </a:spcAft>
              <a:buClr>
                <a:schemeClr val="dk1"/>
              </a:buClr>
              <a:buSzPts val="2000"/>
              <a:buFont typeface="Arial"/>
              <a:buChar char="•"/>
            </a:pPr>
            <a:r>
              <a:rPr lang="en-US" sz="2000" b="1" i="0" u="none" strike="noStrike" cap="none" dirty="0">
                <a:solidFill>
                  <a:schemeClr val="dk1"/>
                </a:solidFill>
                <a:latin typeface="Arial"/>
                <a:ea typeface="Arial"/>
                <a:cs typeface="Arial"/>
                <a:sym typeface="Arial"/>
              </a:rPr>
              <a:t>shade: </a:t>
            </a:r>
            <a:r>
              <a:rPr lang="en-US" sz="2000" b="0" i="0" u="none" strike="noStrike" cap="none" dirty="0">
                <a:solidFill>
                  <a:schemeClr val="dk1"/>
                </a:solidFill>
                <a:latin typeface="Arial"/>
                <a:ea typeface="Arial"/>
                <a:cs typeface="Arial"/>
                <a:sym typeface="Arial"/>
              </a:rPr>
              <a:t>created when you add black to a color</a:t>
            </a:r>
            <a:endParaRPr sz="2800" b="0" i="0" u="none" strike="noStrike" cap="none" dirty="0">
              <a:solidFill>
                <a:schemeClr val="dk1"/>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000"/>
              <a:buFont typeface="Arial"/>
              <a:buNone/>
            </a:pPr>
            <a:r>
              <a:rPr lang="en-US" sz="2000" b="1" i="0" u="none" strike="noStrike" cap="none" dirty="0">
                <a:solidFill>
                  <a:schemeClr val="dk1"/>
                </a:solidFill>
                <a:latin typeface="Arial"/>
                <a:ea typeface="Arial"/>
                <a:cs typeface="Arial"/>
                <a:sym typeface="Arial"/>
              </a:rPr>
              <a:t>What color is used to create this artwork? </a:t>
            </a:r>
            <a:br>
              <a:rPr lang="en-US" sz="2000" b="1" i="0" u="none" strike="noStrike" cap="none" dirty="0">
                <a:solidFill>
                  <a:schemeClr val="dk1"/>
                </a:solidFill>
                <a:latin typeface="Arial"/>
                <a:ea typeface="Arial"/>
                <a:cs typeface="Arial"/>
                <a:sym typeface="Arial"/>
              </a:rPr>
            </a:br>
            <a:r>
              <a:rPr lang="en-US" sz="2000" b="1" i="0" u="none" strike="noStrike" cap="none" dirty="0">
                <a:solidFill>
                  <a:schemeClr val="dk1"/>
                </a:solidFill>
                <a:latin typeface="Arial"/>
                <a:ea typeface="Arial"/>
                <a:cs typeface="Arial"/>
                <a:sym typeface="Arial"/>
              </a:rPr>
              <a:t>Can you identify the tints, tones, and shades </a:t>
            </a:r>
            <a:br>
              <a:rPr lang="en-US" sz="2000" b="1" i="0" u="none" strike="noStrike" cap="none" dirty="0">
                <a:solidFill>
                  <a:schemeClr val="dk1"/>
                </a:solidFill>
                <a:latin typeface="Arial"/>
                <a:ea typeface="Arial"/>
                <a:cs typeface="Arial"/>
                <a:sym typeface="Arial"/>
              </a:rPr>
            </a:br>
            <a:r>
              <a:rPr lang="en-US" sz="2000" b="1" i="0" u="none" strike="noStrike" cap="none" dirty="0">
                <a:solidFill>
                  <a:schemeClr val="dk1"/>
                </a:solidFill>
                <a:latin typeface="Arial"/>
                <a:ea typeface="Arial"/>
                <a:cs typeface="Arial"/>
                <a:sym typeface="Arial"/>
              </a:rPr>
              <a:t>in the composition? </a:t>
            </a:r>
            <a:endParaRPr sz="2800" b="0" i="0" u="none" strike="noStrike" cap="none" dirty="0">
              <a:solidFill>
                <a:schemeClr val="dk1"/>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p:txBody>
      </p:sp>
      <p:sp>
        <p:nvSpPr>
          <p:cNvPr id="202" name="Shape 202" descr="This silkscreen print depicts a traditional camouflage pattern in light grey, dark green, teal green and black. The white and teal green shapes dominate the composition, while the dark green and black shapes recede into the background.  "/>
          <p:cNvSpPr txBox="1">
            <a:spLocks noGrp="1"/>
          </p:cNvSpPr>
          <p:nvPr>
            <p:ph type="body" idx="3"/>
          </p:nvPr>
        </p:nvSpPr>
        <p:spPr>
          <a:xfrm>
            <a:off x="834482" y="5517471"/>
            <a:ext cx="4303575" cy="8475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Andy Warhol, </a:t>
            </a:r>
            <a:r>
              <a:rPr lang="en-US" sz="900" b="0" i="1" u="none" strike="noStrike" cap="none">
                <a:solidFill>
                  <a:schemeClr val="dk1"/>
                </a:solidFill>
                <a:latin typeface="Arial"/>
                <a:ea typeface="Arial"/>
                <a:cs typeface="Arial"/>
                <a:sym typeface="Arial"/>
              </a:rPr>
              <a:t>Camouflage, </a:t>
            </a:r>
            <a:r>
              <a:rPr lang="en-US" sz="900" b="0" i="0" u="none" strike="noStrike" cap="none">
                <a:solidFill>
                  <a:schemeClr val="dk1"/>
                </a:solidFill>
                <a:latin typeface="Arial"/>
                <a:ea typeface="Arial"/>
                <a:cs typeface="Arial"/>
                <a:sym typeface="Arial"/>
              </a:rPr>
              <a:t>1987</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The Andy Warhol Museum, Pittsburgh; Founding Collection, Contribution The Andy Warhol Foundation for the Visual Arts, Inc.</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 The Andy Warhol Foundation for the Visual Arts, Inc.</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1998.1.2503.1</a:t>
            </a:r>
            <a:endParaRPr sz="1200" b="0" i="0" u="none" strike="noStrike" cap="none">
              <a:solidFill>
                <a:schemeClr val="dk1"/>
              </a:solidFill>
              <a:latin typeface="Arial"/>
              <a:ea typeface="Arial"/>
              <a:cs typeface="Arial"/>
              <a:sym typeface="Arial"/>
            </a:endParaRPr>
          </a:p>
        </p:txBody>
      </p:sp>
      <p:sp>
        <p:nvSpPr>
          <p:cNvPr id="203" name="Shape 203"/>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204" name="Shape 204" descr="Screen print on 2-ply Lenox museum board - camouflage pattern in light grey, dark green, teal green and black.  Rupert Smith's chop mark visible at bottom left corner. Verso: Unknown (matted)."/>
          <p:cNvPicPr preferRelativeResize="0"/>
          <p:nvPr/>
        </p:nvPicPr>
        <p:blipFill rotWithShape="1">
          <a:blip r:embed="rId3">
            <a:alphaModFix/>
          </a:blip>
          <a:srcRect/>
          <a:stretch/>
        </p:blipFill>
        <p:spPr>
          <a:xfrm>
            <a:off x="834482" y="1377563"/>
            <a:ext cx="4054163" cy="4114800"/>
          </a:xfrm>
          <a:prstGeom prst="rect">
            <a:avLst/>
          </a:prstGeom>
          <a:noFill/>
          <a:ln>
            <a:noFill/>
          </a:ln>
        </p:spPr>
      </p:pic>
    </p:spTree>
    <p:extLst>
      <p:ext uri="{BB962C8B-B14F-4D97-AF65-F5344CB8AC3E}">
        <p14:creationId xmlns:p14="http://schemas.microsoft.com/office/powerpoint/2010/main" val="603395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dirty="0">
                <a:solidFill>
                  <a:schemeClr val="dk1"/>
                </a:solidFill>
                <a:latin typeface="Arial"/>
                <a:ea typeface="Arial"/>
                <a:cs typeface="Arial"/>
                <a:sym typeface="Arial"/>
              </a:rPr>
              <a:t>Neutral Colors</a:t>
            </a:r>
            <a:endParaRPr sz="4400" b="0" i="0" u="none" strike="noStrike" cap="none" dirty="0">
              <a:solidFill>
                <a:schemeClr val="dk1"/>
              </a:solidFill>
              <a:latin typeface="Arial"/>
              <a:ea typeface="Arial"/>
              <a:cs typeface="Arial"/>
              <a:sym typeface="Arial"/>
            </a:endParaRPr>
          </a:p>
        </p:txBody>
      </p:sp>
      <p:sp>
        <p:nvSpPr>
          <p:cNvPr id="211" name="Shape 211" descr="This two-column grid with four rows depicts neutral colors or earth tones not seen on most color wheels. Black, gray, and light grey are located on the left-hand side of the grid while brown, beige and tan are located on the right-hand side."/>
          <p:cNvSpPr txBox="1">
            <a:spLocks noGrp="1"/>
          </p:cNvSpPr>
          <p:nvPr>
            <p:ph type="body" idx="2"/>
          </p:nvPr>
        </p:nvSpPr>
        <p:spPr>
          <a:xfrm>
            <a:off x="3570513" y="1546680"/>
            <a:ext cx="7783287" cy="411480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chemeClr val="dk1"/>
              </a:buClr>
              <a:buSzPts val="2000"/>
              <a:buFont typeface="Arial"/>
              <a:buNone/>
            </a:pPr>
            <a:r>
              <a:rPr lang="en-US" sz="2000" b="1" i="0" u="none" strike="noStrike" cap="none" dirty="0">
                <a:solidFill>
                  <a:schemeClr val="dk1"/>
                </a:solidFill>
                <a:latin typeface="Arial"/>
                <a:ea typeface="Arial"/>
                <a:cs typeface="Arial"/>
                <a:sym typeface="Arial"/>
              </a:rPr>
              <a:t>Neutral</a:t>
            </a:r>
            <a:r>
              <a:rPr lang="en-US" sz="2000" b="0" i="0" u="none" strike="noStrike" cap="none" dirty="0">
                <a:solidFill>
                  <a:schemeClr val="dk1"/>
                </a:solidFill>
                <a:latin typeface="Arial"/>
                <a:ea typeface="Arial"/>
                <a:cs typeface="Arial"/>
                <a:sym typeface="Arial"/>
              </a:rPr>
              <a:t> colors or earth tones are not seen on most color wheels. Black, gray, whites are neutral. Browns, beiges and tans are sometimes neutral too. Neutral colors can be made by mixing: </a:t>
            </a:r>
            <a:br>
              <a:rPr lang="en-US" sz="2000" b="0" i="0" u="none" strike="noStrike" cap="none" dirty="0">
                <a:solidFill>
                  <a:schemeClr val="dk1"/>
                </a:solidFill>
                <a:latin typeface="Arial"/>
                <a:ea typeface="Arial"/>
                <a:cs typeface="Arial"/>
                <a:sym typeface="Arial"/>
              </a:rPr>
            </a:br>
            <a:endParaRPr sz="2000" b="0" i="0" u="none" strike="noStrike" cap="none" dirty="0">
              <a:solidFill>
                <a:schemeClr val="dk1"/>
              </a:solidFill>
              <a:latin typeface="Arial"/>
              <a:ea typeface="Arial"/>
              <a:cs typeface="Arial"/>
              <a:sym typeface="Arial"/>
            </a:endParaRPr>
          </a:p>
          <a:p>
            <a:pPr marL="457200" marR="0" lvl="0" indent="-355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Black and white </a:t>
            </a:r>
            <a:endParaRPr dirty="0"/>
          </a:p>
          <a:p>
            <a:pPr marL="457200" marR="0" lvl="0" indent="-355600" algn="l" rtl="0">
              <a:lnSpc>
                <a:spcPct val="9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Complementary colors</a:t>
            </a:r>
            <a:endParaRPr dirty="0"/>
          </a:p>
          <a:p>
            <a:pPr marL="457200" marR="0" lvl="0" indent="-355600" algn="l" rtl="0">
              <a:lnSpc>
                <a:spcPct val="9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All three primaries together (plus black or white)</a:t>
            </a:r>
            <a:endParaRPr sz="2800" b="0" i="0" u="none" strike="noStrike" cap="none" dirty="0">
              <a:solidFill>
                <a:schemeClr val="dk1"/>
              </a:solidFill>
              <a:latin typeface="Arial"/>
              <a:ea typeface="Arial"/>
              <a:cs typeface="Arial"/>
              <a:sym typeface="Arial"/>
            </a:endParaRPr>
          </a:p>
        </p:txBody>
      </p:sp>
      <p:sp>
        <p:nvSpPr>
          <p:cNvPr id="212" name="Shape 212"/>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213" name="Shape 213" descr="This two-column grid with four rows depicts neutral colors or earth tones not seen on most color wheels. Black, gray, and light grey are located on the left-hand side of the grid while brown, beige and tan are located on the right-hand side."/>
          <p:cNvPicPr preferRelativeResize="0"/>
          <p:nvPr/>
        </p:nvPicPr>
        <p:blipFill rotWithShape="1">
          <a:blip r:embed="rId3">
            <a:alphaModFix/>
          </a:blip>
          <a:srcRect r="351" b="693"/>
          <a:stretch/>
        </p:blipFill>
        <p:spPr>
          <a:xfrm rot="-5400000">
            <a:off x="-59464" y="2560460"/>
            <a:ext cx="4114800" cy="2087243"/>
          </a:xfrm>
          <a:prstGeom prst="rect">
            <a:avLst/>
          </a:prstGeom>
          <a:noFill/>
          <a:ln>
            <a:noFill/>
          </a:ln>
        </p:spPr>
      </p:pic>
    </p:spTree>
    <p:extLst>
      <p:ext uri="{BB962C8B-B14F-4D97-AF65-F5344CB8AC3E}">
        <p14:creationId xmlns:p14="http://schemas.microsoft.com/office/powerpoint/2010/main" val="1059031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Analogous</a:t>
            </a:r>
            <a:endParaRPr sz="4400" b="0" i="0" u="none" strike="noStrike" cap="none">
              <a:solidFill>
                <a:schemeClr val="dk1"/>
              </a:solidFill>
              <a:latin typeface="Arial"/>
              <a:ea typeface="Arial"/>
              <a:cs typeface="Arial"/>
              <a:sym typeface="Arial"/>
            </a:endParaRPr>
          </a:p>
        </p:txBody>
      </p:sp>
      <p:sp>
        <p:nvSpPr>
          <p:cNvPr id="220" name="Shape 220"/>
          <p:cNvSpPr txBox="1">
            <a:spLocks noGrp="1"/>
          </p:cNvSpPr>
          <p:nvPr>
            <p:ph type="body" idx="2"/>
          </p:nvPr>
        </p:nvSpPr>
        <p:spPr>
          <a:xfrm>
            <a:off x="8189687" y="1402671"/>
            <a:ext cx="3004457" cy="4114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Analogous</a:t>
            </a:r>
            <a:r>
              <a:rPr lang="en-US" sz="2000" b="0" i="0" u="none" strike="noStrike" cap="none">
                <a:solidFill>
                  <a:schemeClr val="dk1"/>
                </a:solidFill>
                <a:latin typeface="Arial"/>
                <a:ea typeface="Arial"/>
                <a:cs typeface="Arial"/>
                <a:sym typeface="Arial"/>
              </a:rPr>
              <a:t> refers to any three colors which are side by side on a 12 part color wheel, such as red, orange, and purple. </a:t>
            </a:r>
            <a:endParaRPr sz="2000"/>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Usually one of the three colors predominates.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
        <p:nvSpPr>
          <p:cNvPr id="221" name="Shape 221"/>
          <p:cNvSpPr txBox="1">
            <a:spLocks noGrp="1"/>
          </p:cNvSpPr>
          <p:nvPr>
            <p:ph type="body" idx="3"/>
          </p:nvPr>
        </p:nvSpPr>
        <p:spPr>
          <a:xfrm>
            <a:off x="834482" y="5517471"/>
            <a:ext cx="4550318" cy="56515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839"/>
              <a:buFont typeface="Arial"/>
              <a:buNone/>
            </a:pPr>
            <a:r>
              <a:rPr lang="en-US" sz="839" b="0" i="0" u="none" strike="noStrike" cap="none">
                <a:solidFill>
                  <a:schemeClr val="dk1"/>
                </a:solidFill>
                <a:latin typeface="Arial"/>
                <a:ea typeface="Arial"/>
                <a:cs typeface="Arial"/>
                <a:sym typeface="Arial"/>
              </a:rPr>
              <a:t>Andy Warhol, </a:t>
            </a:r>
            <a:r>
              <a:rPr lang="en-US" sz="839" b="0" i="1" u="none" strike="noStrike" cap="none">
                <a:solidFill>
                  <a:schemeClr val="dk1"/>
                </a:solidFill>
                <a:latin typeface="Arial"/>
                <a:ea typeface="Arial"/>
                <a:cs typeface="Arial"/>
                <a:sym typeface="Arial"/>
              </a:rPr>
              <a:t>Camouflage, </a:t>
            </a:r>
            <a:r>
              <a:rPr lang="en-US" sz="839" b="0" i="0" u="none" strike="noStrike" cap="none">
                <a:solidFill>
                  <a:schemeClr val="dk1"/>
                </a:solidFill>
                <a:latin typeface="Arial"/>
                <a:ea typeface="Arial"/>
                <a:cs typeface="Arial"/>
                <a:sym typeface="Arial"/>
              </a:rPr>
              <a:t>1987</a:t>
            </a:r>
            <a:br>
              <a:rPr lang="en-US" sz="839" b="0" i="0" u="none" strike="noStrike" cap="none">
                <a:solidFill>
                  <a:schemeClr val="dk1"/>
                </a:solidFill>
                <a:latin typeface="Arial"/>
                <a:ea typeface="Arial"/>
                <a:cs typeface="Arial"/>
                <a:sym typeface="Arial"/>
              </a:rPr>
            </a:br>
            <a:r>
              <a:rPr lang="en-US" sz="839" b="0" i="0" u="none" strike="noStrike" cap="none">
                <a:solidFill>
                  <a:schemeClr val="dk1"/>
                </a:solidFill>
                <a:latin typeface="Arial"/>
                <a:ea typeface="Arial"/>
                <a:cs typeface="Arial"/>
                <a:sym typeface="Arial"/>
              </a:rPr>
              <a:t>The Andy Warhol Museum, Pittsburgh; Founding Collection, Contribution The Andy Warhol Foundation for the Visual Arts, Inc.</a:t>
            </a:r>
            <a:br>
              <a:rPr lang="en-US" sz="839" b="0" i="0" u="none" strike="noStrike" cap="none">
                <a:solidFill>
                  <a:schemeClr val="dk1"/>
                </a:solidFill>
                <a:latin typeface="Arial"/>
                <a:ea typeface="Arial"/>
                <a:cs typeface="Arial"/>
                <a:sym typeface="Arial"/>
              </a:rPr>
            </a:br>
            <a:r>
              <a:rPr lang="en-US" sz="839" b="0" i="0" u="none" strike="noStrike" cap="none">
                <a:solidFill>
                  <a:schemeClr val="dk1"/>
                </a:solidFill>
                <a:latin typeface="Arial"/>
                <a:ea typeface="Arial"/>
                <a:cs typeface="Arial"/>
                <a:sym typeface="Arial"/>
              </a:rPr>
              <a:t>© The Andy Warhol Foundation for the Visual Arts, Inc.</a:t>
            </a:r>
            <a:br>
              <a:rPr lang="en-US" sz="839" b="0" i="0" u="none" strike="noStrike" cap="none">
                <a:solidFill>
                  <a:schemeClr val="dk1"/>
                </a:solidFill>
                <a:latin typeface="Arial"/>
                <a:ea typeface="Arial"/>
                <a:cs typeface="Arial"/>
                <a:sym typeface="Arial"/>
              </a:rPr>
            </a:br>
            <a:r>
              <a:rPr lang="en-US" sz="839" b="0" i="0" u="none" strike="noStrike" cap="none">
                <a:solidFill>
                  <a:schemeClr val="dk1"/>
                </a:solidFill>
                <a:latin typeface="Arial"/>
                <a:ea typeface="Arial"/>
                <a:cs typeface="Arial"/>
                <a:sym typeface="Arial"/>
              </a:rPr>
              <a:t>1998.1.2503.3</a:t>
            </a:r>
            <a:endParaRPr sz="700" b="0" i="0" u="none" strike="noStrike" cap="none">
              <a:solidFill>
                <a:schemeClr val="dk1"/>
              </a:solidFill>
              <a:latin typeface="Arial"/>
              <a:ea typeface="Arial"/>
              <a:cs typeface="Arial"/>
              <a:sym typeface="Arial"/>
            </a:endParaRPr>
          </a:p>
        </p:txBody>
      </p:sp>
      <p:sp>
        <p:nvSpPr>
          <p:cNvPr id="222" name="Shape 222"/>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223" name="Shape 223" descr="This silkscreen print depicts a traditional camouflage pattern with untraditional colors. The florescent pink and orange shapes dominate the composition, while the dark red and light pink shapes recede into the background.  "/>
          <p:cNvPicPr preferRelativeResize="0"/>
          <p:nvPr/>
        </p:nvPicPr>
        <p:blipFill rotWithShape="1">
          <a:blip r:embed="rId3">
            <a:alphaModFix/>
          </a:blip>
          <a:srcRect/>
          <a:stretch/>
        </p:blipFill>
        <p:spPr>
          <a:xfrm>
            <a:off x="936082" y="1402671"/>
            <a:ext cx="4080149" cy="4114800"/>
          </a:xfrm>
          <a:prstGeom prst="rect">
            <a:avLst/>
          </a:prstGeom>
          <a:noFill/>
          <a:ln>
            <a:noFill/>
          </a:ln>
        </p:spPr>
      </p:pic>
      <p:pic>
        <p:nvPicPr>
          <p:cNvPr id="224" name="Shape 224"/>
          <p:cNvPicPr preferRelativeResize="0"/>
          <p:nvPr/>
        </p:nvPicPr>
        <p:blipFill rotWithShape="1">
          <a:blip r:embed="rId4">
            <a:alphaModFix/>
          </a:blip>
          <a:srcRect/>
          <a:stretch/>
        </p:blipFill>
        <p:spPr>
          <a:xfrm>
            <a:off x="5094515" y="1897971"/>
            <a:ext cx="3124200" cy="3124200"/>
          </a:xfrm>
          <a:prstGeom prst="rect">
            <a:avLst/>
          </a:prstGeom>
          <a:noFill/>
          <a:ln>
            <a:noFill/>
          </a:ln>
        </p:spPr>
      </p:pic>
    </p:spTree>
    <p:extLst>
      <p:ext uri="{BB962C8B-B14F-4D97-AF65-F5344CB8AC3E}">
        <p14:creationId xmlns:p14="http://schemas.microsoft.com/office/powerpoint/2010/main" val="1357922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Complementary</a:t>
            </a:r>
            <a:endParaRPr sz="4400" b="0" i="0" u="none" strike="noStrike" cap="none">
              <a:solidFill>
                <a:schemeClr val="dk1"/>
              </a:solidFill>
              <a:latin typeface="Arial"/>
              <a:ea typeface="Arial"/>
              <a:cs typeface="Arial"/>
              <a:sym typeface="Arial"/>
            </a:endParaRPr>
          </a:p>
        </p:txBody>
      </p:sp>
      <p:sp>
        <p:nvSpPr>
          <p:cNvPr id="231" name="Shape 231"/>
          <p:cNvSpPr txBox="1">
            <a:spLocks noGrp="1"/>
          </p:cNvSpPr>
          <p:nvPr>
            <p:ph type="body" idx="2"/>
          </p:nvPr>
        </p:nvSpPr>
        <p:spPr>
          <a:xfrm>
            <a:off x="8189687" y="1402671"/>
            <a:ext cx="3004457" cy="4114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28600" marR="0" lvl="0" indent="-228600" algn="l" rtl="0">
              <a:lnSpc>
                <a:spcPct val="80000"/>
              </a:lnSpc>
              <a:spcBef>
                <a:spcPts val="100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Complementary</a:t>
            </a:r>
            <a:r>
              <a:rPr lang="en-US" sz="2000" b="0" i="0" u="none" strike="noStrike" cap="none">
                <a:solidFill>
                  <a:schemeClr val="dk1"/>
                </a:solidFill>
                <a:latin typeface="Arial"/>
                <a:ea typeface="Arial"/>
                <a:cs typeface="Arial"/>
                <a:sym typeface="Arial"/>
              </a:rPr>
              <a:t> refers to two colors that are the direct opposite of each other, such as yellow and purple.</a:t>
            </a:r>
            <a:endParaRPr sz="2000"/>
          </a:p>
          <a:p>
            <a:pPr marL="228600" marR="0" lvl="0" indent="-228600" algn="l" rtl="0">
              <a:lnSpc>
                <a:spcPct val="8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Complementary colors create the most contrast and balance in design. </a:t>
            </a:r>
            <a:endParaRPr sz="2800" b="0" i="0" u="none" strike="noStrike" cap="none">
              <a:solidFill>
                <a:schemeClr val="dk1"/>
              </a:solidFill>
              <a:latin typeface="Arial"/>
              <a:ea typeface="Arial"/>
              <a:cs typeface="Arial"/>
              <a:sym typeface="Arial"/>
            </a:endParaRPr>
          </a:p>
          <a:p>
            <a:pPr marL="228600" marR="0" lvl="0" indent="-101600" algn="l" rtl="0">
              <a:lnSpc>
                <a:spcPct val="8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
        <p:nvSpPr>
          <p:cNvPr id="232" name="Shape 232"/>
          <p:cNvSpPr txBox="1">
            <a:spLocks noGrp="1"/>
          </p:cNvSpPr>
          <p:nvPr>
            <p:ph type="body" idx="3"/>
          </p:nvPr>
        </p:nvSpPr>
        <p:spPr>
          <a:xfrm>
            <a:off x="834482" y="5517471"/>
            <a:ext cx="4666432" cy="56515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839"/>
              <a:buFont typeface="Arial"/>
              <a:buNone/>
            </a:pPr>
            <a:r>
              <a:rPr lang="en-US" sz="839" b="0" i="0" u="none" strike="noStrike" cap="none">
                <a:solidFill>
                  <a:schemeClr val="dk1"/>
                </a:solidFill>
                <a:latin typeface="Arial"/>
                <a:ea typeface="Arial"/>
                <a:cs typeface="Arial"/>
                <a:sym typeface="Arial"/>
              </a:rPr>
              <a:t>Andy Warhol, </a:t>
            </a:r>
            <a:r>
              <a:rPr lang="en-US" sz="839" b="0" i="1" u="none" strike="noStrike" cap="none">
                <a:solidFill>
                  <a:schemeClr val="dk1"/>
                </a:solidFill>
                <a:latin typeface="Arial"/>
                <a:ea typeface="Arial"/>
                <a:cs typeface="Arial"/>
                <a:sym typeface="Arial"/>
              </a:rPr>
              <a:t>Flowers, </a:t>
            </a:r>
            <a:r>
              <a:rPr lang="en-US" sz="839" b="0" i="0" u="none" strike="noStrike" cap="none">
                <a:solidFill>
                  <a:schemeClr val="dk1"/>
                </a:solidFill>
                <a:latin typeface="Arial"/>
                <a:ea typeface="Arial"/>
                <a:cs typeface="Arial"/>
                <a:sym typeface="Arial"/>
              </a:rPr>
              <a:t>1970</a:t>
            </a:r>
            <a:br>
              <a:rPr lang="en-US" sz="839" b="0" i="0" u="none" strike="noStrike" cap="none">
                <a:solidFill>
                  <a:schemeClr val="dk1"/>
                </a:solidFill>
                <a:latin typeface="Arial"/>
                <a:ea typeface="Arial"/>
                <a:cs typeface="Arial"/>
                <a:sym typeface="Arial"/>
              </a:rPr>
            </a:br>
            <a:r>
              <a:rPr lang="en-US" sz="839" b="0" i="0" u="none" strike="noStrike" cap="none">
                <a:solidFill>
                  <a:schemeClr val="dk1"/>
                </a:solidFill>
                <a:latin typeface="Arial"/>
                <a:ea typeface="Arial"/>
                <a:cs typeface="Arial"/>
                <a:sym typeface="Arial"/>
              </a:rPr>
              <a:t>The Andy Warhol Museum, Pittsburgh; Founding Collection, Contribution The Andy Warhol Foundation for the Visual Arts, Inc.</a:t>
            </a:r>
            <a:br>
              <a:rPr lang="en-US" sz="839" b="0" i="0" u="none" strike="noStrike" cap="none">
                <a:solidFill>
                  <a:schemeClr val="dk1"/>
                </a:solidFill>
                <a:latin typeface="Arial"/>
                <a:ea typeface="Arial"/>
                <a:cs typeface="Arial"/>
                <a:sym typeface="Arial"/>
              </a:rPr>
            </a:br>
            <a:r>
              <a:rPr lang="en-US" sz="839" b="0" i="0" u="none" strike="noStrike" cap="none">
                <a:solidFill>
                  <a:schemeClr val="dk1"/>
                </a:solidFill>
                <a:latin typeface="Arial"/>
                <a:ea typeface="Arial"/>
                <a:cs typeface="Arial"/>
                <a:sym typeface="Arial"/>
              </a:rPr>
              <a:t>© The Andy Warhol Foundation for the Visual Arts, Inc.</a:t>
            </a:r>
            <a:br>
              <a:rPr lang="en-US" sz="839" b="0" i="0" u="none" strike="noStrike" cap="none">
                <a:solidFill>
                  <a:schemeClr val="dk1"/>
                </a:solidFill>
                <a:latin typeface="Arial"/>
                <a:ea typeface="Arial"/>
                <a:cs typeface="Arial"/>
                <a:sym typeface="Arial"/>
              </a:rPr>
            </a:br>
            <a:r>
              <a:rPr lang="en-US" sz="839" b="0" i="0" u="none" strike="noStrike" cap="none">
                <a:solidFill>
                  <a:schemeClr val="dk1"/>
                </a:solidFill>
                <a:latin typeface="Arial"/>
                <a:ea typeface="Arial"/>
                <a:cs typeface="Arial"/>
                <a:sym typeface="Arial"/>
              </a:rPr>
              <a:t>1998.1.2395.4</a:t>
            </a:r>
            <a:endParaRPr sz="700" b="0" i="0" u="none" strike="noStrike" cap="none">
              <a:solidFill>
                <a:schemeClr val="dk1"/>
              </a:solidFill>
              <a:latin typeface="Arial"/>
              <a:ea typeface="Arial"/>
              <a:cs typeface="Arial"/>
              <a:sym typeface="Arial"/>
            </a:endParaRPr>
          </a:p>
        </p:txBody>
      </p:sp>
      <p:sp>
        <p:nvSpPr>
          <p:cNvPr id="233" name="Shape 233"/>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234" name="Shape 234"/>
          <p:cNvPicPr preferRelativeResize="0"/>
          <p:nvPr/>
        </p:nvPicPr>
        <p:blipFill rotWithShape="1">
          <a:blip r:embed="rId3">
            <a:alphaModFix/>
          </a:blip>
          <a:srcRect/>
          <a:stretch/>
        </p:blipFill>
        <p:spPr>
          <a:xfrm>
            <a:off x="5094515" y="1897971"/>
            <a:ext cx="3124200" cy="3124200"/>
          </a:xfrm>
          <a:prstGeom prst="rect">
            <a:avLst/>
          </a:prstGeom>
          <a:noFill/>
          <a:ln>
            <a:noFill/>
          </a:ln>
        </p:spPr>
      </p:pic>
      <p:pic>
        <p:nvPicPr>
          <p:cNvPr id="235" name="Shape 235" descr="This artwork is made using synthetic polymer paint and screen print on canvas.  It is an image of four flowers, two orange, one pink, and one yellow, with light green grass in the background with a black silkscreen overlay. The orange flowers are positioned at the lower left and right hand corner, while the yellow flower is located at the upper left, and the pink flower at the upper right. "/>
          <p:cNvPicPr preferRelativeResize="0"/>
          <p:nvPr/>
        </p:nvPicPr>
        <p:blipFill rotWithShape="1">
          <a:blip r:embed="rId4">
            <a:alphaModFix/>
          </a:blip>
          <a:srcRect l="1918" t="1578" b="1328"/>
          <a:stretch/>
        </p:blipFill>
        <p:spPr>
          <a:xfrm>
            <a:off x="930685" y="1402671"/>
            <a:ext cx="4114800" cy="4090478"/>
          </a:xfrm>
          <a:prstGeom prst="rect">
            <a:avLst/>
          </a:prstGeom>
          <a:noFill/>
          <a:ln>
            <a:noFill/>
          </a:ln>
        </p:spPr>
      </p:pic>
    </p:spTree>
    <p:extLst>
      <p:ext uri="{BB962C8B-B14F-4D97-AF65-F5344CB8AC3E}">
        <p14:creationId xmlns:p14="http://schemas.microsoft.com/office/powerpoint/2010/main" val="917087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838199" y="365125"/>
            <a:ext cx="1079608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Split Complementary</a:t>
            </a:r>
            <a:endParaRPr sz="4400" b="0" i="0" u="none" strike="noStrike" cap="none">
              <a:solidFill>
                <a:schemeClr val="dk1"/>
              </a:solidFill>
              <a:latin typeface="Arial"/>
              <a:ea typeface="Arial"/>
              <a:cs typeface="Arial"/>
              <a:sym typeface="Arial"/>
            </a:endParaRPr>
          </a:p>
        </p:txBody>
      </p:sp>
      <p:sp>
        <p:nvSpPr>
          <p:cNvPr id="242" name="Shape 242"/>
          <p:cNvSpPr txBox="1">
            <a:spLocks noGrp="1"/>
          </p:cNvSpPr>
          <p:nvPr>
            <p:ph type="body" idx="2"/>
          </p:nvPr>
        </p:nvSpPr>
        <p:spPr>
          <a:xfrm>
            <a:off x="8189687" y="1402671"/>
            <a:ext cx="3116942" cy="4114800"/>
          </a:xfrm>
          <a:prstGeom prst="rect">
            <a:avLst/>
          </a:prstGeom>
          <a:noFill/>
          <a:ln>
            <a:noFill/>
          </a:ln>
        </p:spPr>
        <p:txBody>
          <a:bodyPr spcFirstLastPara="1" wrap="square" lIns="91425" tIns="45700" rIns="91425" bIns="45700" anchor="ctr" anchorCtr="0">
            <a:noAutofit/>
          </a:bodyPr>
          <a:lstStyle/>
          <a:p>
            <a:pPr marL="228600" marR="0" lvl="0" indent="-101600" algn="l" rtl="0">
              <a:lnSpc>
                <a:spcPct val="9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Split Complementary </a:t>
            </a:r>
            <a:r>
              <a:rPr lang="en-US" sz="2000" b="0" i="0" u="none" strike="noStrike" cap="none">
                <a:solidFill>
                  <a:schemeClr val="dk1"/>
                </a:solidFill>
                <a:latin typeface="Arial"/>
                <a:ea typeface="Arial"/>
                <a:cs typeface="Arial"/>
                <a:sym typeface="Arial"/>
              </a:rPr>
              <a:t>is when a base color and the two colors opposite it on the color wheel are used as its complement.</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Here, the split complement of the blue background are the yellow orange and red orange flowers. </a:t>
            </a:r>
            <a:endParaRPr sz="2800" b="0" i="0" u="none" strike="noStrike" cap="none">
              <a:solidFill>
                <a:schemeClr val="dk1"/>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
        <p:nvSpPr>
          <p:cNvPr id="243" name="Shape 243"/>
          <p:cNvSpPr txBox="1">
            <a:spLocks noGrp="1"/>
          </p:cNvSpPr>
          <p:nvPr>
            <p:ph type="body" idx="3"/>
          </p:nvPr>
        </p:nvSpPr>
        <p:spPr>
          <a:xfrm>
            <a:off x="834482" y="5517471"/>
            <a:ext cx="4666432" cy="56515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839"/>
              <a:buFont typeface="Arial"/>
              <a:buNone/>
            </a:pPr>
            <a:r>
              <a:rPr lang="en-US" sz="839" b="0" i="0" u="none" strike="noStrike" cap="none">
                <a:solidFill>
                  <a:schemeClr val="dk1"/>
                </a:solidFill>
                <a:latin typeface="Arial"/>
                <a:ea typeface="Arial"/>
                <a:cs typeface="Arial"/>
                <a:sym typeface="Arial"/>
              </a:rPr>
              <a:t>Andy Warhol, </a:t>
            </a:r>
            <a:r>
              <a:rPr lang="en-US" sz="839" b="0" i="1" u="none" strike="noStrike" cap="none">
                <a:solidFill>
                  <a:schemeClr val="dk1"/>
                </a:solidFill>
                <a:latin typeface="Arial"/>
                <a:ea typeface="Arial"/>
                <a:cs typeface="Arial"/>
                <a:sym typeface="Arial"/>
              </a:rPr>
              <a:t>Flowers, </a:t>
            </a:r>
            <a:r>
              <a:rPr lang="en-US" sz="839" b="0" i="0" u="none" strike="noStrike" cap="none">
                <a:solidFill>
                  <a:schemeClr val="dk1"/>
                </a:solidFill>
                <a:latin typeface="Arial"/>
                <a:ea typeface="Arial"/>
                <a:cs typeface="Arial"/>
                <a:sym typeface="Arial"/>
              </a:rPr>
              <a:t>1970</a:t>
            </a:r>
            <a:br>
              <a:rPr lang="en-US" sz="839" b="0" i="0" u="none" strike="noStrike" cap="none">
                <a:solidFill>
                  <a:schemeClr val="dk1"/>
                </a:solidFill>
                <a:latin typeface="Arial"/>
                <a:ea typeface="Arial"/>
                <a:cs typeface="Arial"/>
                <a:sym typeface="Arial"/>
              </a:rPr>
            </a:br>
            <a:r>
              <a:rPr lang="en-US" sz="839" b="0" i="0" u="none" strike="noStrike" cap="none">
                <a:solidFill>
                  <a:schemeClr val="dk1"/>
                </a:solidFill>
                <a:latin typeface="Arial"/>
                <a:ea typeface="Arial"/>
                <a:cs typeface="Arial"/>
                <a:sym typeface="Arial"/>
              </a:rPr>
              <a:t>The Andy Warhol Museum, Pittsburgh; Founding Collection, Contribution The Andy Warhol Foundation for the Visual Arts, Inc.</a:t>
            </a:r>
            <a:br>
              <a:rPr lang="en-US" sz="839" b="0" i="0" u="none" strike="noStrike" cap="none">
                <a:solidFill>
                  <a:schemeClr val="dk1"/>
                </a:solidFill>
                <a:latin typeface="Arial"/>
                <a:ea typeface="Arial"/>
                <a:cs typeface="Arial"/>
                <a:sym typeface="Arial"/>
              </a:rPr>
            </a:br>
            <a:r>
              <a:rPr lang="en-US" sz="839" b="0" i="0" u="none" strike="noStrike" cap="none">
                <a:solidFill>
                  <a:schemeClr val="dk1"/>
                </a:solidFill>
                <a:latin typeface="Arial"/>
                <a:ea typeface="Arial"/>
                <a:cs typeface="Arial"/>
                <a:sym typeface="Arial"/>
              </a:rPr>
              <a:t>© The Andy Warhol Foundation for the Visual Arts, Inc.</a:t>
            </a:r>
            <a:br>
              <a:rPr lang="en-US" sz="839" b="0" i="0" u="none" strike="noStrike" cap="none">
                <a:solidFill>
                  <a:schemeClr val="dk1"/>
                </a:solidFill>
                <a:latin typeface="Arial"/>
                <a:ea typeface="Arial"/>
                <a:cs typeface="Arial"/>
                <a:sym typeface="Arial"/>
              </a:rPr>
            </a:br>
            <a:r>
              <a:rPr lang="en-US" sz="839" b="0" i="0" u="none" strike="noStrike" cap="none">
                <a:solidFill>
                  <a:schemeClr val="dk1"/>
                </a:solidFill>
                <a:latin typeface="Arial"/>
                <a:ea typeface="Arial"/>
                <a:cs typeface="Arial"/>
                <a:sym typeface="Arial"/>
              </a:rPr>
              <a:t>1998.1.2395.3</a:t>
            </a:r>
            <a:endParaRPr sz="700" b="0" i="0" u="none" strike="noStrike" cap="none">
              <a:solidFill>
                <a:schemeClr val="dk1"/>
              </a:solidFill>
              <a:latin typeface="Arial"/>
              <a:ea typeface="Arial"/>
              <a:cs typeface="Arial"/>
              <a:sym typeface="Arial"/>
            </a:endParaRPr>
          </a:p>
        </p:txBody>
      </p:sp>
      <p:sp>
        <p:nvSpPr>
          <p:cNvPr id="244" name="Shape 244"/>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245" name="Shape 245" descr="This artwork is made using synthetic polymer paint and screen print on canvas.  It is an image of four flowers, two red, one orange, and one yellow, with light purple flowers offset behind them. There is purple grass in the background with a blue silkscreen overlay. The red flowers are positioned in the upper left and right hand corner, while the orange flower is in the lower left, and the yellow flower in the lower right. "/>
          <p:cNvPicPr preferRelativeResize="0"/>
          <p:nvPr/>
        </p:nvPicPr>
        <p:blipFill rotWithShape="1">
          <a:blip r:embed="rId3">
            <a:alphaModFix/>
          </a:blip>
          <a:srcRect/>
          <a:stretch/>
        </p:blipFill>
        <p:spPr>
          <a:xfrm>
            <a:off x="834482" y="1402671"/>
            <a:ext cx="4123481" cy="4114800"/>
          </a:xfrm>
          <a:prstGeom prst="rect">
            <a:avLst/>
          </a:prstGeom>
          <a:noFill/>
          <a:ln>
            <a:noFill/>
          </a:ln>
        </p:spPr>
      </p:pic>
      <p:pic>
        <p:nvPicPr>
          <p:cNvPr id="246" name="Shape 246" descr="Image result for color wheel"/>
          <p:cNvPicPr preferRelativeResize="0"/>
          <p:nvPr/>
        </p:nvPicPr>
        <p:blipFill rotWithShape="1">
          <a:blip r:embed="rId4">
            <a:alphaModFix/>
          </a:blip>
          <a:srcRect/>
          <a:stretch/>
        </p:blipFill>
        <p:spPr>
          <a:xfrm>
            <a:off x="5188617" y="2031321"/>
            <a:ext cx="2857500" cy="2857500"/>
          </a:xfrm>
          <a:prstGeom prst="rect">
            <a:avLst/>
          </a:prstGeom>
          <a:noFill/>
          <a:ln>
            <a:noFill/>
          </a:ln>
        </p:spPr>
      </p:pic>
      <p:cxnSp>
        <p:nvCxnSpPr>
          <p:cNvPr id="247" name="Shape 247"/>
          <p:cNvCxnSpPr/>
          <p:nvPr/>
        </p:nvCxnSpPr>
        <p:spPr>
          <a:xfrm rot="10800000" flipH="1">
            <a:off x="5751559" y="2635515"/>
            <a:ext cx="1360090" cy="1331990"/>
          </a:xfrm>
          <a:prstGeom prst="straightConnector1">
            <a:avLst/>
          </a:prstGeom>
          <a:noFill/>
          <a:ln w="38100" cap="flat" cmpd="sng">
            <a:solidFill>
              <a:schemeClr val="dk1"/>
            </a:solidFill>
            <a:prstDash val="solid"/>
            <a:miter lim="800000"/>
            <a:headEnd type="none" w="sm" len="sm"/>
            <a:tailEnd type="triangle" w="lg" len="lg"/>
          </a:ln>
        </p:spPr>
      </p:cxnSp>
      <p:cxnSp>
        <p:nvCxnSpPr>
          <p:cNvPr id="248" name="Shape 248"/>
          <p:cNvCxnSpPr/>
          <p:nvPr/>
        </p:nvCxnSpPr>
        <p:spPr>
          <a:xfrm rot="10800000" flipH="1">
            <a:off x="5751559" y="3460071"/>
            <a:ext cx="1924205" cy="507434"/>
          </a:xfrm>
          <a:prstGeom prst="straightConnector1">
            <a:avLst/>
          </a:prstGeom>
          <a:noFill/>
          <a:ln w="38100" cap="flat" cmpd="sng">
            <a:solidFill>
              <a:schemeClr val="dk1"/>
            </a:solidFill>
            <a:prstDash val="solid"/>
            <a:miter lim="800000"/>
            <a:headEnd type="none" w="sm" len="sm"/>
            <a:tailEnd type="triangle" w="lg" len="lg"/>
          </a:ln>
        </p:spPr>
      </p:cxnSp>
    </p:spTree>
    <p:extLst>
      <p:ext uri="{BB962C8B-B14F-4D97-AF65-F5344CB8AC3E}">
        <p14:creationId xmlns:p14="http://schemas.microsoft.com/office/powerpoint/2010/main" val="19029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838199" y="365125"/>
            <a:ext cx="1079608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Value</a:t>
            </a:r>
            <a:endParaRPr sz="4400" b="0" i="0" u="none" strike="noStrike" cap="none">
              <a:solidFill>
                <a:schemeClr val="dk1"/>
              </a:solidFill>
              <a:latin typeface="Arial"/>
              <a:ea typeface="Arial"/>
              <a:cs typeface="Arial"/>
              <a:sym typeface="Arial"/>
            </a:endParaRPr>
          </a:p>
        </p:txBody>
      </p:sp>
      <p:sp>
        <p:nvSpPr>
          <p:cNvPr id="255" name="Shape 255"/>
          <p:cNvSpPr txBox="1">
            <a:spLocks noGrp="1"/>
          </p:cNvSpPr>
          <p:nvPr>
            <p:ph type="body" idx="2"/>
          </p:nvPr>
        </p:nvSpPr>
        <p:spPr>
          <a:xfrm>
            <a:off x="8189687" y="1402671"/>
            <a:ext cx="3265027" cy="4114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000"/>
              <a:buFont typeface="Arial"/>
              <a:buNone/>
            </a:pPr>
            <a:br>
              <a:rPr lang="en-US" sz="2000" b="0" i="0" u="none" strike="noStrike" cap="none">
                <a:solidFill>
                  <a:schemeClr val="dk1"/>
                </a:solidFill>
                <a:latin typeface="Arial"/>
                <a:ea typeface="Arial"/>
                <a:cs typeface="Arial"/>
                <a:sym typeface="Arial"/>
              </a:rPr>
            </a:b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Value </a:t>
            </a:r>
            <a:r>
              <a:rPr lang="en-US" sz="2000" b="0" i="0" u="none" strike="noStrike" cap="none">
                <a:solidFill>
                  <a:schemeClr val="dk1"/>
                </a:solidFill>
                <a:latin typeface="Arial"/>
                <a:ea typeface="Arial"/>
                <a:cs typeface="Arial"/>
                <a:sym typeface="Arial"/>
              </a:rPr>
              <a:t>refers to the lightness or darkness of a color</a:t>
            </a:r>
            <a:r>
              <a:rPr lang="en-US" sz="2000"/>
              <a:t>.</a:t>
            </a: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Dark values with black added are called </a:t>
            </a:r>
            <a:r>
              <a:rPr lang="en-US" sz="2000" b="1" i="0" u="none" strike="noStrike" cap="none">
                <a:solidFill>
                  <a:schemeClr val="dk1"/>
                </a:solidFill>
                <a:latin typeface="Arial"/>
                <a:ea typeface="Arial"/>
                <a:cs typeface="Arial"/>
                <a:sym typeface="Arial"/>
              </a:rPr>
              <a:t>shades</a:t>
            </a:r>
            <a:r>
              <a:rPr lang="en-US" sz="2000" b="0" i="0" u="none" strike="noStrike" cap="none">
                <a:solidFill>
                  <a:schemeClr val="dk1"/>
                </a:solidFill>
                <a:latin typeface="Arial"/>
                <a:ea typeface="Arial"/>
                <a:cs typeface="Arial"/>
                <a:sym typeface="Arial"/>
              </a:rPr>
              <a:t> and light values with white added are called </a:t>
            </a:r>
            <a:r>
              <a:rPr lang="en-US" sz="2000" b="1" i="0" u="none" strike="noStrike" cap="none">
                <a:solidFill>
                  <a:schemeClr val="dk1"/>
                </a:solidFill>
                <a:latin typeface="Arial"/>
                <a:ea typeface="Arial"/>
                <a:cs typeface="Arial"/>
                <a:sym typeface="Arial"/>
              </a:rPr>
              <a:t>tints</a:t>
            </a:r>
            <a:r>
              <a:rPr lang="en-US" sz="2000" b="0" i="0" u="none" strike="noStrike" cap="none">
                <a:solidFill>
                  <a:schemeClr val="dk1"/>
                </a:solidFill>
                <a:latin typeface="Arial"/>
                <a:ea typeface="Arial"/>
                <a:cs typeface="Arial"/>
                <a:sym typeface="Arial"/>
              </a:rPr>
              <a:t>. </a:t>
            </a:r>
            <a:endParaRPr sz="2800" b="0" i="0" u="none" strike="noStrike" cap="none">
              <a:solidFill>
                <a:schemeClr val="dk1"/>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
        <p:nvSpPr>
          <p:cNvPr id="256" name="Shape 256"/>
          <p:cNvSpPr txBox="1">
            <a:spLocks noGrp="1"/>
          </p:cNvSpPr>
          <p:nvPr>
            <p:ph type="body" idx="3"/>
          </p:nvPr>
        </p:nvSpPr>
        <p:spPr>
          <a:xfrm>
            <a:off x="834482" y="5517471"/>
            <a:ext cx="4666432" cy="56515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839"/>
              <a:buFont typeface="Arial"/>
              <a:buNone/>
            </a:pPr>
            <a:r>
              <a:rPr lang="en-US" sz="839" b="0" i="0" u="none" strike="noStrike" cap="none">
                <a:solidFill>
                  <a:schemeClr val="dk1"/>
                </a:solidFill>
                <a:latin typeface="Arial"/>
                <a:ea typeface="Arial"/>
                <a:cs typeface="Arial"/>
                <a:sym typeface="Arial"/>
              </a:rPr>
              <a:t>Andy Warhol, </a:t>
            </a:r>
            <a:r>
              <a:rPr lang="en-US" sz="839" b="0" i="1" u="none" strike="noStrike" cap="none">
                <a:solidFill>
                  <a:schemeClr val="dk1"/>
                </a:solidFill>
                <a:latin typeface="Arial"/>
                <a:ea typeface="Arial"/>
                <a:cs typeface="Arial"/>
                <a:sym typeface="Arial"/>
              </a:rPr>
              <a:t>Camouflage, </a:t>
            </a:r>
            <a:r>
              <a:rPr lang="en-US" sz="839" b="0" i="0" u="none" strike="noStrike" cap="none">
                <a:solidFill>
                  <a:schemeClr val="dk1"/>
                </a:solidFill>
                <a:latin typeface="Arial"/>
                <a:ea typeface="Arial"/>
                <a:cs typeface="Arial"/>
                <a:sym typeface="Arial"/>
              </a:rPr>
              <a:t>1987</a:t>
            </a:r>
            <a:br>
              <a:rPr lang="en-US" sz="839" b="0" i="0" u="none" strike="noStrike" cap="none">
                <a:solidFill>
                  <a:schemeClr val="dk1"/>
                </a:solidFill>
                <a:latin typeface="Arial"/>
                <a:ea typeface="Arial"/>
                <a:cs typeface="Arial"/>
                <a:sym typeface="Arial"/>
              </a:rPr>
            </a:br>
            <a:r>
              <a:rPr lang="en-US" sz="839" b="0" i="0" u="none" strike="noStrike" cap="none">
                <a:solidFill>
                  <a:schemeClr val="dk1"/>
                </a:solidFill>
                <a:latin typeface="Arial"/>
                <a:ea typeface="Arial"/>
                <a:cs typeface="Arial"/>
                <a:sym typeface="Arial"/>
              </a:rPr>
              <a:t>The Andy Warhol Museum, Pittsburgh; Founding Collection, Contribution The Andy Warhol Foundation for the Visual Arts, Inc.</a:t>
            </a:r>
            <a:br>
              <a:rPr lang="en-US" sz="839" b="0" i="0" u="none" strike="noStrike" cap="none">
                <a:solidFill>
                  <a:schemeClr val="dk1"/>
                </a:solidFill>
                <a:latin typeface="Arial"/>
                <a:ea typeface="Arial"/>
                <a:cs typeface="Arial"/>
                <a:sym typeface="Arial"/>
              </a:rPr>
            </a:br>
            <a:r>
              <a:rPr lang="en-US" sz="839" b="0" i="0" u="none" strike="noStrike" cap="none">
                <a:solidFill>
                  <a:schemeClr val="dk1"/>
                </a:solidFill>
                <a:latin typeface="Arial"/>
                <a:ea typeface="Arial"/>
                <a:cs typeface="Arial"/>
                <a:sym typeface="Arial"/>
              </a:rPr>
              <a:t>© The Andy Warhol Foundation for the Visual Arts, Inc.</a:t>
            </a:r>
            <a:br>
              <a:rPr lang="en-US" sz="839" b="0" i="0" u="none" strike="noStrike" cap="none">
                <a:solidFill>
                  <a:schemeClr val="dk1"/>
                </a:solidFill>
                <a:latin typeface="Arial"/>
                <a:ea typeface="Arial"/>
                <a:cs typeface="Arial"/>
                <a:sym typeface="Arial"/>
              </a:rPr>
            </a:br>
            <a:r>
              <a:rPr lang="en-US" sz="839" b="0" i="0" u="none" strike="noStrike" cap="none">
                <a:solidFill>
                  <a:schemeClr val="dk1"/>
                </a:solidFill>
                <a:latin typeface="Arial"/>
                <a:ea typeface="Arial"/>
                <a:cs typeface="Arial"/>
                <a:sym typeface="Arial"/>
              </a:rPr>
              <a:t>1998.1.2503.8</a:t>
            </a:r>
            <a:endParaRPr sz="700" b="0" i="0" u="none" strike="noStrike" cap="none">
              <a:solidFill>
                <a:schemeClr val="dk1"/>
              </a:solidFill>
              <a:latin typeface="Arial"/>
              <a:ea typeface="Arial"/>
              <a:cs typeface="Arial"/>
              <a:sym typeface="Arial"/>
            </a:endParaRPr>
          </a:p>
        </p:txBody>
      </p:sp>
      <p:sp>
        <p:nvSpPr>
          <p:cNvPr id="257" name="Shape 257"/>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258" name="Shape 258" descr="This silkscreen print depicts a traditional camouflage pattern with untraditional colors. The turquoise and dark orange shapes dominate the composition, while the light orange and yellow shapes recede into the background.  "/>
          <p:cNvPicPr preferRelativeResize="0"/>
          <p:nvPr/>
        </p:nvPicPr>
        <p:blipFill rotWithShape="1">
          <a:blip r:embed="rId3">
            <a:alphaModFix/>
          </a:blip>
          <a:srcRect/>
          <a:stretch/>
        </p:blipFill>
        <p:spPr>
          <a:xfrm>
            <a:off x="835658" y="1402671"/>
            <a:ext cx="4071488" cy="4114800"/>
          </a:xfrm>
          <a:prstGeom prst="rect">
            <a:avLst/>
          </a:prstGeom>
          <a:noFill/>
          <a:ln>
            <a:noFill/>
          </a:ln>
        </p:spPr>
      </p:pic>
      <p:pic>
        <p:nvPicPr>
          <p:cNvPr id="259" name="Shape 259" descr="Analogous colors Colors that are adjacent to each other on the color wheel, for example, blue, blue-violet, and violet. An analogous color scheme is based on the idea of a color family, using two or three neighboring hues from the color circle as a starting point."/>
          <p:cNvPicPr preferRelativeResize="0"/>
          <p:nvPr/>
        </p:nvPicPr>
        <p:blipFill rotWithShape="1">
          <a:blip r:embed="rId4">
            <a:alphaModFix/>
          </a:blip>
          <a:srcRect l="17308" t="16818" r="13983" b="10134"/>
          <a:stretch/>
        </p:blipFill>
        <p:spPr>
          <a:xfrm>
            <a:off x="5179330" y="1859871"/>
            <a:ext cx="3010357" cy="3200400"/>
          </a:xfrm>
          <a:prstGeom prst="rect">
            <a:avLst/>
          </a:prstGeom>
          <a:noFill/>
          <a:ln>
            <a:noFill/>
          </a:ln>
        </p:spPr>
      </p:pic>
    </p:spTree>
    <p:extLst>
      <p:ext uri="{BB962C8B-B14F-4D97-AF65-F5344CB8AC3E}">
        <p14:creationId xmlns:p14="http://schemas.microsoft.com/office/powerpoint/2010/main" val="698355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838199" y="365125"/>
            <a:ext cx="1079608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Temperature</a:t>
            </a:r>
            <a:endParaRPr sz="4400" b="0" i="0" u="none" strike="noStrike" cap="none">
              <a:solidFill>
                <a:schemeClr val="dk1"/>
              </a:solidFill>
              <a:latin typeface="Arial"/>
              <a:ea typeface="Arial"/>
              <a:cs typeface="Arial"/>
              <a:sym typeface="Arial"/>
            </a:endParaRPr>
          </a:p>
        </p:txBody>
      </p:sp>
      <p:sp>
        <p:nvSpPr>
          <p:cNvPr id="266" name="Shape 266"/>
          <p:cNvSpPr txBox="1">
            <a:spLocks noGrp="1"/>
          </p:cNvSpPr>
          <p:nvPr>
            <p:ph type="body" idx="2"/>
          </p:nvPr>
        </p:nvSpPr>
        <p:spPr>
          <a:xfrm>
            <a:off x="8189687" y="1402671"/>
            <a:ext cx="3004457" cy="4114800"/>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8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The </a:t>
            </a:r>
            <a:r>
              <a:rPr lang="en-US" sz="2000" b="1" i="0" u="none" strike="noStrike" cap="none">
                <a:solidFill>
                  <a:schemeClr val="dk1"/>
                </a:solidFill>
                <a:latin typeface="Arial"/>
                <a:ea typeface="Arial"/>
                <a:cs typeface="Arial"/>
                <a:sym typeface="Arial"/>
              </a:rPr>
              <a:t>temperature</a:t>
            </a:r>
            <a:r>
              <a:rPr lang="en-US" sz="2000" b="0" i="0" u="none" strike="noStrike" cap="none">
                <a:solidFill>
                  <a:schemeClr val="dk1"/>
                </a:solidFill>
                <a:latin typeface="Arial"/>
                <a:ea typeface="Arial"/>
                <a:cs typeface="Arial"/>
                <a:sym typeface="Arial"/>
              </a:rPr>
              <a:t> of a color is usually defined  in terms of “warm” and “cool”. </a:t>
            </a:r>
            <a:endParaRPr sz="2000" b="0" i="0" u="none" strike="noStrike" cap="none">
              <a:solidFill>
                <a:schemeClr val="dk1"/>
              </a:solidFill>
              <a:latin typeface="Arial"/>
              <a:ea typeface="Arial"/>
              <a:cs typeface="Arial"/>
              <a:sym typeface="Arial"/>
            </a:endParaRPr>
          </a:p>
          <a:p>
            <a:pPr marL="228600" marR="0" lvl="0" indent="-228600" algn="l" rtl="0">
              <a:lnSpc>
                <a:spcPct val="8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Blue, green, and purple are considered </a:t>
            </a:r>
            <a:r>
              <a:rPr lang="en-US" sz="2000" b="1" i="0" u="none" strike="noStrike" cap="none">
                <a:solidFill>
                  <a:schemeClr val="dk1"/>
                </a:solidFill>
                <a:latin typeface="Arial"/>
                <a:ea typeface="Arial"/>
                <a:cs typeface="Arial"/>
                <a:sym typeface="Arial"/>
              </a:rPr>
              <a:t>cool</a:t>
            </a:r>
            <a:r>
              <a:rPr lang="en-US" sz="2000" b="0" i="0" u="none" strike="noStrike" cap="none">
                <a:solidFill>
                  <a:schemeClr val="dk1"/>
                </a:solidFill>
                <a:latin typeface="Arial"/>
                <a:ea typeface="Arial"/>
                <a:cs typeface="Arial"/>
                <a:sym typeface="Arial"/>
              </a:rPr>
              <a:t> colors while yellow, orange, and red are considered </a:t>
            </a:r>
            <a:r>
              <a:rPr lang="en-US" sz="2000" b="1" i="0" u="none" strike="noStrike" cap="none">
                <a:solidFill>
                  <a:schemeClr val="dk1"/>
                </a:solidFill>
                <a:latin typeface="Arial"/>
                <a:ea typeface="Arial"/>
                <a:cs typeface="Arial"/>
                <a:sym typeface="Arial"/>
              </a:rPr>
              <a:t>warm </a:t>
            </a:r>
            <a:r>
              <a:rPr lang="en-US" sz="2000" b="0" i="0" u="none" strike="noStrike" cap="none">
                <a:solidFill>
                  <a:schemeClr val="dk1"/>
                </a:solidFill>
                <a:latin typeface="Arial"/>
                <a:ea typeface="Arial"/>
                <a:cs typeface="Arial"/>
                <a:sym typeface="Arial"/>
              </a:rPr>
              <a:t>colors.</a:t>
            </a:r>
            <a:endParaRPr sz="2000" b="0" i="0" u="none" strike="noStrike" cap="none">
              <a:solidFill>
                <a:schemeClr val="dk1"/>
              </a:solidFill>
              <a:latin typeface="Arial"/>
              <a:ea typeface="Arial"/>
              <a:cs typeface="Arial"/>
              <a:sym typeface="Arial"/>
            </a:endParaRPr>
          </a:p>
          <a:p>
            <a:pPr marL="228600" marR="0" lvl="0" indent="-228600" algn="l" rtl="0">
              <a:lnSpc>
                <a:spcPct val="8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Color temperature can help enhance the mood of an image.</a:t>
            </a:r>
            <a:endParaRPr sz="2800" b="0" i="0" u="none" strike="noStrike" cap="none">
              <a:solidFill>
                <a:schemeClr val="dk1"/>
              </a:solidFill>
              <a:latin typeface="Arial"/>
              <a:ea typeface="Arial"/>
              <a:cs typeface="Arial"/>
              <a:sym typeface="Arial"/>
            </a:endParaRPr>
          </a:p>
        </p:txBody>
      </p:sp>
      <p:sp>
        <p:nvSpPr>
          <p:cNvPr id="267" name="Shape 267"/>
          <p:cNvSpPr txBox="1">
            <a:spLocks noGrp="1"/>
          </p:cNvSpPr>
          <p:nvPr>
            <p:ph type="body" idx="3"/>
          </p:nvPr>
        </p:nvSpPr>
        <p:spPr>
          <a:xfrm>
            <a:off x="834482" y="5372331"/>
            <a:ext cx="4666432" cy="56515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839"/>
              <a:buFont typeface="Arial"/>
              <a:buNone/>
            </a:pPr>
            <a:r>
              <a:rPr lang="en-US" sz="839" b="0" i="0" u="none" strike="noStrike" cap="none">
                <a:solidFill>
                  <a:schemeClr val="dk1"/>
                </a:solidFill>
                <a:latin typeface="Arial"/>
                <a:ea typeface="Arial"/>
                <a:cs typeface="Arial"/>
                <a:sym typeface="Arial"/>
              </a:rPr>
              <a:t>Andy Warhol, </a:t>
            </a:r>
            <a:r>
              <a:rPr lang="en-US" sz="839" b="0" i="1" u="none" strike="noStrike" cap="none">
                <a:solidFill>
                  <a:schemeClr val="dk1"/>
                </a:solidFill>
                <a:latin typeface="Arial"/>
                <a:ea typeface="Arial"/>
                <a:cs typeface="Arial"/>
                <a:sym typeface="Arial"/>
              </a:rPr>
              <a:t> Vesuvius, </a:t>
            </a:r>
            <a:r>
              <a:rPr lang="en-US" sz="839" b="0" i="0" u="none" strike="noStrike" cap="none">
                <a:solidFill>
                  <a:schemeClr val="dk1"/>
                </a:solidFill>
                <a:latin typeface="Arial"/>
                <a:ea typeface="Arial"/>
                <a:cs typeface="Arial"/>
                <a:sym typeface="Arial"/>
              </a:rPr>
              <a:t>1985</a:t>
            </a:r>
            <a:br>
              <a:rPr lang="en-US" sz="839" b="0" i="0" u="none" strike="noStrike" cap="none">
                <a:solidFill>
                  <a:schemeClr val="dk1"/>
                </a:solidFill>
                <a:latin typeface="Arial"/>
                <a:ea typeface="Arial"/>
                <a:cs typeface="Arial"/>
                <a:sym typeface="Arial"/>
              </a:rPr>
            </a:br>
            <a:r>
              <a:rPr lang="en-US" sz="839" b="0" i="0" u="none" strike="noStrike" cap="none">
                <a:solidFill>
                  <a:schemeClr val="dk1"/>
                </a:solidFill>
                <a:latin typeface="Arial"/>
                <a:ea typeface="Arial"/>
                <a:cs typeface="Arial"/>
                <a:sym typeface="Arial"/>
              </a:rPr>
              <a:t>The Andy Warhol Museum, Pittsburgh; Founding Collection, Contribution The Andy Warhol Foundation for the Visual Arts, Inc.</a:t>
            </a:r>
            <a:br>
              <a:rPr lang="en-US" sz="839" b="0" i="0" u="none" strike="noStrike" cap="none">
                <a:solidFill>
                  <a:schemeClr val="dk1"/>
                </a:solidFill>
                <a:latin typeface="Arial"/>
                <a:ea typeface="Arial"/>
                <a:cs typeface="Arial"/>
                <a:sym typeface="Arial"/>
              </a:rPr>
            </a:br>
            <a:r>
              <a:rPr lang="en-US" sz="839" b="0" i="0" u="none" strike="noStrike" cap="none">
                <a:solidFill>
                  <a:schemeClr val="dk1"/>
                </a:solidFill>
                <a:latin typeface="Arial"/>
                <a:ea typeface="Arial"/>
                <a:cs typeface="Arial"/>
                <a:sym typeface="Arial"/>
              </a:rPr>
              <a:t>© The Andy Warhol Foundation for the Visual Arts, Inc.</a:t>
            </a:r>
            <a:br>
              <a:rPr lang="en-US" sz="839" b="0" i="0" u="none" strike="noStrike" cap="none">
                <a:solidFill>
                  <a:schemeClr val="dk1"/>
                </a:solidFill>
                <a:latin typeface="Arial"/>
                <a:ea typeface="Arial"/>
                <a:cs typeface="Arial"/>
                <a:sym typeface="Arial"/>
              </a:rPr>
            </a:br>
            <a:r>
              <a:rPr lang="en-US" sz="839" b="0" i="0" u="none" strike="noStrike" cap="none">
                <a:solidFill>
                  <a:schemeClr val="dk1"/>
                </a:solidFill>
                <a:latin typeface="Arial"/>
                <a:ea typeface="Arial"/>
                <a:cs typeface="Arial"/>
                <a:sym typeface="Arial"/>
              </a:rPr>
              <a:t>1998.1.2489</a:t>
            </a:r>
            <a:endParaRPr sz="700" b="0" i="0" u="none" strike="noStrike" cap="none">
              <a:solidFill>
                <a:schemeClr val="dk1"/>
              </a:solidFill>
              <a:latin typeface="Arial"/>
              <a:ea typeface="Arial"/>
              <a:cs typeface="Arial"/>
              <a:sym typeface="Arial"/>
            </a:endParaRPr>
          </a:p>
        </p:txBody>
      </p:sp>
      <p:sp>
        <p:nvSpPr>
          <p:cNvPr id="268" name="Shape 268"/>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269" name="Shape 269" descr="Image result for color wheel"/>
          <p:cNvPicPr preferRelativeResize="0"/>
          <p:nvPr/>
        </p:nvPicPr>
        <p:blipFill rotWithShape="1">
          <a:blip r:embed="rId3">
            <a:alphaModFix/>
          </a:blip>
          <a:srcRect/>
          <a:stretch/>
        </p:blipFill>
        <p:spPr>
          <a:xfrm>
            <a:off x="5333757" y="2031321"/>
            <a:ext cx="2857500" cy="2857500"/>
          </a:xfrm>
          <a:prstGeom prst="rect">
            <a:avLst/>
          </a:prstGeom>
          <a:noFill/>
          <a:ln>
            <a:noFill/>
          </a:ln>
        </p:spPr>
      </p:pic>
      <p:cxnSp>
        <p:nvCxnSpPr>
          <p:cNvPr id="270" name="Shape 270"/>
          <p:cNvCxnSpPr/>
          <p:nvPr/>
        </p:nvCxnSpPr>
        <p:spPr>
          <a:xfrm>
            <a:off x="5442855" y="2191658"/>
            <a:ext cx="2554515" cy="2525485"/>
          </a:xfrm>
          <a:prstGeom prst="straightConnector1">
            <a:avLst/>
          </a:prstGeom>
          <a:noFill/>
          <a:ln w="38100" cap="flat" cmpd="sng">
            <a:solidFill>
              <a:schemeClr val="dk1"/>
            </a:solidFill>
            <a:prstDash val="solid"/>
            <a:miter lim="800000"/>
            <a:headEnd type="none" w="sm" len="sm"/>
            <a:tailEnd type="none" w="sm" len="sm"/>
          </a:ln>
        </p:spPr>
      </p:cxnSp>
      <p:sp>
        <p:nvSpPr>
          <p:cNvPr id="271" name="Shape 271"/>
          <p:cNvSpPr txBox="1"/>
          <p:nvPr/>
        </p:nvSpPr>
        <p:spPr>
          <a:xfrm>
            <a:off x="6618510" y="3062761"/>
            <a:ext cx="78377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warm</a:t>
            </a:r>
            <a:endParaRPr sz="1400" b="0" i="0" u="none" strike="noStrike" cap="none">
              <a:solidFill>
                <a:srgbClr val="000000"/>
              </a:solidFill>
              <a:latin typeface="Arial"/>
              <a:ea typeface="Arial"/>
              <a:cs typeface="Arial"/>
              <a:sym typeface="Arial"/>
            </a:endParaRPr>
          </a:p>
        </p:txBody>
      </p:sp>
      <p:sp>
        <p:nvSpPr>
          <p:cNvPr id="272" name="Shape 272"/>
          <p:cNvSpPr txBox="1"/>
          <p:nvPr/>
        </p:nvSpPr>
        <p:spPr>
          <a:xfrm>
            <a:off x="6284681" y="3624355"/>
            <a:ext cx="78377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cool</a:t>
            </a:r>
            <a:endParaRPr sz="1400" b="0" i="0" u="none" strike="noStrike" cap="none">
              <a:solidFill>
                <a:srgbClr val="000000"/>
              </a:solidFill>
              <a:latin typeface="Arial"/>
              <a:ea typeface="Arial"/>
              <a:cs typeface="Arial"/>
              <a:sym typeface="Arial"/>
            </a:endParaRPr>
          </a:p>
        </p:txBody>
      </p:sp>
      <p:pic>
        <p:nvPicPr>
          <p:cNvPr id="273" name="Shape 273" descr="This photographic silkscreen print features an image of an erupting volcano. The black silkscreen of the volcano has been underpainted in acrylic paint. The bottom half containing the volcano is painted a dark red while the top half depicting the sky is a combination of blacks, greys and light oranges. An additional silkscreen layer is added with hand drawn lines, referencing the lava and the billowing smoke coming out of the volcano. "/>
          <p:cNvPicPr preferRelativeResize="0"/>
          <p:nvPr/>
        </p:nvPicPr>
        <p:blipFill rotWithShape="1">
          <a:blip r:embed="rId4">
            <a:alphaModFix/>
          </a:blip>
          <a:srcRect l="1880" t="2356" r="7844" b="2504"/>
          <a:stretch/>
        </p:blipFill>
        <p:spPr>
          <a:xfrm>
            <a:off x="873069" y="1690688"/>
            <a:ext cx="4315548" cy="3657600"/>
          </a:xfrm>
          <a:prstGeom prst="rect">
            <a:avLst/>
          </a:prstGeom>
          <a:noFill/>
          <a:ln>
            <a:noFill/>
          </a:ln>
        </p:spPr>
      </p:pic>
    </p:spTree>
    <p:extLst>
      <p:ext uri="{BB962C8B-B14F-4D97-AF65-F5344CB8AC3E}">
        <p14:creationId xmlns:p14="http://schemas.microsoft.com/office/powerpoint/2010/main" val="1934725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Arial"/>
              <a:buNone/>
            </a:pPr>
            <a:r>
              <a:rPr lang="en-US" sz="3959" b="0" i="0" u="none" strike="noStrike" cap="none">
                <a:solidFill>
                  <a:schemeClr val="dk1"/>
                </a:solidFill>
                <a:latin typeface="Arial"/>
                <a:ea typeface="Arial"/>
                <a:cs typeface="Arial"/>
                <a:sym typeface="Arial"/>
              </a:rPr>
              <a:t>I tried doing them by hand, but I find it easier to use a screen. This way, I don’t have to work on my objects at all. One of my assistants or anyone else, for that matter, can reproduce the design as well as I could.</a:t>
            </a:r>
            <a:endParaRPr sz="4400" b="0" i="0" u="none" strike="noStrike" cap="none">
              <a:solidFill>
                <a:schemeClr val="dk1"/>
              </a:solidFill>
              <a:latin typeface="Arial"/>
              <a:ea typeface="Arial"/>
              <a:cs typeface="Arial"/>
              <a:sym typeface="Arial"/>
            </a:endParaRPr>
          </a:p>
        </p:txBody>
      </p:sp>
      <p:sp>
        <p:nvSpPr>
          <p:cNvPr id="95" name="Shape 9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88888"/>
              </a:buClr>
              <a:buSzPts val="2400"/>
              <a:buFont typeface="Arial"/>
              <a:buNone/>
            </a:pPr>
            <a:r>
              <a:rPr lang="en-US" sz="2400" b="0" i="0" u="none" strike="noStrike" cap="none">
                <a:solidFill>
                  <a:srgbClr val="888888"/>
                </a:solidFill>
                <a:latin typeface="Arial"/>
                <a:ea typeface="Arial"/>
                <a:cs typeface="Arial"/>
                <a:sym typeface="Arial"/>
              </a:rPr>
              <a:t>Andy Warhol, </a:t>
            </a:r>
            <a:r>
              <a:rPr lang="en-US" sz="2400" b="0" i="1" u="none" strike="noStrike" cap="none">
                <a:solidFill>
                  <a:srgbClr val="888888"/>
                </a:solidFill>
                <a:latin typeface="Arial"/>
                <a:ea typeface="Arial"/>
                <a:cs typeface="Arial"/>
                <a:sym typeface="Arial"/>
              </a:rPr>
              <a:t>Andy Warhol</a:t>
            </a:r>
            <a:r>
              <a:rPr lang="en-US" sz="2400" b="0" i="0" u="none" strike="noStrike" cap="none">
                <a:solidFill>
                  <a:srgbClr val="888888"/>
                </a:solidFill>
                <a:latin typeface="Arial"/>
                <a:ea typeface="Arial"/>
                <a:cs typeface="Arial"/>
                <a:sym typeface="Arial"/>
              </a:rPr>
              <a:t>, 1969</a:t>
            </a:r>
            <a:endParaRPr sz="2400" b="0" i="0" u="none" strike="noStrike" cap="none">
              <a:solidFill>
                <a:srgbClr val="888888"/>
              </a:solidFill>
              <a:latin typeface="Arial"/>
              <a:ea typeface="Arial"/>
              <a:cs typeface="Arial"/>
              <a:sym typeface="Arial"/>
            </a:endParaRPr>
          </a:p>
        </p:txBody>
      </p:sp>
      <p:sp>
        <p:nvSpPr>
          <p:cNvPr id="96" name="Shape 96"/>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176363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Introduction</a:t>
            </a:r>
            <a:endParaRPr sz="4400" b="0" i="0" u="none" strike="noStrike" cap="none">
              <a:solidFill>
                <a:schemeClr val="dk1"/>
              </a:solidFill>
              <a:latin typeface="Arial"/>
              <a:ea typeface="Arial"/>
              <a:cs typeface="Arial"/>
              <a:sym typeface="Arial"/>
            </a:endParaRPr>
          </a:p>
        </p:txBody>
      </p:sp>
      <p:sp>
        <p:nvSpPr>
          <p:cNvPr id="103" name="Shape 103"/>
          <p:cNvSpPr txBox="1">
            <a:spLocks noGrp="1"/>
          </p:cNvSpPr>
          <p:nvPr>
            <p:ph type="body" idx="2"/>
          </p:nvPr>
        </p:nvSpPr>
        <p:spPr>
          <a:xfrm>
            <a:off x="5527963" y="1309925"/>
            <a:ext cx="5825837" cy="4862830"/>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Andy Warhol first experimented with simple printmaking methods like rubber stamping and blotted line drawing during his commercial design career in the 1950s.</a:t>
            </a:r>
            <a:endParaRPr sz="2800" b="0" i="0" u="none" strike="noStrike" cap="none">
              <a:solidFill>
                <a:schemeClr val="dk1"/>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However, he turned to his most notable style, photographic silkscreen printing, in 1962. This commercial process allowed him to easily reproduce the images that he appropriated from popular culture. </a:t>
            </a:r>
            <a:endParaRPr sz="2800" b="0" i="0" u="none" strike="noStrike" cap="none">
              <a:solidFill>
                <a:schemeClr val="dk1"/>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Among his first photographic silkscreen works were his paintings featuring Marilyn Monroe, Elvis Presley, and Elizabeth Taylor. </a:t>
            </a:r>
            <a:br>
              <a:rPr lang="en-US" sz="2000" b="0" i="0" u="none" strike="noStrike" cap="none">
                <a:solidFill>
                  <a:schemeClr val="dk1"/>
                </a:solidFill>
                <a:latin typeface="Arial"/>
                <a:ea typeface="Arial"/>
                <a:cs typeface="Arial"/>
                <a:sym typeface="Arial"/>
              </a:rPr>
            </a:br>
            <a:endParaRPr sz="2000" b="0" i="0" u="none" strike="noStrike" cap="none">
              <a:solidFill>
                <a:schemeClr val="dk1"/>
              </a:solidFill>
              <a:latin typeface="Arial"/>
              <a:ea typeface="Arial"/>
              <a:cs typeface="Arial"/>
              <a:sym typeface="Arial"/>
            </a:endParaRPr>
          </a:p>
        </p:txBody>
      </p:sp>
      <p:sp>
        <p:nvSpPr>
          <p:cNvPr id="104" name="Shape 104"/>
          <p:cNvSpPr txBox="1">
            <a:spLocks noGrp="1"/>
          </p:cNvSpPr>
          <p:nvPr>
            <p:ph type="body" idx="3"/>
          </p:nvPr>
        </p:nvSpPr>
        <p:spPr>
          <a:xfrm>
            <a:off x="838199" y="5607605"/>
            <a:ext cx="3284622" cy="5651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Andy Warhol</a:t>
            </a:r>
            <a:r>
              <a:rPr lang="en-US" sz="900" b="0" i="1" u="none" strike="noStrike" cap="none">
                <a:solidFill>
                  <a:srgbClr val="000000"/>
                </a:solidFill>
                <a:latin typeface="Arial"/>
                <a:ea typeface="Arial"/>
                <a:cs typeface="Arial"/>
                <a:sym typeface="Arial"/>
              </a:rPr>
              <a:t>, Silver Liz [Ferus Type]</a:t>
            </a:r>
            <a:r>
              <a:rPr lang="en-US" sz="900" b="0" i="0" u="none" strike="noStrike" cap="none">
                <a:solidFill>
                  <a:srgbClr val="000000"/>
                </a:solidFill>
                <a:latin typeface="Arial"/>
                <a:ea typeface="Arial"/>
                <a:cs typeface="Arial"/>
                <a:sym typeface="Arial"/>
              </a:rPr>
              <a:t>, 1963</a:t>
            </a:r>
            <a:br>
              <a:rPr lang="en-US" sz="900" b="0" i="0" u="none" strike="noStrike" cap="none">
                <a:solidFill>
                  <a:schemeClr val="dk1"/>
                </a:solidFill>
                <a:latin typeface="Arial"/>
                <a:ea typeface="Arial"/>
                <a:cs typeface="Arial"/>
                <a:sym typeface="Arial"/>
              </a:rPr>
            </a:br>
            <a:r>
              <a:rPr lang="en-US" sz="900" b="0" i="0" u="none" strike="noStrike" cap="none">
                <a:solidFill>
                  <a:srgbClr val="000000"/>
                </a:solidFill>
                <a:latin typeface="Arial"/>
                <a:ea typeface="Arial"/>
                <a:cs typeface="Arial"/>
                <a:sym typeface="Arial"/>
              </a:rPr>
              <a:t>The Andy Warhol Museum, Pittsburgh; Founding Collection, Contribution The Andy Warhol Foundation for the Visual Arts, Inc.,</a:t>
            </a:r>
            <a:r>
              <a:rPr lang="en-US" sz="900" b="0" i="0" u="none" strike="noStrike" cap="none">
                <a:solidFill>
                  <a:schemeClr val="dk1"/>
                </a:solidFill>
                <a:latin typeface="Arial"/>
                <a:ea typeface="Arial"/>
                <a:cs typeface="Arial"/>
                <a:sym typeface="Arial"/>
              </a:rPr>
              <a:t> </a:t>
            </a:r>
            <a:r>
              <a:rPr lang="en-US" sz="900" b="0" i="0" u="none" strike="noStrike" cap="none">
                <a:solidFill>
                  <a:srgbClr val="000000"/>
                </a:solidFill>
                <a:latin typeface="Arial"/>
                <a:ea typeface="Arial"/>
                <a:cs typeface="Arial"/>
                <a:sym typeface="Arial"/>
              </a:rPr>
              <a:t>© The Andy Warhol Foundation for the Visual Arts, Inc.,</a:t>
            </a:r>
            <a:r>
              <a:rPr lang="en-US" sz="900" b="0" i="0" u="none" strike="noStrike" cap="none">
                <a:solidFill>
                  <a:schemeClr val="dk1"/>
                </a:solidFill>
                <a:latin typeface="Arial"/>
                <a:ea typeface="Arial"/>
                <a:cs typeface="Arial"/>
                <a:sym typeface="Arial"/>
              </a:rPr>
              <a:t> </a:t>
            </a:r>
            <a:r>
              <a:rPr lang="en-US" sz="900" b="0" i="0" u="none" strike="noStrike" cap="none">
                <a:solidFill>
                  <a:srgbClr val="000000"/>
                </a:solidFill>
                <a:latin typeface="Arial"/>
                <a:ea typeface="Arial"/>
                <a:cs typeface="Arial"/>
                <a:sym typeface="Arial"/>
              </a:rPr>
              <a:t>1998.1.55</a:t>
            </a:r>
            <a:endParaRPr sz="900" b="0" i="0" u="none" strike="noStrike" cap="none">
              <a:solidFill>
                <a:schemeClr val="dk1"/>
              </a:solidFill>
              <a:latin typeface="Arial"/>
              <a:ea typeface="Arial"/>
              <a:cs typeface="Arial"/>
              <a:sym typeface="Arial"/>
            </a:endParaRPr>
          </a:p>
        </p:txBody>
      </p:sp>
      <p:sp>
        <p:nvSpPr>
          <p:cNvPr id="105" name="Shape 105"/>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106" name="Shape 106" descr="This is a photographic silkscreen print of actress Elizabeth Taylor in black ink on a silver background. Her face has been underpainted, so her skin appears to be a pinkish/purple while her eyeshadow appears turquoise and lips an orange-red. The black ink on the left-hand side is faint and seems faded. "/>
          <p:cNvPicPr preferRelativeResize="0"/>
          <p:nvPr/>
        </p:nvPicPr>
        <p:blipFill rotWithShape="1">
          <a:blip r:embed="rId3">
            <a:alphaModFix/>
          </a:blip>
          <a:srcRect/>
          <a:stretch/>
        </p:blipFill>
        <p:spPr>
          <a:xfrm>
            <a:off x="838199" y="1309925"/>
            <a:ext cx="4297680" cy="4297680"/>
          </a:xfrm>
          <a:prstGeom prst="rect">
            <a:avLst/>
          </a:prstGeom>
          <a:noFill/>
          <a:ln>
            <a:noFill/>
          </a:ln>
        </p:spPr>
      </p:pic>
    </p:spTree>
    <p:extLst>
      <p:ext uri="{BB962C8B-B14F-4D97-AF65-F5344CB8AC3E}">
        <p14:creationId xmlns:p14="http://schemas.microsoft.com/office/powerpoint/2010/main" val="1115818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Photographic Silkscreen Printing</a:t>
            </a:r>
            <a:endParaRPr sz="4400" b="0" i="0" u="none" strike="noStrike" cap="none">
              <a:solidFill>
                <a:schemeClr val="dk1"/>
              </a:solidFill>
              <a:latin typeface="Arial"/>
              <a:ea typeface="Arial"/>
              <a:cs typeface="Arial"/>
              <a:sym typeface="Arial"/>
            </a:endParaRPr>
          </a:p>
        </p:txBody>
      </p:sp>
      <p:sp>
        <p:nvSpPr>
          <p:cNvPr id="113" name="Shape 113"/>
          <p:cNvSpPr txBox="1">
            <a:spLocks noGrp="1"/>
          </p:cNvSpPr>
          <p:nvPr>
            <p:ph type="body" idx="2"/>
          </p:nvPr>
        </p:nvSpPr>
        <p:spPr>
          <a:xfrm>
            <a:off x="5105400" y="1549807"/>
            <a:ext cx="6096000" cy="4529260"/>
          </a:xfrm>
          <a:prstGeom prst="rect">
            <a:avLst/>
          </a:prstGeom>
          <a:noFill/>
          <a:ln>
            <a:noFill/>
          </a:ln>
        </p:spPr>
        <p:txBody>
          <a:bodyPr spcFirstLastPara="1" wrap="square" lIns="91425" tIns="45700" rIns="91425" bIns="45700" anchor="t" anchorCtr="0">
            <a:noAutofit/>
          </a:bodyPr>
          <a:lstStyle/>
          <a:p>
            <a:pPr marL="228600" marR="0" lvl="0" indent="-10160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The </a:t>
            </a:r>
            <a:r>
              <a:rPr lang="en-US" sz="2000" b="1" i="0" u="none" strike="noStrike" cap="none">
                <a:solidFill>
                  <a:schemeClr val="dk1"/>
                </a:solidFill>
                <a:latin typeface="Arial"/>
                <a:ea typeface="Arial"/>
                <a:cs typeface="Arial"/>
                <a:sym typeface="Arial"/>
              </a:rPr>
              <a:t>photographic silkscreen printing </a:t>
            </a:r>
            <a:r>
              <a:rPr lang="en-US" sz="2000" b="0" i="0" u="none" strike="noStrike" cap="none">
                <a:solidFill>
                  <a:schemeClr val="dk1"/>
                </a:solidFill>
                <a:latin typeface="Arial"/>
                <a:ea typeface="Arial"/>
                <a:cs typeface="Arial"/>
                <a:sym typeface="Arial"/>
              </a:rPr>
              <a:t>process uses a light sensitive emulsion applied directly to the silkscreen in order to expose a </a:t>
            </a:r>
            <a:r>
              <a:rPr lang="en-US" sz="2000" b="1" i="0" u="none" strike="noStrike" cap="none">
                <a:solidFill>
                  <a:schemeClr val="dk1"/>
                </a:solidFill>
                <a:latin typeface="Arial"/>
                <a:ea typeface="Arial"/>
                <a:cs typeface="Arial"/>
                <a:sym typeface="Arial"/>
              </a:rPr>
              <a:t>film positive </a:t>
            </a:r>
            <a:r>
              <a:rPr lang="en-US" sz="2000" b="0" i="0" u="none" strike="noStrike" cap="none">
                <a:solidFill>
                  <a:schemeClr val="dk1"/>
                </a:solidFill>
                <a:latin typeface="Arial"/>
                <a:ea typeface="Arial"/>
                <a:cs typeface="Arial"/>
                <a:sym typeface="Arial"/>
              </a:rPr>
              <a:t>of the image, using a proper light source. </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This process creates a precise and deﬁned image and allowed Warhol and his assistants to mass-produce a large number of prints with relative ease.</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While Warhol didn’t invent this process, he developed his own </a:t>
            </a:r>
            <a:r>
              <a:rPr lang="en-US" sz="2000" b="0" i="0" u="sng" strike="noStrike" cap="none">
                <a:solidFill>
                  <a:schemeClr val="hlink"/>
                </a:solidFill>
                <a:latin typeface="Arial"/>
                <a:ea typeface="Arial"/>
                <a:cs typeface="Arial"/>
                <a:sym typeface="Arial"/>
                <a:hlinkClick r:id="rId3"/>
              </a:rPr>
              <a:t>silkscreen printing technique </a:t>
            </a:r>
            <a:r>
              <a:rPr lang="en-US" sz="2000" b="0" i="0" u="none" strike="noStrike" cap="none">
                <a:solidFill>
                  <a:schemeClr val="dk1"/>
                </a:solidFill>
                <a:latin typeface="Arial"/>
                <a:ea typeface="Arial"/>
                <a:cs typeface="Arial"/>
                <a:sym typeface="Arial"/>
              </a:rPr>
              <a:t>by combining hand-painted backgrounds with photographic silkscreen-printed images to create unique works of art.</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
        <p:nvSpPr>
          <p:cNvPr id="114" name="Shape 114"/>
          <p:cNvSpPr txBox="1">
            <a:spLocks noGrp="1"/>
          </p:cNvSpPr>
          <p:nvPr>
            <p:ph type="body" idx="3"/>
          </p:nvPr>
        </p:nvSpPr>
        <p:spPr>
          <a:xfrm>
            <a:off x="838200" y="5674677"/>
            <a:ext cx="4267200" cy="5651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Andy Warhol, </a:t>
            </a:r>
            <a:r>
              <a:rPr lang="en-US" sz="900" b="0" i="1" u="none" strike="noStrike" cap="none">
                <a:solidFill>
                  <a:schemeClr val="dk1"/>
                </a:solidFill>
                <a:latin typeface="Arial"/>
                <a:ea typeface="Arial"/>
                <a:cs typeface="Arial"/>
                <a:sym typeface="Arial"/>
              </a:rPr>
              <a:t>Red Jackie</a:t>
            </a:r>
            <a:r>
              <a:rPr lang="en-US" sz="900" b="0" i="0" u="none" strike="noStrike" cap="none">
                <a:solidFill>
                  <a:schemeClr val="dk1"/>
                </a:solidFill>
                <a:latin typeface="Arial"/>
                <a:ea typeface="Arial"/>
                <a:cs typeface="Arial"/>
                <a:sym typeface="Arial"/>
              </a:rPr>
              <a:t>, 1964</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The Andy Warhol Museum, Pittsburgh; Founding Collection, Contribution The Andy Warhol Foundation for the Visual Arts, Inc. © The Andy Warhol Foundation for the Visual Arts, Inc.</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1998.1.54</a:t>
            </a:r>
            <a:endParaRPr sz="1200" b="0" i="0" u="none" strike="noStrike" cap="none">
              <a:solidFill>
                <a:schemeClr val="dk1"/>
              </a:solidFill>
              <a:latin typeface="Arial"/>
              <a:ea typeface="Arial"/>
              <a:cs typeface="Arial"/>
              <a:sym typeface="Arial"/>
            </a:endParaRPr>
          </a:p>
        </p:txBody>
      </p:sp>
      <p:sp>
        <p:nvSpPr>
          <p:cNvPr id="115" name="Shape 115"/>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116" name="Shape 116" descr="This is a photographic silkscreen print of Jacqueline Kennedy in black ink on a red background. Her face has been underpainted, so her skin appears to be a pinkish/purple while her eyeshadow appears blue, earrings turquoise, and lipstick a deep red. Her hair is black with faint blue highlights from the underpainting showing through. "/>
          <p:cNvPicPr preferRelativeResize="0">
            <a:picLocks noGrp="1"/>
          </p:cNvPicPr>
          <p:nvPr>
            <p:ph type="body" idx="1"/>
          </p:nvPr>
        </p:nvPicPr>
        <p:blipFill rotWithShape="1">
          <a:blip r:embed="rId4">
            <a:alphaModFix/>
          </a:blip>
          <a:srcRect/>
          <a:stretch/>
        </p:blipFill>
        <p:spPr>
          <a:xfrm>
            <a:off x="838200" y="1549807"/>
            <a:ext cx="4123481" cy="4114800"/>
          </a:xfrm>
          <a:prstGeom prst="rect">
            <a:avLst/>
          </a:prstGeom>
          <a:noFill/>
          <a:ln>
            <a:noFill/>
          </a:ln>
        </p:spPr>
      </p:pic>
    </p:spTree>
    <p:extLst>
      <p:ext uri="{BB962C8B-B14F-4D97-AF65-F5344CB8AC3E}">
        <p14:creationId xmlns:p14="http://schemas.microsoft.com/office/powerpoint/2010/main" val="1456344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Underpainting</a:t>
            </a:r>
            <a:endParaRPr sz="4400" b="0" i="0" u="none" strike="noStrike" cap="none">
              <a:solidFill>
                <a:schemeClr val="dk1"/>
              </a:solidFill>
              <a:latin typeface="Arial"/>
              <a:ea typeface="Arial"/>
              <a:cs typeface="Arial"/>
              <a:sym typeface="Arial"/>
            </a:endParaRPr>
          </a:p>
        </p:txBody>
      </p:sp>
      <p:sp>
        <p:nvSpPr>
          <p:cNvPr id="123" name="Shape 123"/>
          <p:cNvSpPr txBox="1">
            <a:spLocks noGrp="1"/>
          </p:cNvSpPr>
          <p:nvPr>
            <p:ph type="body" idx="2"/>
          </p:nvPr>
        </p:nvSpPr>
        <p:spPr>
          <a:xfrm>
            <a:off x="5548744" y="1467802"/>
            <a:ext cx="5652655" cy="4729797"/>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Warhol began each artwork using a high contrast image that was then enlarged and transferred onto a silkscreen. </a:t>
            </a:r>
            <a:endParaRPr sz="28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Each image was first </a:t>
            </a:r>
            <a:r>
              <a:rPr lang="en-US" sz="2000" b="1" i="0" u="none" strike="noStrike" cap="none" dirty="0" err="1">
                <a:solidFill>
                  <a:schemeClr val="dk1"/>
                </a:solidFill>
                <a:latin typeface="Arial"/>
                <a:ea typeface="Arial"/>
                <a:cs typeface="Arial"/>
                <a:sym typeface="Arial"/>
              </a:rPr>
              <a:t>underpainted</a:t>
            </a:r>
            <a:r>
              <a:rPr lang="en-US" sz="2000" b="1" i="0" u="none" strike="noStrike" cap="none" dirty="0">
                <a:solidFill>
                  <a:schemeClr val="dk1"/>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by tracing simple outlines of the photographic image onto the canvas and painting in blocks of color. Some were painted in slick, hard-edge styles, whereas others had solid fields of color or more gestural brushwork. </a:t>
            </a:r>
            <a:endParaRPr sz="28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Once this initial painted layer was dry, Warhol printed the photographic silkscreen image on top. </a:t>
            </a:r>
            <a:endParaRPr sz="2800" b="0" i="0" u="none" strike="noStrike" cap="none" dirty="0">
              <a:solidFill>
                <a:schemeClr val="dk1"/>
              </a:solidFill>
              <a:latin typeface="Arial"/>
              <a:ea typeface="Arial"/>
              <a:cs typeface="Arial"/>
              <a:sym typeface="Arial"/>
            </a:endParaRPr>
          </a:p>
        </p:txBody>
      </p:sp>
      <p:sp>
        <p:nvSpPr>
          <p:cNvPr id="124" name="Shape 124"/>
          <p:cNvSpPr txBox="1">
            <a:spLocks noGrp="1"/>
          </p:cNvSpPr>
          <p:nvPr>
            <p:ph type="body" idx="3"/>
          </p:nvPr>
        </p:nvSpPr>
        <p:spPr>
          <a:xfrm>
            <a:off x="870400" y="5845463"/>
            <a:ext cx="4267200" cy="565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Andy Warhol, </a:t>
            </a:r>
            <a:r>
              <a:rPr lang="en-US" sz="900" b="0" i="1" u="none" strike="noStrike" cap="none">
                <a:solidFill>
                  <a:schemeClr val="dk1"/>
                </a:solidFill>
                <a:latin typeface="Arial"/>
                <a:ea typeface="Arial"/>
                <a:cs typeface="Arial"/>
                <a:sym typeface="Arial"/>
              </a:rPr>
              <a:t>Tina Chow</a:t>
            </a:r>
            <a:r>
              <a:rPr lang="en-US" sz="900" b="0" i="0" u="none" strike="noStrike" cap="none">
                <a:solidFill>
                  <a:schemeClr val="dk1"/>
                </a:solidFill>
                <a:latin typeface="Arial"/>
                <a:ea typeface="Arial"/>
                <a:cs typeface="Arial"/>
                <a:sym typeface="Arial"/>
              </a:rPr>
              <a:t>, 1985</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The Andy Warhol Museum, Pittsburgh; Founding Collection, Contribution The Andy Warhol Foundation for the Visual Arts, Inc.</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 The Andy Warhol Foundation for the Visual Arts, Inc.</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1998.1.521</a:t>
            </a:r>
            <a:endParaRPr sz="1200" b="0" i="0" u="none" strike="noStrike" cap="none">
              <a:solidFill>
                <a:schemeClr val="dk1"/>
              </a:solidFill>
              <a:latin typeface="Arial"/>
              <a:ea typeface="Arial"/>
              <a:cs typeface="Arial"/>
              <a:sym typeface="Arial"/>
            </a:endParaRPr>
          </a:p>
        </p:txBody>
      </p:sp>
      <p:sp>
        <p:nvSpPr>
          <p:cNvPr id="125" name="Shape 125"/>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126" name="Shape 126" descr="This is a screen printed portrait of Tina Chow against a silver background. Chow’s skin is pale peach, a stark contrast to the deep black of her hair and eyebrows, the lavender of her eyes, and the cherry red of her lips."/>
          <p:cNvPicPr preferRelativeResize="0"/>
          <p:nvPr/>
        </p:nvPicPr>
        <p:blipFill rotWithShape="1">
          <a:blip r:embed="rId3">
            <a:alphaModFix/>
          </a:blip>
          <a:srcRect/>
          <a:stretch/>
        </p:blipFill>
        <p:spPr>
          <a:xfrm>
            <a:off x="838200" y="1467800"/>
            <a:ext cx="4331600" cy="4377675"/>
          </a:xfrm>
          <a:prstGeom prst="rect">
            <a:avLst/>
          </a:prstGeom>
          <a:noFill/>
          <a:ln>
            <a:noFill/>
          </a:ln>
        </p:spPr>
      </p:pic>
    </p:spTree>
    <p:extLst>
      <p:ext uri="{BB962C8B-B14F-4D97-AF65-F5344CB8AC3E}">
        <p14:creationId xmlns:p14="http://schemas.microsoft.com/office/powerpoint/2010/main" val="159006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Multilayer Silkscreen Printing</a:t>
            </a:r>
            <a:endParaRPr sz="4400" b="0" i="0" u="none" strike="noStrike" cap="none">
              <a:solidFill>
                <a:schemeClr val="dk1"/>
              </a:solidFill>
              <a:latin typeface="Arial"/>
              <a:ea typeface="Arial"/>
              <a:cs typeface="Arial"/>
              <a:sym typeface="Arial"/>
            </a:endParaRPr>
          </a:p>
        </p:txBody>
      </p:sp>
      <p:sp>
        <p:nvSpPr>
          <p:cNvPr id="133" name="Shape 133"/>
          <p:cNvSpPr txBox="1">
            <a:spLocks noGrp="1"/>
          </p:cNvSpPr>
          <p:nvPr>
            <p:ph type="body" idx="2"/>
          </p:nvPr>
        </p:nvSpPr>
        <p:spPr>
          <a:xfrm>
            <a:off x="6371771" y="1395110"/>
            <a:ext cx="4982029" cy="4671862"/>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Warhol quickly realized that he could produce art in a systematic manner like an assembly line of a factory.</a:t>
            </a:r>
            <a:endParaRPr sz="28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He worked with assistants and printers to create numerous print portfolios. In 1977 he met printer Rupert </a:t>
            </a:r>
            <a:r>
              <a:rPr lang="en-US" sz="2000" b="0" i="0" u="none" strike="noStrike" cap="none" dirty="0" err="1">
                <a:solidFill>
                  <a:schemeClr val="dk1"/>
                </a:solidFill>
                <a:latin typeface="Arial"/>
                <a:ea typeface="Arial"/>
                <a:cs typeface="Arial"/>
                <a:sym typeface="Arial"/>
              </a:rPr>
              <a:t>Jasen</a:t>
            </a:r>
            <a:r>
              <a:rPr lang="en-US" sz="2000" b="0" i="0" u="none" strike="noStrike" cap="none" dirty="0">
                <a:solidFill>
                  <a:schemeClr val="dk1"/>
                </a:solidFill>
                <a:latin typeface="Arial"/>
                <a:ea typeface="Arial"/>
                <a:cs typeface="Arial"/>
                <a:sym typeface="Arial"/>
              </a:rPr>
              <a:t> Smith who worked with him to create the series </a:t>
            </a:r>
            <a:r>
              <a:rPr lang="en-US" sz="2000" b="0" i="1" u="none" strike="noStrike" cap="none" dirty="0">
                <a:solidFill>
                  <a:schemeClr val="dk1"/>
                </a:solidFill>
                <a:latin typeface="Arial"/>
                <a:ea typeface="Arial"/>
                <a:cs typeface="Arial"/>
                <a:sym typeface="Arial"/>
              </a:rPr>
              <a:t>Space Fruit</a:t>
            </a:r>
            <a:r>
              <a:rPr lang="en-US" sz="2000" b="0" i="0" u="none" strike="noStrike" cap="none" dirty="0">
                <a:solidFill>
                  <a:schemeClr val="dk1"/>
                </a:solidFill>
                <a:latin typeface="Arial"/>
                <a:ea typeface="Arial"/>
                <a:cs typeface="Arial"/>
                <a:sym typeface="Arial"/>
              </a:rPr>
              <a:t>.</a:t>
            </a:r>
            <a:endParaRPr sz="28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This series is an example of </a:t>
            </a:r>
            <a:r>
              <a:rPr lang="en-US" sz="2000" b="1" i="0" u="none" strike="noStrike" cap="none" dirty="0">
                <a:solidFill>
                  <a:schemeClr val="dk1"/>
                </a:solidFill>
                <a:latin typeface="Arial"/>
                <a:ea typeface="Arial"/>
                <a:cs typeface="Arial"/>
                <a:sym typeface="Arial"/>
              </a:rPr>
              <a:t>multilayer</a:t>
            </a:r>
            <a:r>
              <a:rPr lang="en-US" sz="2000" b="0" i="0" u="none" strike="noStrike" cap="none" dirty="0">
                <a:solidFill>
                  <a:schemeClr val="dk1"/>
                </a:solidFill>
                <a:latin typeface="Arial"/>
                <a:ea typeface="Arial"/>
                <a:cs typeface="Arial"/>
                <a:sym typeface="Arial"/>
              </a:rPr>
              <a:t> silkscreen printing since each color represents a different layer using multiple screens. This printing process allowed Warhol endless color combinations within each composition.</a:t>
            </a:r>
            <a:endParaRPr sz="2800" b="0" i="0" u="none" strike="noStrike" cap="none" dirty="0">
              <a:solidFill>
                <a:schemeClr val="dk1"/>
              </a:solidFill>
              <a:latin typeface="Arial"/>
              <a:ea typeface="Arial"/>
              <a:cs typeface="Arial"/>
              <a:sym typeface="Arial"/>
            </a:endParaRPr>
          </a:p>
        </p:txBody>
      </p:sp>
      <p:sp>
        <p:nvSpPr>
          <p:cNvPr id="134" name="Shape 134"/>
          <p:cNvSpPr txBox="1">
            <a:spLocks noGrp="1"/>
          </p:cNvSpPr>
          <p:nvPr>
            <p:ph type="body" idx="3"/>
          </p:nvPr>
        </p:nvSpPr>
        <p:spPr>
          <a:xfrm>
            <a:off x="834482" y="5526118"/>
            <a:ext cx="5181600" cy="5408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Andy Warhol, </a:t>
            </a:r>
            <a:r>
              <a:rPr lang="en-US" sz="900" b="0" i="1" u="none" strike="noStrike" cap="none">
                <a:solidFill>
                  <a:schemeClr val="dk1"/>
                </a:solidFill>
                <a:latin typeface="Arial"/>
                <a:ea typeface="Arial"/>
                <a:cs typeface="Arial"/>
                <a:sym typeface="Arial"/>
              </a:rPr>
              <a:t>Space Fruit: Still Lifes (Cantaloupes I)</a:t>
            </a:r>
            <a:r>
              <a:rPr lang="en-US" sz="900" b="0" i="0" u="none" strike="noStrike" cap="none">
                <a:solidFill>
                  <a:schemeClr val="dk1"/>
                </a:solidFill>
                <a:latin typeface="Arial"/>
                <a:ea typeface="Arial"/>
                <a:cs typeface="Arial"/>
                <a:sym typeface="Arial"/>
              </a:rPr>
              <a:t>, 1979</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The Andy Warhol Museum, Pittsburgh; Founding Collection, Contribution Dia Center for the Arts</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 The Andy Warhol Foundation for the Visual Arts, Inc.</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2002.4.19.4</a:t>
            </a:r>
            <a:endParaRPr sz="1200" b="0" i="0" u="none" strike="noStrike" cap="none">
              <a:solidFill>
                <a:schemeClr val="dk1"/>
              </a:solidFill>
              <a:latin typeface="Arial"/>
              <a:ea typeface="Arial"/>
              <a:cs typeface="Arial"/>
              <a:sym typeface="Arial"/>
            </a:endParaRPr>
          </a:p>
        </p:txBody>
      </p:sp>
      <p:sp>
        <p:nvSpPr>
          <p:cNvPr id="135" name="Shape 135"/>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136" name="Shape 136" descr="This screen print depicts six orange cantaloupes scattered across the image from the bottom left to the top right. Their shadows are green and stretch toward the right edge of the image. The background is blue, and two large, purple rectangles appear behind the fruit, taking up the majority of the negative space. "/>
          <p:cNvPicPr preferRelativeResize="0"/>
          <p:nvPr/>
        </p:nvPicPr>
        <p:blipFill rotWithShape="1">
          <a:blip r:embed="rId3">
            <a:alphaModFix/>
          </a:blip>
          <a:srcRect/>
          <a:stretch/>
        </p:blipFill>
        <p:spPr>
          <a:xfrm>
            <a:off x="834482" y="1395109"/>
            <a:ext cx="5428283" cy="4114800"/>
          </a:xfrm>
          <a:prstGeom prst="rect">
            <a:avLst/>
          </a:prstGeom>
          <a:noFill/>
          <a:ln>
            <a:noFill/>
          </a:ln>
        </p:spPr>
      </p:pic>
    </p:spTree>
    <p:extLst>
      <p:ext uri="{BB962C8B-B14F-4D97-AF65-F5344CB8AC3E}">
        <p14:creationId xmlns:p14="http://schemas.microsoft.com/office/powerpoint/2010/main" val="20846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2"/>
          </p:nvPr>
        </p:nvSpPr>
        <p:spPr>
          <a:xfrm>
            <a:off x="6458857" y="1103086"/>
            <a:ext cx="4735287" cy="4717143"/>
          </a:xfrm>
          <a:prstGeom prst="rect">
            <a:avLst/>
          </a:prstGeom>
          <a:noFill/>
          <a:ln>
            <a:noFill/>
          </a:ln>
        </p:spPr>
        <p:txBody>
          <a:bodyPr spcFirstLastPara="1" wrap="square" lIns="91425" tIns="45700" rIns="91425" bIns="45700" anchor="ctr" anchorCtr="0">
            <a:noAutofit/>
          </a:bodyPr>
          <a:lstStyle/>
          <a:p>
            <a:pPr marL="457200" marR="0" lvl="0" indent="-357822" algn="l" rtl="0">
              <a:lnSpc>
                <a:spcPct val="90000"/>
              </a:lnSpc>
              <a:spcBef>
                <a:spcPts val="1000"/>
              </a:spcBef>
              <a:spcAft>
                <a:spcPts val="0"/>
              </a:spcAft>
              <a:buClr>
                <a:schemeClr val="dk1"/>
              </a:buClr>
              <a:buSzPts val="2035"/>
              <a:buFont typeface="Arial"/>
              <a:buAutoNum type="arabicPeriod"/>
            </a:pPr>
            <a:r>
              <a:rPr lang="en-US" sz="2035" b="0" i="0" u="none" strike="noStrike" cap="none" dirty="0">
                <a:solidFill>
                  <a:schemeClr val="dk1"/>
                </a:solidFill>
                <a:latin typeface="Arial"/>
                <a:ea typeface="Arial"/>
                <a:cs typeface="Arial"/>
                <a:sym typeface="Arial"/>
              </a:rPr>
              <a:t>He would first print the background color with one screen and the fruit shapes with another screen.</a:t>
            </a:r>
            <a:endParaRPr sz="2035" dirty="0"/>
          </a:p>
          <a:p>
            <a:pPr marL="457200" marR="0" lvl="0" indent="-357822" algn="l" rtl="0">
              <a:lnSpc>
                <a:spcPct val="90000"/>
              </a:lnSpc>
              <a:spcBef>
                <a:spcPts val="0"/>
              </a:spcBef>
              <a:spcAft>
                <a:spcPts val="0"/>
              </a:spcAft>
              <a:buClr>
                <a:schemeClr val="dk1"/>
              </a:buClr>
              <a:buSzPts val="2035"/>
              <a:buFont typeface="Arial"/>
              <a:buAutoNum type="arabicPeriod"/>
            </a:pPr>
            <a:r>
              <a:rPr lang="en-US" sz="2035" b="0" i="0" u="none" strike="noStrike" cap="none" dirty="0">
                <a:solidFill>
                  <a:schemeClr val="dk1"/>
                </a:solidFill>
                <a:latin typeface="Arial"/>
                <a:ea typeface="Arial"/>
                <a:cs typeface="Arial"/>
                <a:sym typeface="Arial"/>
              </a:rPr>
              <a:t>He would then print the photographic image of the fruit using a third screen.</a:t>
            </a:r>
            <a:endParaRPr sz="2035" dirty="0"/>
          </a:p>
          <a:p>
            <a:pPr marL="457200" marR="0" lvl="0" indent="-357822" algn="l" rtl="0">
              <a:lnSpc>
                <a:spcPct val="90000"/>
              </a:lnSpc>
              <a:spcBef>
                <a:spcPts val="0"/>
              </a:spcBef>
              <a:spcAft>
                <a:spcPts val="0"/>
              </a:spcAft>
              <a:buClr>
                <a:schemeClr val="dk1"/>
              </a:buClr>
              <a:buSzPts val="2035"/>
              <a:buFont typeface="Arial"/>
              <a:buAutoNum type="arabicPeriod"/>
            </a:pPr>
            <a:r>
              <a:rPr lang="en-US" sz="2035" b="0" i="0" u="none" strike="noStrike" cap="none" dirty="0">
                <a:solidFill>
                  <a:schemeClr val="dk1"/>
                </a:solidFill>
                <a:latin typeface="Arial"/>
                <a:ea typeface="Arial"/>
                <a:cs typeface="Arial"/>
                <a:sym typeface="Arial"/>
              </a:rPr>
              <a:t>Finally, he would add a hand-drawn layer to finish the work. </a:t>
            </a:r>
            <a:br>
              <a:rPr lang="en-US" sz="2035" b="0" i="0" u="none" strike="noStrike" cap="none" dirty="0">
                <a:solidFill>
                  <a:schemeClr val="dk1"/>
                </a:solidFill>
                <a:latin typeface="Arial"/>
                <a:ea typeface="Arial"/>
                <a:cs typeface="Arial"/>
                <a:sym typeface="Arial"/>
              </a:rPr>
            </a:br>
            <a:endParaRPr sz="2035" b="0" i="0" u="none" strike="noStrike" cap="none" dirty="0">
              <a:solidFill>
                <a:schemeClr val="dk1"/>
              </a:solidFill>
              <a:latin typeface="Arial"/>
              <a:ea typeface="Arial"/>
              <a:cs typeface="Arial"/>
              <a:sym typeface="Arial"/>
            </a:endParaRPr>
          </a:p>
        </p:txBody>
      </p:sp>
      <p:sp>
        <p:nvSpPr>
          <p:cNvPr id="143" name="Shape 143" descr="This screen print depicts five brightly colored green pears scattered across the image from left to right. The two pears on the left are photographic silkscreen printed with shadows, making them appear three dimensional. The three pears on the right are also silkscreen printed but with a hand drawn outline and no shadows; they appear flat and two dimensional. The background is predominately dark pink with a black shadow in the lower right hand corner. "/>
          <p:cNvSpPr txBox="1">
            <a:spLocks noGrp="1"/>
          </p:cNvSpPr>
          <p:nvPr>
            <p:ph type="body" idx="3"/>
          </p:nvPr>
        </p:nvSpPr>
        <p:spPr>
          <a:xfrm>
            <a:off x="834482" y="5517471"/>
            <a:ext cx="5181600" cy="5651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Andy Warhol, </a:t>
            </a:r>
            <a:r>
              <a:rPr lang="en-US" sz="900" b="0" i="1" u="none" strike="noStrike" cap="none">
                <a:solidFill>
                  <a:schemeClr val="dk1"/>
                </a:solidFill>
                <a:latin typeface="Arial"/>
                <a:ea typeface="Arial"/>
                <a:cs typeface="Arial"/>
                <a:sym typeface="Arial"/>
              </a:rPr>
              <a:t>Space Fruit: Still Lifes (Pears), </a:t>
            </a:r>
            <a:r>
              <a:rPr lang="en-US" sz="900" b="0" i="0" u="none" strike="noStrike" cap="none">
                <a:solidFill>
                  <a:schemeClr val="dk1"/>
                </a:solidFill>
                <a:latin typeface="Arial"/>
                <a:ea typeface="Arial"/>
                <a:cs typeface="Arial"/>
                <a:sym typeface="Arial"/>
              </a:rPr>
              <a:t>1979</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The Andy Warhol Museum, Pittsburgh; Founding Collection, Contribution Dia Center for the Arts</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 The Andy Warhol Foundation for the Visual Arts, Inc.</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2002.4.19.6</a:t>
            </a:r>
            <a:endParaRPr sz="1200" b="0" i="0" u="none" strike="noStrike" cap="none">
              <a:solidFill>
                <a:schemeClr val="dk1"/>
              </a:solidFill>
              <a:latin typeface="Arial"/>
              <a:ea typeface="Arial"/>
              <a:cs typeface="Arial"/>
              <a:sym typeface="Arial"/>
            </a:endParaRPr>
          </a:p>
        </p:txBody>
      </p:sp>
      <p:sp>
        <p:nvSpPr>
          <p:cNvPr id="144" name="Shape 144"/>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145" name="Shape 145" descr="Screen print from a suite of 6 serigraphs. Three color print (lime green, raspberry red, and black) on white Lenox museum board.  Image of five green pears on a red background with black ink overlay.  Signed &quot;Andy Warhol&quot; in black felt-tip ink at bottom left corner. Edition number &quot;138/150&quot; in black felt-tip ink near signature. Chopmark &quot;GG&quot; embossed at bottom right corner. Verso: Stamped &quot;(c)Andy Warhol&quot; in black ink at bottom left; dated &quot;1979&quot; in blue ballpoint ink near copyright stamp; Warhol Museum number &quot;2002.4.19.6&quot; in pencil at bottom right corner (no DIA number)."/>
          <p:cNvPicPr preferRelativeResize="0"/>
          <p:nvPr/>
        </p:nvPicPr>
        <p:blipFill rotWithShape="1">
          <a:blip r:embed="rId3">
            <a:alphaModFix/>
          </a:blip>
          <a:srcRect l="2121" t="1800"/>
          <a:stretch/>
        </p:blipFill>
        <p:spPr>
          <a:xfrm>
            <a:off x="905329" y="1479325"/>
            <a:ext cx="5303520" cy="4043845"/>
          </a:xfrm>
          <a:prstGeom prst="rect">
            <a:avLst/>
          </a:prstGeom>
          <a:noFill/>
          <a:ln w="9525" cap="flat" cmpd="sng">
            <a:solidFill>
              <a:srgbClr val="AEABAB"/>
            </a:solidFill>
            <a:prstDash val="solid"/>
            <a:round/>
            <a:headEnd type="none" w="sm" len="sm"/>
            <a:tailEnd type="none" w="sm" len="sm"/>
          </a:ln>
        </p:spPr>
      </p:pic>
      <p:sp>
        <p:nvSpPr>
          <p:cNvPr id="146" name="Shape 1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3000"/>
              <a:t>How many layers did Warhol use to create this composition?</a:t>
            </a:r>
            <a:endParaRPr sz="3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2696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Color Theory</a:t>
            </a:r>
            <a:endParaRPr sz="4400" b="0" i="0" u="none" strike="noStrike" cap="none">
              <a:solidFill>
                <a:schemeClr val="dk1"/>
              </a:solidFill>
              <a:latin typeface="Arial"/>
              <a:ea typeface="Arial"/>
              <a:cs typeface="Arial"/>
              <a:sym typeface="Arial"/>
            </a:endParaRPr>
          </a:p>
        </p:txBody>
      </p:sp>
      <p:sp>
        <p:nvSpPr>
          <p:cNvPr id="153" name="Shape 153"/>
          <p:cNvSpPr txBox="1">
            <a:spLocks noGrp="1"/>
          </p:cNvSpPr>
          <p:nvPr>
            <p:ph type="body" idx="2"/>
          </p:nvPr>
        </p:nvSpPr>
        <p:spPr>
          <a:xfrm>
            <a:off x="5326744" y="1402671"/>
            <a:ext cx="5867400" cy="4114800"/>
          </a:xfrm>
          <a:prstGeom prst="rect">
            <a:avLst/>
          </a:prstGeom>
          <a:noFill/>
          <a:ln>
            <a:noFill/>
          </a:ln>
        </p:spPr>
        <p:txBody>
          <a:bodyPr spcFirstLastPara="1" wrap="square" lIns="91425" tIns="45700" rIns="91425" bIns="45700" anchor="ctr" anchorCtr="0">
            <a:noAutofit/>
          </a:bodyPr>
          <a:lstStyle/>
          <a:p>
            <a:pPr marL="228600" marR="0" lvl="0" indent="-101600" algn="l" rtl="0">
              <a:lnSpc>
                <a:spcPct val="8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28600" marR="0" lvl="0" indent="-228600" algn="l" rtl="0">
              <a:lnSpc>
                <a:spcPct val="80000"/>
              </a:lnSpc>
              <a:spcBef>
                <a:spcPts val="100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Color theory </a:t>
            </a:r>
            <a:r>
              <a:rPr lang="en-US" sz="2000" b="0" i="0" u="none" strike="noStrike" cap="none">
                <a:solidFill>
                  <a:schemeClr val="dk1"/>
                </a:solidFill>
                <a:latin typeface="Arial"/>
                <a:ea typeface="Arial"/>
                <a:cs typeface="Arial"/>
                <a:sym typeface="Arial"/>
              </a:rPr>
              <a:t>is the science and art of color</a:t>
            </a:r>
            <a:r>
              <a:rPr lang="en-US" sz="2000"/>
              <a:t>;</a:t>
            </a:r>
            <a:r>
              <a:rPr lang="en-US" sz="2000" b="0" i="0" u="none" strike="noStrike" cap="none">
                <a:solidFill>
                  <a:schemeClr val="dk1"/>
                </a:solidFill>
                <a:latin typeface="Arial"/>
                <a:ea typeface="Arial"/>
                <a:cs typeface="Arial"/>
                <a:sym typeface="Arial"/>
              </a:rPr>
              <a:t> how we perceive color, how we mix color, and the visual effects of specific color combinations. </a:t>
            </a:r>
            <a:endParaRPr sz="2000" b="0" i="0" u="none" strike="noStrike" cap="none">
              <a:solidFill>
                <a:schemeClr val="dk1"/>
              </a:solidFill>
              <a:latin typeface="Arial"/>
              <a:ea typeface="Arial"/>
              <a:cs typeface="Arial"/>
              <a:sym typeface="Arial"/>
            </a:endParaRPr>
          </a:p>
          <a:p>
            <a:pPr marL="228600" marR="0" lvl="0" indent="-228600" algn="l" rtl="0">
              <a:lnSpc>
                <a:spcPct val="8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Since Warhol received a Bachelor of Fine Arts in Pictorial Design, he learned about color theory and how color could be used in art to evoke certain emotions from the audience.</a:t>
            </a:r>
            <a:endParaRPr sz="2000" b="0" i="0" u="none" strike="noStrike" cap="none">
              <a:solidFill>
                <a:schemeClr val="dk1"/>
              </a:solidFill>
              <a:latin typeface="Arial"/>
              <a:ea typeface="Arial"/>
              <a:cs typeface="Arial"/>
              <a:sym typeface="Arial"/>
            </a:endParaRPr>
          </a:p>
          <a:p>
            <a:pPr marL="228600" marR="0" lvl="0" indent="-228600" algn="l" rtl="0">
              <a:lnSpc>
                <a:spcPct val="8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Significant  personal, cultural, symbolic, and aesthetic associations and meanings can be made through Warhol’s use of color.</a:t>
            </a:r>
            <a:endParaRPr sz="2800" b="0" i="0" u="none" strike="noStrike" cap="none">
              <a:solidFill>
                <a:schemeClr val="dk1"/>
              </a:solidFill>
              <a:latin typeface="Arial"/>
              <a:ea typeface="Arial"/>
              <a:cs typeface="Arial"/>
              <a:sym typeface="Arial"/>
            </a:endParaRPr>
          </a:p>
          <a:p>
            <a:pPr marL="228600" marR="0" lvl="0" indent="-101600" algn="l" rtl="0">
              <a:lnSpc>
                <a:spcPct val="8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
        <p:nvSpPr>
          <p:cNvPr id="154" name="Shape 154"/>
          <p:cNvSpPr txBox="1">
            <a:spLocks noGrp="1"/>
          </p:cNvSpPr>
          <p:nvPr>
            <p:ph type="body" idx="3"/>
          </p:nvPr>
        </p:nvSpPr>
        <p:spPr>
          <a:xfrm>
            <a:off x="834482" y="5526118"/>
            <a:ext cx="4492262" cy="8389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Andy Warhol, </a:t>
            </a:r>
            <a:r>
              <a:rPr lang="en-US" sz="900" b="0" i="1" u="none" strike="noStrike" cap="none">
                <a:solidFill>
                  <a:schemeClr val="dk1"/>
                </a:solidFill>
                <a:latin typeface="Arial"/>
                <a:ea typeface="Arial"/>
                <a:cs typeface="Arial"/>
                <a:sym typeface="Arial"/>
              </a:rPr>
              <a:t>Camouflage, </a:t>
            </a:r>
            <a:r>
              <a:rPr lang="en-US" sz="900" b="0" i="0" u="none" strike="noStrike" cap="none">
                <a:solidFill>
                  <a:schemeClr val="dk1"/>
                </a:solidFill>
                <a:latin typeface="Arial"/>
                <a:ea typeface="Arial"/>
                <a:cs typeface="Arial"/>
                <a:sym typeface="Arial"/>
              </a:rPr>
              <a:t>1987</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The Andy Warhol Museum, Pittsburgh; Founding Collection, Contribution The Andy Warhol Foundation for the Visual Arts, Inc.</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 The Andy Warhol Foundation for the Visual Arts, Inc.</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1998.1.2503.3</a:t>
            </a:r>
            <a:endParaRPr sz="1200" b="0" i="0" u="none" strike="noStrike" cap="none">
              <a:solidFill>
                <a:schemeClr val="dk1"/>
              </a:solidFill>
              <a:latin typeface="Arial"/>
              <a:ea typeface="Arial"/>
              <a:cs typeface="Arial"/>
              <a:sym typeface="Arial"/>
            </a:endParaRPr>
          </a:p>
        </p:txBody>
      </p:sp>
      <p:sp>
        <p:nvSpPr>
          <p:cNvPr id="155" name="Shape 155"/>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156" name="Shape 156" descr="This silkscreen print depicts a traditional camouflage pattern with untraditional colors. The florescent pink and orange shapes dominate the composition, while the dark red and light pink shapes recede into the background.  "/>
          <p:cNvPicPr preferRelativeResize="0"/>
          <p:nvPr/>
        </p:nvPicPr>
        <p:blipFill rotWithShape="1">
          <a:blip r:embed="rId3">
            <a:alphaModFix/>
          </a:blip>
          <a:srcRect/>
          <a:stretch/>
        </p:blipFill>
        <p:spPr>
          <a:xfrm>
            <a:off x="936082" y="1402671"/>
            <a:ext cx="4080149" cy="4114800"/>
          </a:xfrm>
          <a:prstGeom prst="rect">
            <a:avLst/>
          </a:prstGeom>
          <a:noFill/>
          <a:ln>
            <a:noFill/>
          </a:ln>
        </p:spPr>
      </p:pic>
    </p:spTree>
    <p:extLst>
      <p:ext uri="{BB962C8B-B14F-4D97-AF65-F5344CB8AC3E}">
        <p14:creationId xmlns:p14="http://schemas.microsoft.com/office/powerpoint/2010/main" val="150487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Color and Shape</a:t>
            </a:r>
            <a:endParaRPr sz="4400" b="0" i="0" u="none" strike="noStrike" cap="none">
              <a:solidFill>
                <a:schemeClr val="dk1"/>
              </a:solidFill>
              <a:latin typeface="Arial"/>
              <a:ea typeface="Arial"/>
              <a:cs typeface="Arial"/>
              <a:sym typeface="Arial"/>
            </a:endParaRPr>
          </a:p>
        </p:txBody>
      </p:sp>
      <p:sp>
        <p:nvSpPr>
          <p:cNvPr id="163" name="Shape 163"/>
          <p:cNvSpPr txBox="1">
            <a:spLocks noGrp="1"/>
          </p:cNvSpPr>
          <p:nvPr>
            <p:ph type="body" idx="2"/>
          </p:nvPr>
        </p:nvSpPr>
        <p:spPr>
          <a:xfrm>
            <a:off x="5646056" y="1394024"/>
            <a:ext cx="5845728" cy="4685499"/>
          </a:xfrm>
          <a:prstGeom prst="rect">
            <a:avLst/>
          </a:prstGeom>
          <a:noFill/>
          <a:ln>
            <a:noFill/>
          </a:ln>
        </p:spPr>
        <p:txBody>
          <a:bodyPr spcFirstLastPara="1" wrap="square" lIns="91425" tIns="45700" rIns="91425" bIns="45700" anchor="ctr" anchorCtr="0">
            <a:noAutofit/>
          </a:bodyPr>
          <a:lstStyle/>
          <a:p>
            <a:pPr marL="228600" marR="0" lvl="0" indent="-99060" algn="l" rtl="0">
              <a:lnSpc>
                <a:spcPct val="70000"/>
              </a:lnSpc>
              <a:spcBef>
                <a:spcPts val="0"/>
              </a:spcBef>
              <a:spcAft>
                <a:spcPts val="0"/>
              </a:spcAft>
              <a:buClr>
                <a:schemeClr val="dk1"/>
              </a:buClr>
              <a:buSzPts val="2040"/>
              <a:buFont typeface="Arial"/>
              <a:buNone/>
            </a:pPr>
            <a:endParaRPr sz="2000" b="1" i="0" u="none" strike="noStrike" cap="none">
              <a:solidFill>
                <a:schemeClr val="dk1"/>
              </a:solidFill>
              <a:latin typeface="Arial"/>
              <a:ea typeface="Arial"/>
              <a:cs typeface="Arial"/>
              <a:sym typeface="Arial"/>
            </a:endParaRPr>
          </a:p>
          <a:p>
            <a:pPr marL="228600" marR="0" lvl="0" indent="-228600" algn="l" rtl="0">
              <a:lnSpc>
                <a:spcPct val="70000"/>
              </a:lnSpc>
              <a:spcBef>
                <a:spcPts val="0"/>
              </a:spcBef>
              <a:spcAft>
                <a:spcPts val="0"/>
              </a:spcAft>
              <a:buClr>
                <a:schemeClr val="dk1"/>
              </a:buClr>
              <a:buSzPts val="2040"/>
              <a:buFont typeface="Arial"/>
              <a:buChar char="•"/>
            </a:pPr>
            <a:r>
              <a:rPr lang="en-US" sz="2000" b="1" i="0" u="none" strike="noStrike" cap="none">
                <a:solidFill>
                  <a:schemeClr val="dk1"/>
                </a:solidFill>
                <a:latin typeface="Arial"/>
                <a:ea typeface="Arial"/>
                <a:cs typeface="Arial"/>
                <a:sym typeface="Arial"/>
              </a:rPr>
              <a:t>Shape</a:t>
            </a:r>
            <a:r>
              <a:rPr lang="en-US" sz="2000" b="0" i="0" u="none" strike="noStrike" cap="none">
                <a:solidFill>
                  <a:schemeClr val="dk1"/>
                </a:solidFill>
                <a:latin typeface="Arial"/>
                <a:ea typeface="Arial"/>
                <a:cs typeface="Arial"/>
                <a:sym typeface="Arial"/>
              </a:rPr>
              <a:t> is considered to be a two-dimensional element, while three-dimensional elements have volume or mass.</a:t>
            </a:r>
            <a:endParaRPr sz="2000" b="0" i="0" u="none" strike="noStrike" cap="none">
              <a:solidFill>
                <a:schemeClr val="dk1"/>
              </a:solidFill>
              <a:latin typeface="Arial"/>
              <a:ea typeface="Arial"/>
              <a:cs typeface="Arial"/>
              <a:sym typeface="Arial"/>
            </a:endParaRPr>
          </a:p>
          <a:p>
            <a:pPr marL="228600" marR="0" lvl="0" indent="-228600" algn="l" rtl="0">
              <a:lnSpc>
                <a:spcPct val="70000"/>
              </a:lnSpc>
              <a:spcBef>
                <a:spcPts val="1000"/>
              </a:spcBef>
              <a:spcAft>
                <a:spcPts val="0"/>
              </a:spcAft>
              <a:buClr>
                <a:schemeClr val="dk1"/>
              </a:buClr>
              <a:buSzPts val="2040"/>
              <a:buFont typeface="Arial"/>
              <a:buChar char="•"/>
            </a:pPr>
            <a:r>
              <a:rPr lang="en-US" sz="2000" b="0" i="0" u="none" strike="noStrike" cap="none">
                <a:solidFill>
                  <a:schemeClr val="dk1"/>
                </a:solidFill>
                <a:latin typeface="Arial"/>
                <a:ea typeface="Arial"/>
                <a:cs typeface="Arial"/>
                <a:sym typeface="Arial"/>
              </a:rPr>
              <a:t>Shapes are enclosed objects and can be created by line, color and value changes that define their edges.</a:t>
            </a:r>
            <a:endParaRPr sz="2000" b="0" i="0" u="none" strike="noStrike" cap="none">
              <a:solidFill>
                <a:schemeClr val="dk1"/>
              </a:solidFill>
              <a:latin typeface="Arial"/>
              <a:ea typeface="Arial"/>
              <a:cs typeface="Arial"/>
              <a:sym typeface="Arial"/>
            </a:endParaRPr>
          </a:p>
          <a:p>
            <a:pPr marL="228600" marR="0" lvl="0" indent="-228600" algn="l" rtl="0">
              <a:lnSpc>
                <a:spcPct val="70000"/>
              </a:lnSpc>
              <a:spcBef>
                <a:spcPts val="1000"/>
              </a:spcBef>
              <a:spcAft>
                <a:spcPts val="0"/>
              </a:spcAft>
              <a:buClr>
                <a:schemeClr val="dk1"/>
              </a:buClr>
              <a:buSzPts val="2040"/>
              <a:buFont typeface="Arial"/>
              <a:buChar char="•"/>
            </a:pPr>
            <a:r>
              <a:rPr lang="en-US" sz="2000" b="0" i="0" u="none" strike="noStrike" cap="none">
                <a:solidFill>
                  <a:schemeClr val="dk1"/>
                </a:solidFill>
                <a:latin typeface="Arial"/>
                <a:ea typeface="Arial"/>
                <a:cs typeface="Arial"/>
                <a:sym typeface="Arial"/>
              </a:rPr>
              <a:t>Shapes can be</a:t>
            </a:r>
            <a:endParaRPr sz="2000"/>
          </a:p>
          <a:p>
            <a:pPr marL="914400" marR="0" lvl="1" indent="-358140" algn="l" rtl="0">
              <a:lnSpc>
                <a:spcPct val="70000"/>
              </a:lnSpc>
              <a:spcBef>
                <a:spcPts val="1000"/>
              </a:spcBef>
              <a:spcAft>
                <a:spcPts val="0"/>
              </a:spcAft>
              <a:buClr>
                <a:schemeClr val="dk1"/>
              </a:buClr>
              <a:buSzPts val="2040"/>
              <a:buFont typeface="Arial"/>
              <a:buChar char="•"/>
            </a:pPr>
            <a:r>
              <a:rPr lang="en-US" sz="2000" b="1" i="0" u="none" strike="noStrike" cap="none">
                <a:solidFill>
                  <a:schemeClr val="dk1"/>
                </a:solidFill>
                <a:latin typeface="Arial"/>
                <a:ea typeface="Arial"/>
                <a:cs typeface="Arial"/>
                <a:sym typeface="Arial"/>
              </a:rPr>
              <a:t>organic</a:t>
            </a:r>
            <a:r>
              <a:rPr lang="en-US" sz="2000" b="0" i="0" u="none" strike="noStrike" cap="none">
                <a:solidFill>
                  <a:schemeClr val="dk1"/>
                </a:solidFill>
                <a:latin typeface="Arial"/>
                <a:ea typeface="Arial"/>
                <a:cs typeface="Arial"/>
                <a:sym typeface="Arial"/>
              </a:rPr>
              <a:t>: irregular shapes found in  	nature, also called “natural” </a:t>
            </a:r>
            <a:endParaRPr sz="2000"/>
          </a:p>
          <a:p>
            <a:pPr marL="914400" marR="0" lvl="1" indent="-358140" algn="l" rtl="0">
              <a:lnSpc>
                <a:spcPct val="70000"/>
              </a:lnSpc>
              <a:spcBef>
                <a:spcPts val="1000"/>
              </a:spcBef>
              <a:spcAft>
                <a:spcPts val="0"/>
              </a:spcAft>
              <a:buClr>
                <a:schemeClr val="dk1"/>
              </a:buClr>
              <a:buSzPts val="2040"/>
              <a:buFont typeface="Arial"/>
              <a:buChar char="•"/>
            </a:pPr>
            <a:r>
              <a:rPr lang="en-US" sz="2000" b="1" i="0" u="none" strike="noStrike" cap="none">
                <a:solidFill>
                  <a:schemeClr val="dk1"/>
                </a:solidFill>
                <a:latin typeface="Arial"/>
                <a:ea typeface="Arial"/>
                <a:cs typeface="Arial"/>
                <a:sym typeface="Arial"/>
              </a:rPr>
              <a:t>geometric</a:t>
            </a:r>
            <a:r>
              <a:rPr lang="en-US" sz="2000" b="0" i="0" u="none" strike="noStrike" cap="none">
                <a:solidFill>
                  <a:schemeClr val="dk1"/>
                </a:solidFill>
                <a:latin typeface="Arial"/>
                <a:ea typeface="Arial"/>
                <a:cs typeface="Arial"/>
                <a:sym typeface="Arial"/>
              </a:rPr>
              <a:t>: shapes with strong lines and angles such as circles, triangles, and squares</a:t>
            </a:r>
            <a:endParaRPr sz="2000" b="0" i="0" u="none" strike="noStrike" cap="none">
              <a:solidFill>
                <a:schemeClr val="dk1"/>
              </a:solidFill>
              <a:latin typeface="Arial"/>
              <a:ea typeface="Arial"/>
              <a:cs typeface="Arial"/>
              <a:sym typeface="Arial"/>
            </a:endParaRPr>
          </a:p>
          <a:p>
            <a:pPr marL="0" marR="0" lvl="0" indent="0" algn="l" rtl="0">
              <a:lnSpc>
                <a:spcPct val="70000"/>
              </a:lnSpc>
              <a:spcBef>
                <a:spcPts val="1000"/>
              </a:spcBef>
              <a:spcAft>
                <a:spcPts val="0"/>
              </a:spcAft>
              <a:buClr>
                <a:schemeClr val="dk1"/>
              </a:buClr>
              <a:buSzPts val="1700"/>
              <a:buFont typeface="Arial"/>
              <a:buNone/>
            </a:pPr>
            <a:endParaRPr sz="1700" b="0" i="0" u="none" strike="noStrike" cap="none">
              <a:solidFill>
                <a:schemeClr val="dk1"/>
              </a:solidFill>
              <a:latin typeface="Arial"/>
              <a:ea typeface="Arial"/>
              <a:cs typeface="Arial"/>
              <a:sym typeface="Arial"/>
            </a:endParaRPr>
          </a:p>
        </p:txBody>
      </p:sp>
      <p:sp>
        <p:nvSpPr>
          <p:cNvPr id="164" name="Shape 164" descr="This photographic silkscreen features a human skull sitting on a table as if gazing off over our left shoulder. The grainy black silkscreen has been underpainted in acrylic paint. The skull is pink with a powder blue shadow and the table is mint green backed by a tan-colored wall. The skull’s shadow strongly resembles a baby’s head in profile."/>
          <p:cNvSpPr txBox="1">
            <a:spLocks noGrp="1"/>
          </p:cNvSpPr>
          <p:nvPr>
            <p:ph type="body" idx="3"/>
          </p:nvPr>
        </p:nvSpPr>
        <p:spPr>
          <a:xfrm>
            <a:off x="834482" y="5526117"/>
            <a:ext cx="4651917" cy="8389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Andy Warhol, </a:t>
            </a:r>
            <a:r>
              <a:rPr lang="en-US" sz="900" b="0" i="1" u="none" strike="noStrike" cap="none">
                <a:solidFill>
                  <a:schemeClr val="dk1"/>
                </a:solidFill>
                <a:latin typeface="Arial"/>
                <a:ea typeface="Arial"/>
                <a:cs typeface="Arial"/>
                <a:sym typeface="Arial"/>
              </a:rPr>
              <a:t>Skull, </a:t>
            </a:r>
            <a:r>
              <a:rPr lang="en-US" sz="900" b="0" i="0" u="none" strike="noStrike" cap="none">
                <a:solidFill>
                  <a:schemeClr val="dk1"/>
                </a:solidFill>
                <a:latin typeface="Arial"/>
                <a:ea typeface="Arial"/>
                <a:cs typeface="Arial"/>
                <a:sym typeface="Arial"/>
              </a:rPr>
              <a:t>1976</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The Andy Warhol Museum, Pittsburgh; Founding Collection, Contribution Dia Center for the Arts</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 The Andy Warhol Foundation for the Visual Arts, Inc.</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2002.4.31</a:t>
            </a:r>
            <a:endParaRPr sz="1200" b="0" i="0" u="none" strike="noStrike" cap="none">
              <a:solidFill>
                <a:schemeClr val="dk1"/>
              </a:solidFill>
              <a:latin typeface="Arial"/>
              <a:ea typeface="Arial"/>
              <a:cs typeface="Arial"/>
              <a:sym typeface="Arial"/>
            </a:endParaRPr>
          </a:p>
        </p:txBody>
      </p:sp>
      <p:sp>
        <p:nvSpPr>
          <p:cNvPr id="165" name="Shape 165"/>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166" name="Shape 166"/>
          <p:cNvPicPr preferRelativeResize="0"/>
          <p:nvPr/>
        </p:nvPicPr>
        <p:blipFill rotWithShape="1">
          <a:blip r:embed="rId3">
            <a:alphaModFix/>
          </a:blip>
          <a:srcRect/>
          <a:stretch/>
        </p:blipFill>
        <p:spPr>
          <a:xfrm>
            <a:off x="834482" y="1394024"/>
            <a:ext cx="4556011" cy="4114800"/>
          </a:xfrm>
          <a:prstGeom prst="rect">
            <a:avLst/>
          </a:prstGeom>
          <a:noFill/>
          <a:ln>
            <a:noFill/>
          </a:ln>
        </p:spPr>
      </p:pic>
    </p:spTree>
    <p:extLst>
      <p:ext uri="{BB962C8B-B14F-4D97-AF65-F5344CB8AC3E}">
        <p14:creationId xmlns:p14="http://schemas.microsoft.com/office/powerpoint/2010/main" val="219964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1458</Words>
  <Application>Microsoft Macintosh PowerPoint</Application>
  <PresentationFormat>Widescreen</PresentationFormat>
  <Paragraphs>161</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   Silkscreen Printing: Introduction &amp; Color Theory Lesson 1</vt:lpstr>
      <vt:lpstr>I tried doing them by hand, but I find it easier to use a screen. This way, I don’t have to work on my objects at all. One of my assistants or anyone else, for that matter, can reproduce the design as well as I could.</vt:lpstr>
      <vt:lpstr>Introduction</vt:lpstr>
      <vt:lpstr>Photographic Silkscreen Printing</vt:lpstr>
      <vt:lpstr>Underpainting</vt:lpstr>
      <vt:lpstr>Multilayer Silkscreen Printing</vt:lpstr>
      <vt:lpstr>How many layers did Warhol use to create this composition?</vt:lpstr>
      <vt:lpstr>Color Theory</vt:lpstr>
      <vt:lpstr>Color and Shape</vt:lpstr>
      <vt:lpstr>Positive and Negative Space</vt:lpstr>
      <vt:lpstr>PowerPoint Presentation</vt:lpstr>
      <vt:lpstr>The Color Wheel</vt:lpstr>
      <vt:lpstr>Monochromatic</vt:lpstr>
      <vt:lpstr>Neutral Colors</vt:lpstr>
      <vt:lpstr>Analogous</vt:lpstr>
      <vt:lpstr>Complementary</vt:lpstr>
      <vt:lpstr>Split Complementary</vt:lpstr>
      <vt:lpstr>Value</vt:lpstr>
      <vt:lpstr>Temperature</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Silkscreen Printing: Introduction &amp; Color Theory Lesson 1</dc:title>
  <dc:creator>Gonzalez, Desi</dc:creator>
  <cp:lastModifiedBy>Gonzalez, Desi</cp:lastModifiedBy>
  <cp:revision>2</cp:revision>
  <dcterms:created xsi:type="dcterms:W3CDTF">2018-02-20T18:55:32Z</dcterms:created>
  <dcterms:modified xsi:type="dcterms:W3CDTF">2018-06-19T16:01:39Z</dcterms:modified>
</cp:coreProperties>
</file>