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23"/>
    <p:restoredTop sz="94712"/>
  </p:normalViewPr>
  <p:slideViewPr>
    <p:cSldViewPr snapToGrid="0" snapToObjects="1">
      <p:cViewPr varScale="1">
        <p:scale>
          <a:sx n="121" d="100"/>
          <a:sy n="121" d="100"/>
        </p:scale>
        <p:origin x="200" y="9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C4B363-C0CE-8A4F-BB5B-FE0018BE6032}" type="datetimeFigureOut">
              <a:rPr lang="en-US" smtClean="0"/>
              <a:t>6/19/18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1A3412-9F40-EB43-83DD-5676E5AF48DA}" type="slidenum">
              <a:rPr lang="en-US" smtClean="0"/>
              <a:t>‹#›</a:t>
            </a:fld>
            <a:endParaRPr lang="en-US"/>
          </a:p>
        </p:txBody>
      </p:sp>
    </p:spTree>
    <p:extLst>
      <p:ext uri="{BB962C8B-B14F-4D97-AF65-F5344CB8AC3E}">
        <p14:creationId xmlns:p14="http://schemas.microsoft.com/office/powerpoint/2010/main" val="2085241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Shape 276"/>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77" name="Shape 277"/>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1</a:t>
            </a:fld>
            <a:endParaRP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0570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83" name="Shape 283"/>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4028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Shape 290"/>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Additional information:</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91" name="Shape 291"/>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5040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Shape 302"/>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Additional information:</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03" name="Shape 303"/>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3306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Shape 317"/>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Additional information:</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18" name="Shape 318"/>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329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Shape 329"/>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30" name="Shape 330"/>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3758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39" name="Shape 339"/>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4141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D7DB73B-C038-3341-8DDD-9A6409AC5866}" type="datetimeFigureOut">
              <a:rPr lang="en-US" smtClean="0"/>
              <a:t>6/19/18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10259-97DD-6443-A876-D72EECB7B3BE}" type="slidenum">
              <a:rPr lang="en-US" smtClean="0"/>
              <a:t>‹#›</a:t>
            </a:fld>
            <a:endParaRPr lang="en-US"/>
          </a:p>
        </p:txBody>
      </p:sp>
    </p:spTree>
    <p:extLst>
      <p:ext uri="{BB962C8B-B14F-4D97-AF65-F5344CB8AC3E}">
        <p14:creationId xmlns:p14="http://schemas.microsoft.com/office/powerpoint/2010/main" val="12719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7DB73B-C038-3341-8DDD-9A6409AC5866}" type="datetimeFigureOut">
              <a:rPr lang="en-US" smtClean="0"/>
              <a:t>6/19/18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10259-97DD-6443-A876-D72EECB7B3BE}" type="slidenum">
              <a:rPr lang="en-US" smtClean="0"/>
              <a:t>‹#›</a:t>
            </a:fld>
            <a:endParaRPr lang="en-US"/>
          </a:p>
        </p:txBody>
      </p:sp>
    </p:spTree>
    <p:extLst>
      <p:ext uri="{BB962C8B-B14F-4D97-AF65-F5344CB8AC3E}">
        <p14:creationId xmlns:p14="http://schemas.microsoft.com/office/powerpoint/2010/main" val="1186323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7DB73B-C038-3341-8DDD-9A6409AC5866}" type="datetimeFigureOut">
              <a:rPr lang="en-US" smtClean="0"/>
              <a:t>6/19/18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10259-97DD-6443-A876-D72EECB7B3BE}" type="slidenum">
              <a:rPr lang="en-US" smtClean="0"/>
              <a:t>‹#›</a:t>
            </a:fld>
            <a:endParaRPr lang="en-US"/>
          </a:p>
        </p:txBody>
      </p:sp>
    </p:spTree>
    <p:extLst>
      <p:ext uri="{BB962C8B-B14F-4D97-AF65-F5344CB8AC3E}">
        <p14:creationId xmlns:p14="http://schemas.microsoft.com/office/powerpoint/2010/main" val="1300364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27" name="Shape 27"/>
          <p:cNvSpPr txBox="1">
            <a:spLocks noGrp="1"/>
          </p:cNvSpPr>
          <p:nvPr>
            <p:ph type="body" idx="1"/>
          </p:nvPr>
        </p:nvSpPr>
        <p:spPr>
          <a:xfrm>
            <a:off x="838200" y="1825625"/>
            <a:ext cx="5181600" cy="3965575"/>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dt" idx="10"/>
          </p:nvPr>
        </p:nvSpPr>
        <p:spPr>
          <a:xfrm>
            <a:off x="838200" y="6356350"/>
            <a:ext cx="7315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2613837" y="6365063"/>
            <a:ext cx="6964325"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32" name="Shape 32"/>
          <p:cNvSpPr txBox="1">
            <a:spLocks noGrp="1"/>
          </p:cNvSpPr>
          <p:nvPr>
            <p:ph type="body" idx="3"/>
          </p:nvPr>
        </p:nvSpPr>
        <p:spPr>
          <a:xfrm>
            <a:off x="838200" y="5791201"/>
            <a:ext cx="5181600" cy="56515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4571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35" name="Shape 35"/>
          <p:cNvSpPr txBox="1">
            <a:spLocks noGrp="1"/>
          </p:cNvSpPr>
          <p:nvPr>
            <p:ph type="dt" idx="10"/>
          </p:nvPr>
        </p:nvSpPr>
        <p:spPr>
          <a:xfrm>
            <a:off x="838200" y="6356350"/>
            <a:ext cx="7315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2613837" y="6365063"/>
            <a:ext cx="6964325"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38" name="Shape 38"/>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927061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7DB73B-C038-3341-8DDD-9A6409AC5866}" type="datetimeFigureOut">
              <a:rPr lang="en-US" smtClean="0"/>
              <a:t>6/19/18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10259-97DD-6443-A876-D72EECB7B3BE}" type="slidenum">
              <a:rPr lang="en-US" smtClean="0"/>
              <a:t>‹#›</a:t>
            </a:fld>
            <a:endParaRPr lang="en-US"/>
          </a:p>
        </p:txBody>
      </p:sp>
    </p:spTree>
    <p:extLst>
      <p:ext uri="{BB962C8B-B14F-4D97-AF65-F5344CB8AC3E}">
        <p14:creationId xmlns:p14="http://schemas.microsoft.com/office/powerpoint/2010/main" val="1413001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7DB73B-C038-3341-8DDD-9A6409AC5866}" type="datetimeFigureOut">
              <a:rPr lang="en-US" smtClean="0"/>
              <a:t>6/19/18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10259-97DD-6443-A876-D72EECB7B3BE}" type="slidenum">
              <a:rPr lang="en-US" smtClean="0"/>
              <a:t>‹#›</a:t>
            </a:fld>
            <a:endParaRPr lang="en-US"/>
          </a:p>
        </p:txBody>
      </p:sp>
    </p:spTree>
    <p:extLst>
      <p:ext uri="{BB962C8B-B14F-4D97-AF65-F5344CB8AC3E}">
        <p14:creationId xmlns:p14="http://schemas.microsoft.com/office/powerpoint/2010/main" val="1437890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D7DB73B-C038-3341-8DDD-9A6409AC5866}" type="datetimeFigureOut">
              <a:rPr lang="en-US" smtClean="0"/>
              <a:t>6/19/18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10259-97DD-6443-A876-D72EECB7B3BE}" type="slidenum">
              <a:rPr lang="en-US" smtClean="0"/>
              <a:t>‹#›</a:t>
            </a:fld>
            <a:endParaRPr lang="en-US"/>
          </a:p>
        </p:txBody>
      </p:sp>
    </p:spTree>
    <p:extLst>
      <p:ext uri="{BB962C8B-B14F-4D97-AF65-F5344CB8AC3E}">
        <p14:creationId xmlns:p14="http://schemas.microsoft.com/office/powerpoint/2010/main" val="994590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7DB73B-C038-3341-8DDD-9A6409AC5866}" type="datetimeFigureOut">
              <a:rPr lang="en-US" smtClean="0"/>
              <a:t>6/19/18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810259-97DD-6443-A876-D72EECB7B3BE}" type="slidenum">
              <a:rPr lang="en-US" smtClean="0"/>
              <a:t>‹#›</a:t>
            </a:fld>
            <a:endParaRPr lang="en-US"/>
          </a:p>
        </p:txBody>
      </p:sp>
    </p:spTree>
    <p:extLst>
      <p:ext uri="{BB962C8B-B14F-4D97-AF65-F5344CB8AC3E}">
        <p14:creationId xmlns:p14="http://schemas.microsoft.com/office/powerpoint/2010/main" val="75270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7DB73B-C038-3341-8DDD-9A6409AC5866}" type="datetimeFigureOut">
              <a:rPr lang="en-US" smtClean="0"/>
              <a:t>6/19/18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810259-97DD-6443-A876-D72EECB7B3BE}" type="slidenum">
              <a:rPr lang="en-US" smtClean="0"/>
              <a:t>‹#›</a:t>
            </a:fld>
            <a:endParaRPr lang="en-US"/>
          </a:p>
        </p:txBody>
      </p:sp>
    </p:spTree>
    <p:extLst>
      <p:ext uri="{BB962C8B-B14F-4D97-AF65-F5344CB8AC3E}">
        <p14:creationId xmlns:p14="http://schemas.microsoft.com/office/powerpoint/2010/main" val="207122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DB73B-C038-3341-8DDD-9A6409AC5866}" type="datetimeFigureOut">
              <a:rPr lang="en-US" smtClean="0"/>
              <a:t>6/19/18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810259-97DD-6443-A876-D72EECB7B3BE}" type="slidenum">
              <a:rPr lang="en-US" smtClean="0"/>
              <a:t>‹#›</a:t>
            </a:fld>
            <a:endParaRPr lang="en-US"/>
          </a:p>
        </p:txBody>
      </p:sp>
    </p:spTree>
    <p:extLst>
      <p:ext uri="{BB962C8B-B14F-4D97-AF65-F5344CB8AC3E}">
        <p14:creationId xmlns:p14="http://schemas.microsoft.com/office/powerpoint/2010/main" val="44546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7DB73B-C038-3341-8DDD-9A6409AC5866}" type="datetimeFigureOut">
              <a:rPr lang="en-US" smtClean="0"/>
              <a:t>6/19/18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10259-97DD-6443-A876-D72EECB7B3BE}" type="slidenum">
              <a:rPr lang="en-US" smtClean="0"/>
              <a:t>‹#›</a:t>
            </a:fld>
            <a:endParaRPr lang="en-US"/>
          </a:p>
        </p:txBody>
      </p:sp>
    </p:spTree>
    <p:extLst>
      <p:ext uri="{BB962C8B-B14F-4D97-AF65-F5344CB8AC3E}">
        <p14:creationId xmlns:p14="http://schemas.microsoft.com/office/powerpoint/2010/main" val="1368918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7DB73B-C038-3341-8DDD-9A6409AC5866}" type="datetimeFigureOut">
              <a:rPr lang="en-US" smtClean="0"/>
              <a:t>6/19/18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10259-97DD-6443-A876-D72EECB7B3BE}" type="slidenum">
              <a:rPr lang="en-US" smtClean="0"/>
              <a:t>‹#›</a:t>
            </a:fld>
            <a:endParaRPr lang="en-US"/>
          </a:p>
        </p:txBody>
      </p:sp>
    </p:spTree>
    <p:extLst>
      <p:ext uri="{BB962C8B-B14F-4D97-AF65-F5344CB8AC3E}">
        <p14:creationId xmlns:p14="http://schemas.microsoft.com/office/powerpoint/2010/main" val="1412986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7DB73B-C038-3341-8DDD-9A6409AC5866}" type="datetimeFigureOut">
              <a:rPr lang="en-US" smtClean="0"/>
              <a:t>6/19/18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10259-97DD-6443-A876-D72EECB7B3BE}" type="slidenum">
              <a:rPr lang="en-US" smtClean="0"/>
              <a:t>‹#›</a:t>
            </a:fld>
            <a:endParaRPr lang="en-US"/>
          </a:p>
        </p:txBody>
      </p:sp>
    </p:spTree>
    <p:extLst>
      <p:ext uri="{BB962C8B-B14F-4D97-AF65-F5344CB8AC3E}">
        <p14:creationId xmlns:p14="http://schemas.microsoft.com/office/powerpoint/2010/main" val="1656910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ctrTitle"/>
          </p:nvPr>
        </p:nvSpPr>
        <p:spPr>
          <a:xfrm>
            <a:off x="1524000" y="1456190"/>
            <a:ext cx="9144000" cy="236106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Arial"/>
              <a:buNone/>
            </a:pPr>
            <a:br>
              <a:rPr lang="en-US" sz="5400" b="0" i="0" u="none" strike="noStrike" cap="none" dirty="0">
                <a:solidFill>
                  <a:schemeClr val="dk1"/>
                </a:solidFill>
                <a:latin typeface="Arial"/>
                <a:ea typeface="Arial"/>
                <a:cs typeface="Arial"/>
                <a:sym typeface="Arial"/>
              </a:rPr>
            </a:br>
            <a:br>
              <a:rPr lang="en-US" sz="5400" b="0" i="0" u="none" strike="noStrike" cap="none" dirty="0">
                <a:solidFill>
                  <a:schemeClr val="dk1"/>
                </a:solidFill>
                <a:latin typeface="Arial"/>
                <a:ea typeface="Arial"/>
                <a:cs typeface="Arial"/>
                <a:sym typeface="Arial"/>
              </a:rPr>
            </a:br>
            <a:br>
              <a:rPr lang="en-US" sz="5400" b="0" i="0" u="none" strike="noStrike" cap="none" dirty="0">
                <a:solidFill>
                  <a:schemeClr val="dk1"/>
                </a:solidFill>
                <a:latin typeface="Arial"/>
                <a:ea typeface="Arial"/>
                <a:cs typeface="Arial"/>
                <a:sym typeface="Arial"/>
              </a:rPr>
            </a:br>
            <a:r>
              <a:rPr lang="en-US" sz="5400" b="1" i="0" u="none" strike="noStrike" cap="none" dirty="0">
                <a:solidFill>
                  <a:schemeClr val="dk1"/>
                </a:solidFill>
                <a:latin typeface="Arial"/>
                <a:ea typeface="Arial"/>
                <a:cs typeface="Arial"/>
                <a:sym typeface="Arial"/>
              </a:rPr>
              <a:t>Silkscreen Printin</a:t>
            </a:r>
            <a:r>
              <a:rPr lang="en-US" sz="5400" b="1" i="0" u="none" strike="noStrike" cap="none" dirty="0">
                <a:solidFill>
                  <a:schemeClr val="dk1"/>
                </a:solidFill>
                <a:latin typeface="Arial" panose="020B0604020202020204" pitchFamily="34" charset="0"/>
                <a:ea typeface="Arial"/>
                <a:cs typeface="Arial" panose="020B0604020202020204" pitchFamily="34" charset="0"/>
                <a:sym typeface="Arial"/>
              </a:rPr>
              <a:t>g:</a:t>
            </a:r>
            <a:br>
              <a:rPr lang="en-US" sz="5400" b="1" i="0" u="none" strike="noStrike" cap="none" dirty="0">
                <a:solidFill>
                  <a:schemeClr val="dk1"/>
                </a:solidFill>
                <a:latin typeface="Arial" panose="020B0604020202020204" pitchFamily="34" charset="0"/>
                <a:ea typeface="Arial"/>
                <a:cs typeface="Arial" panose="020B0604020202020204" pitchFamily="34" charset="0"/>
                <a:sym typeface="Arial"/>
              </a:rPr>
            </a:br>
            <a:r>
              <a:rPr lang="en-US" sz="4410" b="0" u="none" strike="noStrike" cap="none" dirty="0">
                <a:solidFill>
                  <a:schemeClr val="dk1"/>
                </a:solidFill>
                <a:latin typeface="Arial" panose="020B0604020202020204" pitchFamily="34" charset="0"/>
                <a:ea typeface="Arial"/>
                <a:cs typeface="Arial" panose="020B0604020202020204" pitchFamily="34" charset="0"/>
                <a:sym typeface="Arial"/>
              </a:rPr>
              <a:t>Gathering and Manipulating </a:t>
            </a:r>
            <a:br>
              <a:rPr lang="en-US" sz="4410" b="0" u="none" strike="noStrike" cap="none" dirty="0">
                <a:solidFill>
                  <a:schemeClr val="dk1"/>
                </a:solidFill>
                <a:latin typeface="Arial" panose="020B0604020202020204" pitchFamily="34" charset="0"/>
                <a:ea typeface="Arial"/>
                <a:cs typeface="Arial" panose="020B0604020202020204" pitchFamily="34" charset="0"/>
                <a:sym typeface="Arial"/>
              </a:rPr>
            </a:br>
            <a:r>
              <a:rPr lang="en-US" sz="4410" b="0" u="none" strike="noStrike" cap="none" dirty="0">
                <a:solidFill>
                  <a:schemeClr val="dk1"/>
                </a:solidFill>
                <a:latin typeface="Arial" panose="020B0604020202020204" pitchFamily="34" charset="0"/>
                <a:ea typeface="Arial"/>
                <a:cs typeface="Arial" panose="020B0604020202020204" pitchFamily="34" charset="0"/>
                <a:sym typeface="Arial"/>
              </a:rPr>
              <a:t>Source Images </a:t>
            </a:r>
            <a:br>
              <a:rPr lang="en-US" sz="5400" b="0" i="0" u="none" strike="noStrike" cap="none" dirty="0">
                <a:solidFill>
                  <a:schemeClr val="dk1"/>
                </a:solidFill>
                <a:latin typeface="Arial" panose="020B0604020202020204" pitchFamily="34" charset="0"/>
                <a:ea typeface="Arial"/>
                <a:cs typeface="Arial" panose="020B0604020202020204" pitchFamily="34" charset="0"/>
                <a:sym typeface="Arial"/>
              </a:rPr>
            </a:br>
            <a:r>
              <a:rPr lang="en-US" sz="3600" dirty="0">
                <a:latin typeface="Arial" panose="020B0604020202020204" pitchFamily="34" charset="0"/>
                <a:cs typeface="Arial" panose="020B0604020202020204" pitchFamily="34" charset="0"/>
              </a:rPr>
              <a:t>Lesson 2</a:t>
            </a:r>
            <a:endParaRPr sz="36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pic>
        <p:nvPicPr>
          <p:cNvPr id="280" name="Shape 280"/>
          <p:cNvPicPr preferRelativeResize="0"/>
          <p:nvPr/>
        </p:nvPicPr>
        <p:blipFill rotWithShape="1">
          <a:blip r:embed="rId3">
            <a:alphaModFix/>
          </a:blip>
          <a:srcRect/>
          <a:stretch/>
        </p:blipFill>
        <p:spPr>
          <a:xfrm>
            <a:off x="4351533" y="4474000"/>
            <a:ext cx="3488934" cy="470140"/>
          </a:xfrm>
          <a:prstGeom prst="rect">
            <a:avLst/>
          </a:prstGeom>
          <a:noFill/>
          <a:ln>
            <a:noFill/>
          </a:ln>
        </p:spPr>
      </p:pic>
    </p:spTree>
    <p:extLst>
      <p:ext uri="{BB962C8B-B14F-4D97-AF65-F5344CB8AC3E}">
        <p14:creationId xmlns:p14="http://schemas.microsoft.com/office/powerpoint/2010/main" val="187354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3600"/>
              <a:buFont typeface="Arial"/>
              <a:buNone/>
            </a:pPr>
            <a:r>
              <a:rPr lang="en-US" sz="3600" b="0" i="0" u="none" strike="noStrike" cap="none">
                <a:solidFill>
                  <a:schemeClr val="dk1"/>
                </a:solidFill>
                <a:latin typeface="Arial"/>
                <a:ea typeface="Arial"/>
                <a:cs typeface="Arial"/>
                <a:sym typeface="Arial"/>
              </a:rPr>
              <a:t>With silkscreening, you pick a photograph, blow it up, transfer it in glue onto silk, and then roll ink across it so the ink goes through the silk but not through the glue. That way you get the same image, slightly different each time. It was all so simple—quick and chancy. I was thrilled with it. </a:t>
            </a:r>
            <a:endParaRPr sz="4400" b="0" i="0" u="none" strike="noStrike" cap="none">
              <a:solidFill>
                <a:schemeClr val="dk1"/>
              </a:solidFill>
              <a:latin typeface="Arial"/>
              <a:ea typeface="Arial"/>
              <a:cs typeface="Arial"/>
              <a:sym typeface="Arial"/>
            </a:endParaRPr>
          </a:p>
        </p:txBody>
      </p:sp>
      <p:sp>
        <p:nvSpPr>
          <p:cNvPr id="286" name="Shape 28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88888"/>
              </a:buClr>
              <a:buSzPts val="2400"/>
              <a:buFont typeface="Arial"/>
              <a:buNone/>
            </a:pPr>
            <a:r>
              <a:rPr lang="en-US" sz="2400" b="0" i="0" u="none" strike="noStrike" cap="none">
                <a:solidFill>
                  <a:srgbClr val="888888"/>
                </a:solidFill>
                <a:latin typeface="Arial"/>
                <a:ea typeface="Arial"/>
                <a:cs typeface="Arial"/>
                <a:sym typeface="Arial"/>
              </a:rPr>
              <a:t>Andy Warhol, </a:t>
            </a:r>
            <a:r>
              <a:rPr lang="en-US" sz="2400" b="0" i="1" u="none" strike="noStrike" cap="none">
                <a:solidFill>
                  <a:srgbClr val="888888"/>
                </a:solidFill>
                <a:latin typeface="Arial"/>
                <a:ea typeface="Arial"/>
                <a:cs typeface="Arial"/>
                <a:sym typeface="Arial"/>
              </a:rPr>
              <a:t>Popism: The Warhol Sixties</a:t>
            </a:r>
            <a:r>
              <a:rPr lang="en-US" sz="2400" b="0" i="0" u="none" strike="noStrike" cap="none">
                <a:solidFill>
                  <a:srgbClr val="888888"/>
                </a:solidFill>
                <a:latin typeface="Arial"/>
                <a:ea typeface="Arial"/>
                <a:cs typeface="Arial"/>
                <a:sym typeface="Arial"/>
              </a:rPr>
              <a:t>, 1980</a:t>
            </a:r>
            <a:endParaRPr sz="2400" b="0" i="0" u="none" strike="noStrike" cap="none">
              <a:solidFill>
                <a:srgbClr val="888888"/>
              </a:solidFill>
              <a:latin typeface="Arial"/>
              <a:ea typeface="Arial"/>
              <a:cs typeface="Arial"/>
              <a:sym typeface="Arial"/>
            </a:endParaRPr>
          </a:p>
        </p:txBody>
      </p:sp>
      <p:sp>
        <p:nvSpPr>
          <p:cNvPr id="287" name="Shape 287"/>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1025704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838199" y="365125"/>
            <a:ext cx="10796081"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Appropriation</a:t>
            </a:r>
            <a:endParaRPr sz="4400" b="0" i="0" u="none" strike="noStrike" cap="none">
              <a:solidFill>
                <a:schemeClr val="dk1"/>
              </a:solidFill>
              <a:latin typeface="Arial"/>
              <a:ea typeface="Arial"/>
              <a:cs typeface="Arial"/>
              <a:sym typeface="Arial"/>
            </a:endParaRPr>
          </a:p>
        </p:txBody>
      </p:sp>
      <p:sp>
        <p:nvSpPr>
          <p:cNvPr id="294" name="Shape 294"/>
          <p:cNvSpPr txBox="1">
            <a:spLocks noGrp="1"/>
          </p:cNvSpPr>
          <p:nvPr>
            <p:ph type="body" idx="2"/>
          </p:nvPr>
        </p:nvSpPr>
        <p:spPr>
          <a:xfrm>
            <a:off x="7887495" y="1402671"/>
            <a:ext cx="3306650" cy="4114800"/>
          </a:xfrm>
          <a:prstGeom prst="rect">
            <a:avLst/>
          </a:prstGeom>
          <a:noFill/>
          <a:ln>
            <a:noFill/>
          </a:ln>
        </p:spPr>
        <p:txBody>
          <a:bodyPr spcFirstLastPara="1" wrap="square" lIns="91425" tIns="45700" rIns="91425" bIns="45700" anchor="ctr" anchorCtr="0">
            <a:noAutofit/>
          </a:bodyPr>
          <a:lstStyle/>
          <a:p>
            <a:pPr marL="228600" marR="0" lvl="0" indent="-101600" algn="l" rtl="0">
              <a:lnSpc>
                <a:spcPct val="90000"/>
              </a:lnSpc>
              <a:spcBef>
                <a:spcPts val="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Warhol </a:t>
            </a:r>
            <a:r>
              <a:rPr lang="en-US" sz="2000" b="1" i="0" u="none" strike="noStrike" cap="none">
                <a:solidFill>
                  <a:schemeClr val="dk1"/>
                </a:solidFill>
                <a:latin typeface="Arial"/>
                <a:ea typeface="Arial"/>
                <a:cs typeface="Arial"/>
                <a:sym typeface="Arial"/>
              </a:rPr>
              <a:t>appropriated</a:t>
            </a:r>
            <a:r>
              <a:rPr lang="en-US" sz="2000" b="0" i="0" u="none" strike="noStrike" cap="none">
                <a:solidFill>
                  <a:schemeClr val="dk1"/>
                </a:solidFill>
                <a:latin typeface="Arial"/>
                <a:ea typeface="Arial"/>
                <a:cs typeface="Arial"/>
                <a:sym typeface="Arial"/>
              </a:rPr>
              <a:t> (used without permission) images from magazines, newspapers, and press photos of the most popular people of his time.</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When manipulating the original image, he paid particular attention to contrast, cropping and color.</a:t>
            </a:r>
            <a:endParaRPr sz="2800" b="0" i="0" u="none" strike="noStrike" cap="none">
              <a:solidFill>
                <a:schemeClr val="dk1"/>
              </a:solidFill>
              <a:latin typeface="Arial"/>
              <a:ea typeface="Arial"/>
              <a:cs typeface="Arial"/>
              <a:sym typeface="Arial"/>
            </a:endParaRPr>
          </a:p>
        </p:txBody>
      </p:sp>
      <p:sp>
        <p:nvSpPr>
          <p:cNvPr id="295" name="Shape 295"/>
          <p:cNvSpPr txBox="1">
            <a:spLocks noGrp="1"/>
          </p:cNvSpPr>
          <p:nvPr>
            <p:ph type="body" idx="3"/>
          </p:nvPr>
        </p:nvSpPr>
        <p:spPr>
          <a:xfrm>
            <a:off x="834482" y="5372331"/>
            <a:ext cx="3979355" cy="5651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Andy Warhol</a:t>
            </a:r>
            <a:r>
              <a:rPr lang="en-US" sz="900" b="0" i="1" u="none" strike="noStrike" cap="none">
                <a:solidFill>
                  <a:srgbClr val="000000"/>
                </a:solidFill>
                <a:latin typeface="Arial"/>
                <a:ea typeface="Arial"/>
                <a:cs typeface="Arial"/>
                <a:sym typeface="Arial"/>
              </a:rPr>
              <a:t>, Silver Liz [Ferus Type]</a:t>
            </a:r>
            <a:r>
              <a:rPr lang="en-US" sz="900" b="0" i="0" u="none" strike="noStrike" cap="none">
                <a:solidFill>
                  <a:srgbClr val="000000"/>
                </a:solidFill>
                <a:latin typeface="Arial"/>
                <a:ea typeface="Arial"/>
                <a:cs typeface="Arial"/>
                <a:sym typeface="Arial"/>
              </a:rPr>
              <a:t>, 1963</a:t>
            </a:r>
            <a:br>
              <a:rPr lang="en-US" sz="900" b="0" i="0" u="none" strike="noStrike" cap="none">
                <a:solidFill>
                  <a:schemeClr val="dk1"/>
                </a:solidFill>
                <a:latin typeface="Arial"/>
                <a:ea typeface="Arial"/>
                <a:cs typeface="Arial"/>
                <a:sym typeface="Arial"/>
              </a:rPr>
            </a:br>
            <a:r>
              <a:rPr lang="en-US" sz="900" b="0" i="0" u="none" strike="noStrike" cap="none">
                <a:solidFill>
                  <a:srgbClr val="000000"/>
                </a:solidFill>
                <a:latin typeface="Arial"/>
                <a:ea typeface="Arial"/>
                <a:cs typeface="Arial"/>
                <a:sym typeface="Arial"/>
              </a:rPr>
              <a:t>The Andy Warhol Museum, Pittsburgh; Founding Collection, Contribution The Andy Warhol Foundation for the Visual Arts, Inc.,</a:t>
            </a:r>
            <a:r>
              <a:rPr lang="en-US" sz="900" b="0" i="0" u="none" strike="noStrike" cap="none">
                <a:solidFill>
                  <a:schemeClr val="dk1"/>
                </a:solidFill>
                <a:latin typeface="Arial"/>
                <a:ea typeface="Arial"/>
                <a:cs typeface="Arial"/>
                <a:sym typeface="Arial"/>
              </a:rPr>
              <a:t> </a:t>
            </a:r>
            <a:r>
              <a:rPr lang="en-US" sz="900" b="0" i="0" u="none" strike="noStrike" cap="none">
                <a:solidFill>
                  <a:srgbClr val="000000"/>
                </a:solidFill>
                <a:latin typeface="Arial"/>
                <a:ea typeface="Arial"/>
                <a:cs typeface="Arial"/>
                <a:sym typeface="Arial"/>
              </a:rPr>
              <a:t>© The Andy Warhol Foundation for the Visual Arts, Inc.,</a:t>
            </a:r>
            <a:r>
              <a:rPr lang="en-US" sz="900" b="0" i="0" u="none" strike="noStrike" cap="none">
                <a:solidFill>
                  <a:schemeClr val="dk1"/>
                </a:solidFill>
                <a:latin typeface="Arial"/>
                <a:ea typeface="Arial"/>
                <a:cs typeface="Arial"/>
                <a:sym typeface="Arial"/>
              </a:rPr>
              <a:t> </a:t>
            </a:r>
            <a:r>
              <a:rPr lang="en-US" sz="900" b="0" i="0" u="none" strike="noStrike" cap="none">
                <a:solidFill>
                  <a:srgbClr val="000000"/>
                </a:solidFill>
                <a:latin typeface="Arial"/>
                <a:ea typeface="Arial"/>
                <a:cs typeface="Arial"/>
                <a:sym typeface="Arial"/>
              </a:rPr>
              <a:t>1998.1.55</a:t>
            </a:r>
            <a:endParaRPr sz="900" b="0" i="0" u="none" strike="noStrike" cap="none">
              <a:solidFill>
                <a:schemeClr val="dk1"/>
              </a:solidFill>
              <a:latin typeface="Arial"/>
              <a:ea typeface="Arial"/>
              <a:cs typeface="Arial"/>
              <a:sym typeface="Arial"/>
            </a:endParaRPr>
          </a:p>
        </p:txBody>
      </p:sp>
      <p:sp>
        <p:nvSpPr>
          <p:cNvPr id="296" name="Shape 296"/>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297" name="Shape 297" descr="This is a photographic silkscreen print of actress Elizabeth Taylor in black ink on a silver background. Her face has been underpainted, so her skin appears to be a pinkish/purple while her eyeshadow appears turquoise and lips an orange-red. The black ink on the left-hand side is faint and seems faded. "/>
          <p:cNvPicPr preferRelativeResize="0"/>
          <p:nvPr/>
        </p:nvPicPr>
        <p:blipFill rotWithShape="1">
          <a:blip r:embed="rId3">
            <a:alphaModFix/>
          </a:blip>
          <a:srcRect/>
          <a:stretch/>
        </p:blipFill>
        <p:spPr>
          <a:xfrm>
            <a:off x="881917" y="1440411"/>
            <a:ext cx="3931920" cy="3931920"/>
          </a:xfrm>
          <a:prstGeom prst="rect">
            <a:avLst/>
          </a:prstGeom>
          <a:noFill/>
          <a:ln>
            <a:noFill/>
          </a:ln>
        </p:spPr>
      </p:pic>
      <p:pic>
        <p:nvPicPr>
          <p:cNvPr id="298" name="Shape 298" descr="This is a black and white publicity still of actress Elizabeth Taylor and the source image for Warhol's &quot;Silver Liz&quot; (1963). Taylor is wearing a blouse with a deep neckline and short sleeves and a thin necklace. The photograph appears yellowish and faded around the edges."/>
          <p:cNvPicPr preferRelativeResize="0"/>
          <p:nvPr/>
        </p:nvPicPr>
        <p:blipFill rotWithShape="1">
          <a:blip r:embed="rId4">
            <a:alphaModFix/>
          </a:blip>
          <a:srcRect l="6552" t="4526" r="5442" b="4727"/>
          <a:stretch/>
        </p:blipFill>
        <p:spPr>
          <a:xfrm>
            <a:off x="4857555" y="1440411"/>
            <a:ext cx="2986221" cy="3931920"/>
          </a:xfrm>
          <a:prstGeom prst="rect">
            <a:avLst/>
          </a:prstGeom>
          <a:noFill/>
          <a:ln>
            <a:noFill/>
          </a:ln>
        </p:spPr>
      </p:pic>
      <p:sp>
        <p:nvSpPr>
          <p:cNvPr id="299" name="Shape 299"/>
          <p:cNvSpPr/>
          <p:nvPr/>
        </p:nvSpPr>
        <p:spPr>
          <a:xfrm>
            <a:off x="4795776" y="5332207"/>
            <a:ext cx="3048000"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Publicity still of Elizabeth Taylor, 1957</a:t>
            </a:r>
            <a:br>
              <a:rPr lang="en-US" sz="900" b="0" i="0" u="none" strike="noStrike" cap="none">
                <a:solidFill>
                  <a:schemeClr val="dk1"/>
                </a:solidFill>
                <a:latin typeface="Arial"/>
                <a:ea typeface="Arial"/>
                <a:cs typeface="Arial"/>
                <a:sym typeface="Arial"/>
              </a:rPr>
            </a:br>
            <a:r>
              <a:rPr lang="en-US" sz="900" b="0" i="0" u="none" strike="noStrike" cap="none">
                <a:solidFill>
                  <a:srgbClr val="000000"/>
                </a:solidFill>
                <a:latin typeface="Arial"/>
                <a:ea typeface="Arial"/>
                <a:cs typeface="Arial"/>
                <a:sym typeface="Arial"/>
              </a:rPr>
              <a:t>The Andy Warhol Museum, Pittsburgh; Founding Collection, Contribution The Andy Warhol Foundation for the Visual Arts, Inc.,</a:t>
            </a:r>
            <a:r>
              <a:rPr lang="en-US" sz="900" b="0" i="0" u="none" strike="noStrike" cap="none">
                <a:solidFill>
                  <a:schemeClr val="dk1"/>
                </a:solidFill>
                <a:latin typeface="Arial"/>
                <a:ea typeface="Arial"/>
                <a:cs typeface="Arial"/>
                <a:sym typeface="Arial"/>
              </a:rPr>
              <a:t> </a:t>
            </a:r>
            <a:r>
              <a:rPr lang="en-US" sz="900" b="0" i="0" u="none" strike="noStrike" cap="none">
                <a:solidFill>
                  <a:srgbClr val="000000"/>
                </a:solidFill>
                <a:latin typeface="Arial"/>
                <a:ea typeface="Arial"/>
                <a:cs typeface="Arial"/>
                <a:sym typeface="Arial"/>
              </a:rPr>
              <a:t>1998.3.10289.2</a:t>
            </a:r>
            <a:endParaRPr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5601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838199" y="365125"/>
            <a:ext cx="10796081"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4400" b="0" i="0" u="none" strike="noStrike" cap="none" dirty="0">
                <a:solidFill>
                  <a:schemeClr val="dk1"/>
                </a:solidFill>
                <a:latin typeface="Arial"/>
                <a:ea typeface="Arial"/>
                <a:cs typeface="Arial"/>
                <a:sym typeface="Arial"/>
              </a:rPr>
              <a:t>Still Life Arrangements</a:t>
            </a:r>
            <a:endParaRPr sz="4400" b="0" i="0" u="none" strike="noStrike" cap="none" dirty="0">
              <a:solidFill>
                <a:schemeClr val="dk1"/>
              </a:solidFill>
              <a:latin typeface="Arial"/>
              <a:ea typeface="Arial"/>
              <a:cs typeface="Arial"/>
              <a:sym typeface="Arial"/>
            </a:endParaRPr>
          </a:p>
        </p:txBody>
      </p:sp>
      <p:sp>
        <p:nvSpPr>
          <p:cNvPr id="306" name="Shape 306"/>
          <p:cNvSpPr txBox="1">
            <a:spLocks noGrp="1"/>
          </p:cNvSpPr>
          <p:nvPr>
            <p:ph type="body" idx="2"/>
          </p:nvPr>
        </p:nvSpPr>
        <p:spPr>
          <a:xfrm>
            <a:off x="6295337" y="1359489"/>
            <a:ext cx="4898808" cy="4448644"/>
          </a:xfrm>
          <a:prstGeom prst="rect">
            <a:avLst/>
          </a:prstGeom>
          <a:noFill/>
          <a:ln>
            <a:noFill/>
          </a:ln>
        </p:spPr>
        <p:txBody>
          <a:bodyPr spcFirstLastPara="1" wrap="square" lIns="91425" tIns="45700" rIns="91425" bIns="45700" anchor="ctr" anchorCtr="0">
            <a:noAutofit/>
          </a:bodyPr>
          <a:lstStyle/>
          <a:p>
            <a:pPr marL="228600" marR="0" lvl="0" indent="-228600" algn="l" rtl="0">
              <a:lnSpc>
                <a:spcPct val="9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Warhol and his assistants also set up still life arrangements of objects that were then used as source material for his silkscreens. </a:t>
            </a:r>
            <a:endParaRPr sz="2000" b="0" i="0" u="none" strike="noStrike" cap="none" dirty="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They would take multiple photos in varying arrangements, manipulating the lighting to adjust the contrast and enhance or diminish the shadows.</a:t>
            </a:r>
            <a:endParaRPr sz="2800" b="0" i="0" u="none" strike="noStrike" cap="none" dirty="0">
              <a:solidFill>
                <a:schemeClr val="dk1"/>
              </a:solidFill>
              <a:latin typeface="Arial"/>
              <a:ea typeface="Arial"/>
              <a:cs typeface="Arial"/>
              <a:sym typeface="Arial"/>
            </a:endParaRPr>
          </a:p>
        </p:txBody>
      </p:sp>
      <p:sp>
        <p:nvSpPr>
          <p:cNvPr id="308" name="Shape 308"/>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dirty="0">
                <a:solidFill>
                  <a:srgbClr val="888888"/>
                </a:solidFill>
                <a:latin typeface="Arial"/>
                <a:ea typeface="Arial"/>
                <a:cs typeface="Arial"/>
                <a:sym typeface="Arial"/>
              </a:rPr>
              <a:t>© The Andy Warhol Museum, one of the four Carnegie Museums of Pittsburgh. All rights reserved.</a:t>
            </a:r>
            <a:endParaRPr sz="1200" b="0" i="0" u="none" strike="noStrike" cap="none" dirty="0">
              <a:solidFill>
                <a:srgbClr val="888888"/>
              </a:solidFill>
              <a:latin typeface="Arial"/>
              <a:ea typeface="Arial"/>
              <a:cs typeface="Arial"/>
              <a:sym typeface="Arial"/>
            </a:endParaRPr>
          </a:p>
        </p:txBody>
      </p:sp>
      <p:grpSp>
        <p:nvGrpSpPr>
          <p:cNvPr id="310" name="Shape 310" descr="This image shows two photographs and two silkscreen prints of a hammer and sickle. The black and white photograph in the upper left hand corner shows a hammer laying across a sickle on a table with a McDonald’s box to the left. The black and white photo in the upper right hand corner shows a propped-up hammer laying across a sickle that also points upward. The bottom left hand silkscreen print shows a line drawing of a red hammer and sickle in the foreground and a grey hammer and sickle shadow against a black background. The print at the bottom right shows a hammer and sickle in red with a black photographic silkscreen overlay against a white background. "/>
          <p:cNvGrpSpPr/>
          <p:nvPr/>
        </p:nvGrpSpPr>
        <p:grpSpPr>
          <a:xfrm>
            <a:off x="748662" y="1353210"/>
            <a:ext cx="5266495" cy="4368836"/>
            <a:chOff x="748662" y="1353210"/>
            <a:chExt cx="5266495" cy="4368836"/>
          </a:xfrm>
        </p:grpSpPr>
        <p:pic>
          <p:nvPicPr>
            <p:cNvPr id="311" name="Shape 311"/>
            <p:cNvPicPr preferRelativeResize="0"/>
            <p:nvPr/>
          </p:nvPicPr>
          <p:blipFill rotWithShape="1">
            <a:blip r:embed="rId3">
              <a:alphaModFix/>
            </a:blip>
            <a:srcRect/>
            <a:stretch/>
          </p:blipFill>
          <p:spPr>
            <a:xfrm>
              <a:off x="748662" y="3710366"/>
              <a:ext cx="2684122" cy="2011680"/>
            </a:xfrm>
            <a:prstGeom prst="rect">
              <a:avLst/>
            </a:prstGeom>
            <a:noFill/>
            <a:ln>
              <a:noFill/>
            </a:ln>
          </p:spPr>
        </p:pic>
        <p:pic>
          <p:nvPicPr>
            <p:cNvPr id="312" name="Shape 312"/>
            <p:cNvPicPr preferRelativeResize="0"/>
            <p:nvPr/>
          </p:nvPicPr>
          <p:blipFill rotWithShape="1">
            <a:blip r:embed="rId4">
              <a:alphaModFix/>
            </a:blip>
            <a:srcRect l="5532" t="8269" r="24855" b="8008"/>
            <a:stretch/>
          </p:blipFill>
          <p:spPr>
            <a:xfrm>
              <a:off x="3575061" y="1353210"/>
              <a:ext cx="2440096" cy="1828800"/>
            </a:xfrm>
            <a:prstGeom prst="rect">
              <a:avLst/>
            </a:prstGeom>
            <a:noFill/>
            <a:ln>
              <a:noFill/>
            </a:ln>
          </p:spPr>
        </p:pic>
        <p:pic>
          <p:nvPicPr>
            <p:cNvPr id="313" name="Shape 313"/>
            <p:cNvPicPr preferRelativeResize="0"/>
            <p:nvPr/>
          </p:nvPicPr>
          <p:blipFill rotWithShape="1">
            <a:blip r:embed="rId5">
              <a:alphaModFix/>
            </a:blip>
            <a:srcRect l="7097" t="9133" r="20960" b="7658"/>
            <a:stretch/>
          </p:blipFill>
          <p:spPr>
            <a:xfrm>
              <a:off x="834482" y="1353210"/>
              <a:ext cx="2528793" cy="1828800"/>
            </a:xfrm>
            <a:prstGeom prst="rect">
              <a:avLst/>
            </a:prstGeom>
            <a:noFill/>
            <a:ln>
              <a:noFill/>
            </a:ln>
          </p:spPr>
        </p:pic>
        <p:pic>
          <p:nvPicPr>
            <p:cNvPr id="314" name="Shape 314" descr="This image shows two photographs and two silkscreen prints of a hammer and sickle. The black and white photograph in the upper left hand corner shows a hammer laying across a sickle on a table with a McDonald’s box to the left. The black and white photo in the upper right hand corner shows a propped-up hammer laying across a sickle that also points upward. The bottom left hand silkscreen print shows a line drawing of a red hammer and sickle in the foreground and a grey hammer and sickle shadow against a black background. The print at the bottom right shows a hammer and sickle in red with a black photographic silkscreen overlay against a white background. "/>
            <p:cNvPicPr preferRelativeResize="0"/>
            <p:nvPr/>
          </p:nvPicPr>
          <p:blipFill rotWithShape="1">
            <a:blip r:embed="rId6">
              <a:alphaModFix/>
            </a:blip>
            <a:srcRect/>
            <a:stretch/>
          </p:blipFill>
          <p:spPr>
            <a:xfrm>
              <a:off x="3575062" y="3710366"/>
              <a:ext cx="2406922" cy="2011680"/>
            </a:xfrm>
            <a:prstGeom prst="rect">
              <a:avLst/>
            </a:prstGeom>
            <a:noFill/>
            <a:ln>
              <a:noFill/>
            </a:ln>
          </p:spPr>
        </p:pic>
      </p:grpSp>
      <p:sp>
        <p:nvSpPr>
          <p:cNvPr id="12" name="Shape 309">
            <a:extLst>
              <a:ext uri="{FF2B5EF4-FFF2-40B4-BE49-F238E27FC236}">
                <a16:creationId xmlns:a16="http://schemas.microsoft.com/office/drawing/2014/main" id="{1AF2D3D7-DC3D-2047-9364-AB7BBB421AEB}"/>
              </a:ext>
            </a:extLst>
          </p:cNvPr>
          <p:cNvSpPr/>
          <p:nvPr/>
        </p:nvSpPr>
        <p:spPr>
          <a:xfrm>
            <a:off x="3506617" y="5726273"/>
            <a:ext cx="2589383" cy="1061829"/>
          </a:xfrm>
          <a:prstGeom prst="rect">
            <a:avLst/>
          </a:prstGeom>
          <a:noFill/>
          <a:ln>
            <a:noFill/>
          </a:ln>
        </p:spPr>
        <p:txBody>
          <a:bodyPr spcFirstLastPara="1" wrap="square" lIns="91425" tIns="45700" rIns="91425" bIns="45700" anchor="t" anchorCtr="0">
            <a:noAutofit/>
          </a:bodyPr>
          <a:lstStyle/>
          <a:p>
            <a:pPr lvl="0">
              <a:buClr>
                <a:srgbClr val="000000"/>
              </a:buClr>
              <a:buSzPts val="900"/>
            </a:pPr>
            <a:r>
              <a:rPr lang="en-US" sz="700" dirty="0">
                <a:solidFill>
                  <a:srgbClr val="000000"/>
                </a:solidFill>
                <a:latin typeface="Arial"/>
                <a:ea typeface="Arial"/>
                <a:cs typeface="Arial"/>
                <a:sym typeface="Arial"/>
              </a:rPr>
              <a:t>Andy Warhol, </a:t>
            </a:r>
            <a:r>
              <a:rPr lang="en-US" sz="700" i="1" dirty="0">
                <a:solidFill>
                  <a:srgbClr val="000000"/>
                </a:solidFill>
                <a:latin typeface="Arial"/>
                <a:ea typeface="Arial"/>
                <a:cs typeface="Arial"/>
                <a:sym typeface="Arial"/>
              </a:rPr>
              <a:t>Hammer and Sickle</a:t>
            </a:r>
            <a:r>
              <a:rPr lang="en-US" sz="700" dirty="0">
                <a:solidFill>
                  <a:srgbClr val="000000"/>
                </a:solidFill>
                <a:latin typeface="Arial"/>
                <a:ea typeface="Arial"/>
                <a:cs typeface="Arial"/>
                <a:sym typeface="Arial"/>
              </a:rPr>
              <a:t>, 1976</a:t>
            </a:r>
          </a:p>
          <a:p>
            <a:pPr lvl="0">
              <a:buClr>
                <a:srgbClr val="000000"/>
              </a:buClr>
              <a:buSzPts val="900"/>
            </a:pPr>
            <a:r>
              <a:rPr lang="en-US" sz="700" dirty="0">
                <a:solidFill>
                  <a:srgbClr val="000000"/>
                </a:solidFill>
                <a:latin typeface="Arial"/>
                <a:ea typeface="Arial"/>
                <a:cs typeface="Arial"/>
                <a:sym typeface="Arial"/>
              </a:rPr>
              <a:t>The Andy Warhol Museum, Pittsburgh; Founding Collection, Contribution The Andy Warhol Foundation for the Visual Arts, Inc.</a:t>
            </a:r>
          </a:p>
          <a:p>
            <a:pPr lvl="0">
              <a:buClr>
                <a:srgbClr val="000000"/>
              </a:buClr>
              <a:buSzPts val="900"/>
            </a:pPr>
            <a:r>
              <a:rPr lang="en-US" sz="700" dirty="0">
                <a:solidFill>
                  <a:srgbClr val="000000"/>
                </a:solidFill>
                <a:latin typeface="Arial"/>
                <a:ea typeface="Arial"/>
                <a:cs typeface="Arial"/>
                <a:sym typeface="Arial"/>
              </a:rPr>
              <a:t>1998.1.186</a:t>
            </a:r>
          </a:p>
        </p:txBody>
      </p:sp>
      <p:sp>
        <p:nvSpPr>
          <p:cNvPr id="13" name="Shape 307">
            <a:extLst>
              <a:ext uri="{FF2B5EF4-FFF2-40B4-BE49-F238E27FC236}">
                <a16:creationId xmlns:a16="http://schemas.microsoft.com/office/drawing/2014/main" id="{B80E10EC-10D4-7646-97D5-F6595319E3FC}"/>
              </a:ext>
            </a:extLst>
          </p:cNvPr>
          <p:cNvSpPr txBox="1">
            <a:spLocks/>
          </p:cNvSpPr>
          <p:nvPr/>
        </p:nvSpPr>
        <p:spPr>
          <a:xfrm>
            <a:off x="720433" y="5723448"/>
            <a:ext cx="2740579" cy="1041767"/>
          </a:xfrm>
          <a:prstGeom prst="rect">
            <a:avLst/>
          </a:prstGeom>
          <a:noFill/>
          <a:ln>
            <a:noFill/>
          </a:ln>
        </p:spPr>
        <p:txBody>
          <a:bodyPr spcFirstLastPara="1" vert="horz" wrap="square" lIns="91425" tIns="45700" rIns="91425" bIns="45700" rtlCol="0" anchor="t" anchorCtr="0">
            <a:noAutofit/>
          </a:bodyPr>
          <a:lstStyle>
            <a:lvl1pPr marL="457200" marR="0" lvl="0" indent="-228600" algn="l" defTabSz="914400" rtl="0" eaLnBrk="1" latinLnBrk="0" hangingPunct="1">
              <a:lnSpc>
                <a:spcPct val="90000"/>
              </a:lnSpc>
              <a:spcBef>
                <a:spcPts val="1000"/>
              </a:spcBef>
              <a:spcAft>
                <a:spcPts val="0"/>
              </a:spcAft>
              <a:buClr>
                <a:schemeClr val="dk1"/>
              </a:buClr>
              <a:buSzPts val="1200"/>
              <a:buFont typeface="Arial"/>
              <a:buNone/>
              <a:defRPr sz="1200" b="0" i="0" u="none" strike="noStrike" kern="1200" cap="none">
                <a:solidFill>
                  <a:schemeClr val="dk1"/>
                </a:solidFill>
                <a:latin typeface="Arial"/>
                <a:ea typeface="Arial"/>
                <a:cs typeface="Arial"/>
                <a:sym typeface="Arial"/>
              </a:defRPr>
            </a:lvl1pPr>
            <a:lvl2pPr marL="914400" marR="0" lvl="1" indent="-381000" algn="l" defTabSz="914400" rtl="0" eaLnBrk="1" latinLnBrk="0" hangingPunct="1">
              <a:lnSpc>
                <a:spcPct val="90000"/>
              </a:lnSpc>
              <a:spcBef>
                <a:spcPts val="500"/>
              </a:spcBef>
              <a:spcAft>
                <a:spcPts val="0"/>
              </a:spcAft>
              <a:buClr>
                <a:schemeClr val="dk1"/>
              </a:buClr>
              <a:buSzPts val="2400"/>
              <a:buFont typeface="Arial"/>
              <a:buChar char="•"/>
              <a:defRPr sz="2400" b="0" i="0" u="none" strike="noStrike" kern="1200" cap="none">
                <a:solidFill>
                  <a:schemeClr val="dk1"/>
                </a:solidFill>
                <a:latin typeface="Arial"/>
                <a:ea typeface="Arial"/>
                <a:cs typeface="Arial"/>
                <a:sym typeface="Arial"/>
              </a:defRPr>
            </a:lvl2pPr>
            <a:lvl3pPr marL="1371600" marR="0" lvl="2" indent="-355600" algn="l" defTabSz="914400" rtl="0" eaLnBrk="1" latinLnBrk="0" hangingPunct="1">
              <a:lnSpc>
                <a:spcPct val="90000"/>
              </a:lnSpc>
              <a:spcBef>
                <a:spcPts val="500"/>
              </a:spcBef>
              <a:spcAft>
                <a:spcPts val="0"/>
              </a:spcAft>
              <a:buClr>
                <a:schemeClr val="dk1"/>
              </a:buClr>
              <a:buSzPts val="2000"/>
              <a:buFont typeface="Arial"/>
              <a:buChar char="•"/>
              <a:defRPr sz="2000" b="0" i="0" u="none" strike="noStrike" kern="1200" cap="none">
                <a:solidFill>
                  <a:schemeClr val="dk1"/>
                </a:solidFill>
                <a:latin typeface="Arial"/>
                <a:ea typeface="Arial"/>
                <a:cs typeface="Arial"/>
                <a:sym typeface="Arial"/>
              </a:defRPr>
            </a:lvl3pPr>
            <a:lvl4pPr marL="1828800" marR="0" lvl="3"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4pPr>
            <a:lvl5pPr marL="2286000" marR="0" lvl="4"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5pPr>
            <a:lvl6pPr marL="2743200" marR="0" lvl="5"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6pPr>
            <a:lvl7pPr marL="3200400" marR="0" lvl="6"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7pPr>
            <a:lvl8pPr marL="3657600" marR="0" lvl="7"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8pPr>
            <a:lvl9pPr marL="4114800" marR="0" lvl="8"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9pPr>
          </a:lstStyle>
          <a:p>
            <a:pPr marL="0" indent="0">
              <a:spcBef>
                <a:spcPts val="0"/>
              </a:spcBef>
              <a:buClr>
                <a:srgbClr val="000000"/>
              </a:buClr>
              <a:buSzPts val="900"/>
            </a:pPr>
            <a:r>
              <a:rPr lang="en-US" sz="700" dirty="0">
                <a:solidFill>
                  <a:srgbClr val="000000"/>
                </a:solidFill>
              </a:rPr>
              <a:t>Andy Warhol, </a:t>
            </a:r>
            <a:r>
              <a:rPr lang="en-US" sz="700" i="1" dirty="0">
                <a:solidFill>
                  <a:srgbClr val="000000"/>
                </a:solidFill>
              </a:rPr>
              <a:t>Hammer and Sickle</a:t>
            </a:r>
            <a:r>
              <a:rPr lang="en-US" sz="700" dirty="0">
                <a:solidFill>
                  <a:srgbClr val="000000"/>
                </a:solidFill>
              </a:rPr>
              <a:t>, 1977</a:t>
            </a:r>
          </a:p>
          <a:p>
            <a:pPr marL="0" indent="0">
              <a:spcBef>
                <a:spcPts val="0"/>
              </a:spcBef>
              <a:buClr>
                <a:srgbClr val="000000"/>
              </a:buClr>
              <a:buSzPts val="900"/>
            </a:pPr>
            <a:r>
              <a:rPr lang="en-US" sz="700" dirty="0">
                <a:solidFill>
                  <a:srgbClr val="000000"/>
                </a:solidFill>
              </a:rPr>
              <a:t>The Andy Warhol Museum, Pittsburgh; Founding Collection, Contribution The Andy Warhol Foundation for the Visual Arts, Inc.</a:t>
            </a:r>
          </a:p>
          <a:p>
            <a:pPr marL="0" indent="0">
              <a:spcBef>
                <a:spcPts val="0"/>
              </a:spcBef>
              <a:buClr>
                <a:srgbClr val="000000"/>
              </a:buClr>
              <a:buSzPts val="900"/>
            </a:pPr>
            <a:r>
              <a:rPr lang="en-US" sz="700" dirty="0">
                <a:solidFill>
                  <a:srgbClr val="000000"/>
                </a:solidFill>
              </a:rPr>
              <a:t>1998.1.2424.4</a:t>
            </a:r>
          </a:p>
        </p:txBody>
      </p:sp>
      <p:sp>
        <p:nvSpPr>
          <p:cNvPr id="14" name="Shape 307">
            <a:extLst>
              <a:ext uri="{FF2B5EF4-FFF2-40B4-BE49-F238E27FC236}">
                <a16:creationId xmlns:a16="http://schemas.microsoft.com/office/drawing/2014/main" id="{5EC972FA-46D7-F743-B435-071EDCBC3678}"/>
              </a:ext>
            </a:extLst>
          </p:cNvPr>
          <p:cNvSpPr txBox="1">
            <a:spLocks/>
          </p:cNvSpPr>
          <p:nvPr/>
        </p:nvSpPr>
        <p:spPr>
          <a:xfrm>
            <a:off x="3509154" y="3182009"/>
            <a:ext cx="2586846" cy="1041767"/>
          </a:xfrm>
          <a:prstGeom prst="rect">
            <a:avLst/>
          </a:prstGeom>
          <a:noFill/>
          <a:ln>
            <a:noFill/>
          </a:ln>
        </p:spPr>
        <p:txBody>
          <a:bodyPr spcFirstLastPara="1" vert="horz" wrap="square" lIns="91425" tIns="45700" rIns="91425" bIns="45700" rtlCol="0" anchor="t" anchorCtr="0">
            <a:noAutofit/>
          </a:bodyPr>
          <a:lstStyle>
            <a:lvl1pPr marL="457200" marR="0" lvl="0" indent="-228600" algn="l" defTabSz="914400" rtl="0" eaLnBrk="1" latinLnBrk="0" hangingPunct="1">
              <a:lnSpc>
                <a:spcPct val="90000"/>
              </a:lnSpc>
              <a:spcBef>
                <a:spcPts val="1000"/>
              </a:spcBef>
              <a:spcAft>
                <a:spcPts val="0"/>
              </a:spcAft>
              <a:buClr>
                <a:schemeClr val="dk1"/>
              </a:buClr>
              <a:buSzPts val="1200"/>
              <a:buFont typeface="Arial"/>
              <a:buNone/>
              <a:defRPr sz="1200" b="0" i="0" u="none" strike="noStrike" kern="1200" cap="none">
                <a:solidFill>
                  <a:schemeClr val="dk1"/>
                </a:solidFill>
                <a:latin typeface="Arial"/>
                <a:ea typeface="Arial"/>
                <a:cs typeface="Arial"/>
                <a:sym typeface="Arial"/>
              </a:defRPr>
            </a:lvl1pPr>
            <a:lvl2pPr marL="914400" marR="0" lvl="1" indent="-381000" algn="l" defTabSz="914400" rtl="0" eaLnBrk="1" latinLnBrk="0" hangingPunct="1">
              <a:lnSpc>
                <a:spcPct val="90000"/>
              </a:lnSpc>
              <a:spcBef>
                <a:spcPts val="500"/>
              </a:spcBef>
              <a:spcAft>
                <a:spcPts val="0"/>
              </a:spcAft>
              <a:buClr>
                <a:schemeClr val="dk1"/>
              </a:buClr>
              <a:buSzPts val="2400"/>
              <a:buFont typeface="Arial"/>
              <a:buChar char="•"/>
              <a:defRPr sz="2400" b="0" i="0" u="none" strike="noStrike" kern="1200" cap="none">
                <a:solidFill>
                  <a:schemeClr val="dk1"/>
                </a:solidFill>
                <a:latin typeface="Arial"/>
                <a:ea typeface="Arial"/>
                <a:cs typeface="Arial"/>
                <a:sym typeface="Arial"/>
              </a:defRPr>
            </a:lvl2pPr>
            <a:lvl3pPr marL="1371600" marR="0" lvl="2" indent="-355600" algn="l" defTabSz="914400" rtl="0" eaLnBrk="1" latinLnBrk="0" hangingPunct="1">
              <a:lnSpc>
                <a:spcPct val="90000"/>
              </a:lnSpc>
              <a:spcBef>
                <a:spcPts val="500"/>
              </a:spcBef>
              <a:spcAft>
                <a:spcPts val="0"/>
              </a:spcAft>
              <a:buClr>
                <a:schemeClr val="dk1"/>
              </a:buClr>
              <a:buSzPts val="2000"/>
              <a:buFont typeface="Arial"/>
              <a:buChar char="•"/>
              <a:defRPr sz="2000" b="0" i="0" u="none" strike="noStrike" kern="1200" cap="none">
                <a:solidFill>
                  <a:schemeClr val="dk1"/>
                </a:solidFill>
                <a:latin typeface="Arial"/>
                <a:ea typeface="Arial"/>
                <a:cs typeface="Arial"/>
                <a:sym typeface="Arial"/>
              </a:defRPr>
            </a:lvl3pPr>
            <a:lvl4pPr marL="1828800" marR="0" lvl="3"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4pPr>
            <a:lvl5pPr marL="2286000" marR="0" lvl="4"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5pPr>
            <a:lvl6pPr marL="2743200" marR="0" lvl="5"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6pPr>
            <a:lvl7pPr marL="3200400" marR="0" lvl="6"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7pPr>
            <a:lvl8pPr marL="3657600" marR="0" lvl="7"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8pPr>
            <a:lvl9pPr marL="4114800" marR="0" lvl="8"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9pPr>
          </a:lstStyle>
          <a:p>
            <a:pPr marL="0" indent="0">
              <a:spcBef>
                <a:spcPts val="0"/>
              </a:spcBef>
              <a:buClr>
                <a:srgbClr val="000000"/>
              </a:buClr>
              <a:buSzPts val="900"/>
            </a:pPr>
            <a:r>
              <a:rPr lang="en-US" sz="700" dirty="0">
                <a:solidFill>
                  <a:srgbClr val="000000"/>
                </a:solidFill>
              </a:rPr>
              <a:t>Andy Warhol, </a:t>
            </a:r>
            <a:r>
              <a:rPr lang="en-US" sz="700" i="1" dirty="0">
                <a:solidFill>
                  <a:srgbClr val="000000"/>
                </a:solidFill>
              </a:rPr>
              <a:t>Hammer and Sickle</a:t>
            </a:r>
            <a:r>
              <a:rPr lang="en-US" sz="700" dirty="0">
                <a:solidFill>
                  <a:srgbClr val="000000"/>
                </a:solidFill>
              </a:rPr>
              <a:t>, ca. 1976</a:t>
            </a:r>
          </a:p>
          <a:p>
            <a:pPr marL="0" indent="0">
              <a:spcBef>
                <a:spcPts val="0"/>
              </a:spcBef>
              <a:buClr>
                <a:srgbClr val="000000"/>
              </a:buClr>
              <a:buSzPts val="900"/>
            </a:pPr>
            <a:r>
              <a:rPr lang="en-US" sz="700" dirty="0">
                <a:solidFill>
                  <a:srgbClr val="000000"/>
                </a:solidFill>
              </a:rPr>
              <a:t>The Andy Warhol Museum, Pittsburgh; Contribution The Andy Warhol Foundation for the Visual Arts, Inc.</a:t>
            </a:r>
          </a:p>
          <a:p>
            <a:pPr marL="0" indent="0">
              <a:spcBef>
                <a:spcPts val="0"/>
              </a:spcBef>
              <a:buClr>
                <a:srgbClr val="000000"/>
              </a:buClr>
              <a:buSzPts val="900"/>
            </a:pPr>
            <a:r>
              <a:rPr lang="en-US" sz="700" dirty="0">
                <a:solidFill>
                  <a:srgbClr val="000000"/>
                </a:solidFill>
              </a:rPr>
              <a:t>2001.2.610</a:t>
            </a:r>
          </a:p>
        </p:txBody>
      </p:sp>
      <p:sp>
        <p:nvSpPr>
          <p:cNvPr id="15" name="Shape 307">
            <a:extLst>
              <a:ext uri="{FF2B5EF4-FFF2-40B4-BE49-F238E27FC236}">
                <a16:creationId xmlns:a16="http://schemas.microsoft.com/office/drawing/2014/main" id="{F0365C25-1686-C047-843E-61032E517A51}"/>
              </a:ext>
            </a:extLst>
          </p:cNvPr>
          <p:cNvSpPr txBox="1">
            <a:spLocks/>
          </p:cNvSpPr>
          <p:nvPr/>
        </p:nvSpPr>
        <p:spPr>
          <a:xfrm>
            <a:off x="722970" y="3182009"/>
            <a:ext cx="2740579" cy="1041767"/>
          </a:xfrm>
          <a:prstGeom prst="rect">
            <a:avLst/>
          </a:prstGeom>
          <a:noFill/>
          <a:ln>
            <a:noFill/>
          </a:ln>
        </p:spPr>
        <p:txBody>
          <a:bodyPr spcFirstLastPara="1" vert="horz" wrap="square" lIns="91425" tIns="45700" rIns="91425" bIns="45700" rtlCol="0" anchor="t" anchorCtr="0">
            <a:noAutofit/>
          </a:bodyPr>
          <a:lstStyle>
            <a:lvl1pPr marL="457200" marR="0" lvl="0" indent="-228600" algn="l" defTabSz="914400" rtl="0" eaLnBrk="1" latinLnBrk="0" hangingPunct="1">
              <a:lnSpc>
                <a:spcPct val="90000"/>
              </a:lnSpc>
              <a:spcBef>
                <a:spcPts val="1000"/>
              </a:spcBef>
              <a:spcAft>
                <a:spcPts val="0"/>
              </a:spcAft>
              <a:buClr>
                <a:schemeClr val="dk1"/>
              </a:buClr>
              <a:buSzPts val="1200"/>
              <a:buFont typeface="Arial"/>
              <a:buNone/>
              <a:defRPr sz="1200" b="0" i="0" u="none" strike="noStrike" kern="1200" cap="none">
                <a:solidFill>
                  <a:schemeClr val="dk1"/>
                </a:solidFill>
                <a:latin typeface="Arial"/>
                <a:ea typeface="Arial"/>
                <a:cs typeface="Arial"/>
                <a:sym typeface="Arial"/>
              </a:defRPr>
            </a:lvl1pPr>
            <a:lvl2pPr marL="914400" marR="0" lvl="1" indent="-381000" algn="l" defTabSz="914400" rtl="0" eaLnBrk="1" latinLnBrk="0" hangingPunct="1">
              <a:lnSpc>
                <a:spcPct val="90000"/>
              </a:lnSpc>
              <a:spcBef>
                <a:spcPts val="500"/>
              </a:spcBef>
              <a:spcAft>
                <a:spcPts val="0"/>
              </a:spcAft>
              <a:buClr>
                <a:schemeClr val="dk1"/>
              </a:buClr>
              <a:buSzPts val="2400"/>
              <a:buFont typeface="Arial"/>
              <a:buChar char="•"/>
              <a:defRPr sz="2400" b="0" i="0" u="none" strike="noStrike" kern="1200" cap="none">
                <a:solidFill>
                  <a:schemeClr val="dk1"/>
                </a:solidFill>
                <a:latin typeface="Arial"/>
                <a:ea typeface="Arial"/>
                <a:cs typeface="Arial"/>
                <a:sym typeface="Arial"/>
              </a:defRPr>
            </a:lvl2pPr>
            <a:lvl3pPr marL="1371600" marR="0" lvl="2" indent="-355600" algn="l" defTabSz="914400" rtl="0" eaLnBrk="1" latinLnBrk="0" hangingPunct="1">
              <a:lnSpc>
                <a:spcPct val="90000"/>
              </a:lnSpc>
              <a:spcBef>
                <a:spcPts val="500"/>
              </a:spcBef>
              <a:spcAft>
                <a:spcPts val="0"/>
              </a:spcAft>
              <a:buClr>
                <a:schemeClr val="dk1"/>
              </a:buClr>
              <a:buSzPts val="2000"/>
              <a:buFont typeface="Arial"/>
              <a:buChar char="•"/>
              <a:defRPr sz="2000" b="0" i="0" u="none" strike="noStrike" kern="1200" cap="none">
                <a:solidFill>
                  <a:schemeClr val="dk1"/>
                </a:solidFill>
                <a:latin typeface="Arial"/>
                <a:ea typeface="Arial"/>
                <a:cs typeface="Arial"/>
                <a:sym typeface="Arial"/>
              </a:defRPr>
            </a:lvl3pPr>
            <a:lvl4pPr marL="1828800" marR="0" lvl="3"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4pPr>
            <a:lvl5pPr marL="2286000" marR="0" lvl="4"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5pPr>
            <a:lvl6pPr marL="2743200" marR="0" lvl="5"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6pPr>
            <a:lvl7pPr marL="3200400" marR="0" lvl="6"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7pPr>
            <a:lvl8pPr marL="3657600" marR="0" lvl="7"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8pPr>
            <a:lvl9pPr marL="4114800" marR="0" lvl="8"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9pPr>
          </a:lstStyle>
          <a:p>
            <a:pPr marL="0" indent="0">
              <a:spcBef>
                <a:spcPts val="0"/>
              </a:spcBef>
              <a:buClr>
                <a:srgbClr val="000000"/>
              </a:buClr>
              <a:buSzPts val="900"/>
            </a:pPr>
            <a:r>
              <a:rPr lang="en-US" sz="700" dirty="0">
                <a:solidFill>
                  <a:srgbClr val="000000"/>
                </a:solidFill>
              </a:rPr>
              <a:t>Andy Warhol, </a:t>
            </a:r>
            <a:r>
              <a:rPr lang="en-US" sz="700" i="1" dirty="0">
                <a:solidFill>
                  <a:srgbClr val="000000"/>
                </a:solidFill>
              </a:rPr>
              <a:t>Hammer and Sickle with Big Mac</a:t>
            </a:r>
            <a:r>
              <a:rPr lang="en-US" sz="700" dirty="0">
                <a:solidFill>
                  <a:srgbClr val="000000"/>
                </a:solidFill>
              </a:rPr>
              <a:t>, ca. 1976</a:t>
            </a:r>
          </a:p>
          <a:p>
            <a:pPr marL="0" indent="0">
              <a:spcBef>
                <a:spcPts val="0"/>
              </a:spcBef>
              <a:buClr>
                <a:srgbClr val="000000"/>
              </a:buClr>
              <a:buSzPts val="900"/>
            </a:pPr>
            <a:r>
              <a:rPr lang="en-US" sz="700" dirty="0">
                <a:solidFill>
                  <a:srgbClr val="000000"/>
                </a:solidFill>
              </a:rPr>
              <a:t>The Andy Warhol Museum, Pittsburgh; Contribution The Andy Warhol Foundation for the Visual Arts, Inc.</a:t>
            </a:r>
          </a:p>
          <a:p>
            <a:pPr marL="0" indent="0">
              <a:spcBef>
                <a:spcPts val="0"/>
              </a:spcBef>
              <a:buClr>
                <a:srgbClr val="000000"/>
              </a:buClr>
              <a:buSzPts val="900"/>
            </a:pPr>
            <a:r>
              <a:rPr lang="en-US" sz="700" dirty="0">
                <a:solidFill>
                  <a:srgbClr val="000000"/>
                </a:solidFill>
              </a:rPr>
              <a:t>2001.2.611</a:t>
            </a:r>
          </a:p>
        </p:txBody>
      </p:sp>
      <p:sp>
        <p:nvSpPr>
          <p:cNvPr id="18" name="Shape 309">
            <a:extLst>
              <a:ext uri="{FF2B5EF4-FFF2-40B4-BE49-F238E27FC236}">
                <a16:creationId xmlns:a16="http://schemas.microsoft.com/office/drawing/2014/main" id="{1890A315-56ED-D643-A6F1-F2728B103AD7}"/>
              </a:ext>
            </a:extLst>
          </p:cNvPr>
          <p:cNvSpPr/>
          <p:nvPr/>
        </p:nvSpPr>
        <p:spPr>
          <a:xfrm>
            <a:off x="6396802" y="5976394"/>
            <a:ext cx="4922441" cy="514205"/>
          </a:xfrm>
          <a:prstGeom prst="rect">
            <a:avLst/>
          </a:prstGeom>
          <a:noFill/>
          <a:ln>
            <a:noFill/>
          </a:ln>
        </p:spPr>
        <p:txBody>
          <a:bodyPr spcFirstLastPara="1" wrap="square" lIns="91425" tIns="45700" rIns="91425" bIns="45700" anchor="t" anchorCtr="0">
            <a:noAutofit/>
          </a:bodyPr>
          <a:lstStyle/>
          <a:p>
            <a:pPr lvl="0">
              <a:buClr>
                <a:srgbClr val="000000"/>
              </a:buClr>
              <a:buSzPts val="900"/>
            </a:pPr>
            <a:r>
              <a:rPr lang="en-US" sz="900" dirty="0">
                <a:solidFill>
                  <a:srgbClr val="000000"/>
                </a:solidFill>
                <a:latin typeface="Arial"/>
                <a:ea typeface="Arial"/>
                <a:cs typeface="Arial"/>
                <a:sym typeface="Arial"/>
              </a:rPr>
              <a:t>Warhol artwork © The Andy Warhol Foundation for the Visual Arts, Inc.</a:t>
            </a:r>
          </a:p>
          <a:p>
            <a:pPr lvl="0">
              <a:buClr>
                <a:srgbClr val="000000"/>
              </a:buClr>
              <a:buSzPts val="900"/>
            </a:pPr>
            <a:r>
              <a:rPr lang="en-US" sz="900" dirty="0">
                <a:solidFill>
                  <a:srgbClr val="000000"/>
                </a:solidFill>
                <a:latin typeface="Arial"/>
                <a:ea typeface="Arial"/>
                <a:cs typeface="Arial"/>
                <a:sym typeface="Arial"/>
              </a:rPr>
              <a:t> </a:t>
            </a:r>
          </a:p>
        </p:txBody>
      </p:sp>
    </p:spTree>
    <p:extLst>
      <p:ext uri="{BB962C8B-B14F-4D97-AF65-F5344CB8AC3E}">
        <p14:creationId xmlns:p14="http://schemas.microsoft.com/office/powerpoint/2010/main" val="734341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838199" y="365125"/>
            <a:ext cx="10796081"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Portraiture</a:t>
            </a:r>
            <a:endParaRPr sz="4400" b="0" i="0" u="none" strike="noStrike" cap="none">
              <a:solidFill>
                <a:schemeClr val="dk1"/>
              </a:solidFill>
              <a:latin typeface="Arial"/>
              <a:ea typeface="Arial"/>
              <a:cs typeface="Arial"/>
              <a:sym typeface="Arial"/>
            </a:endParaRPr>
          </a:p>
        </p:txBody>
      </p:sp>
      <p:sp>
        <p:nvSpPr>
          <p:cNvPr id="321" name="Shape 321"/>
          <p:cNvSpPr txBox="1">
            <a:spLocks noGrp="1"/>
          </p:cNvSpPr>
          <p:nvPr>
            <p:ph type="body" idx="2"/>
          </p:nvPr>
        </p:nvSpPr>
        <p:spPr>
          <a:xfrm>
            <a:off x="6587164" y="1525555"/>
            <a:ext cx="4658010" cy="3971785"/>
          </a:xfrm>
          <a:prstGeom prst="rect">
            <a:avLst/>
          </a:prstGeom>
          <a:noFill/>
          <a:ln>
            <a:noFill/>
          </a:ln>
        </p:spPr>
        <p:txBody>
          <a:bodyPr spcFirstLastPara="1" wrap="square" lIns="91425" tIns="45700" rIns="91425" bIns="45700" anchor="ctr" anchorCtr="0">
            <a:noAutofit/>
          </a:bodyPr>
          <a:lstStyle/>
          <a:p>
            <a:pPr marL="228600" marR="0" lvl="0" indent="-101600" algn="l" rtl="0">
              <a:lnSpc>
                <a:spcPct val="90000"/>
              </a:lnSpc>
              <a:spcBef>
                <a:spcPts val="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Warhol also created source imagery for his commissioned portraits using photography and photographic silkscreen printing.</a:t>
            </a:r>
            <a:endParaRPr sz="20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He began with a photo shoot at his studio, using a Polaroid camera. The Polaroid afforded a very high contrast image that he enlarged and transferred onto a silkscreen. </a:t>
            </a:r>
            <a:endParaRPr sz="2800" b="0" i="0" u="none" strike="noStrike" cap="none">
              <a:solidFill>
                <a:schemeClr val="dk1"/>
              </a:solidFill>
              <a:latin typeface="Arial"/>
              <a:ea typeface="Arial"/>
              <a:cs typeface="Arial"/>
              <a:sym typeface="Arial"/>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sp>
        <p:nvSpPr>
          <p:cNvPr id="323" name="Shape 323"/>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sp>
        <p:nvSpPr>
          <p:cNvPr id="324" name="Shape 324"/>
          <p:cNvSpPr/>
          <p:nvPr/>
        </p:nvSpPr>
        <p:spPr>
          <a:xfrm>
            <a:off x="3832241" y="5374247"/>
            <a:ext cx="2754923"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Arial"/>
                <a:ea typeface="Arial"/>
                <a:cs typeface="Arial"/>
                <a:sym typeface="Arial"/>
              </a:rPr>
              <a:t>Andy Warhol</a:t>
            </a:r>
            <a:r>
              <a:rPr lang="en-US" sz="900" b="0" i="1" u="none" strike="noStrike" cap="none" dirty="0">
                <a:solidFill>
                  <a:srgbClr val="000000"/>
                </a:solidFill>
                <a:latin typeface="Arial"/>
                <a:ea typeface="Arial"/>
                <a:cs typeface="Arial"/>
                <a:sym typeface="Arial"/>
              </a:rPr>
              <a:t>, Mick Jagger, </a:t>
            </a:r>
            <a:r>
              <a:rPr lang="en-US" sz="900" b="0" i="0" u="none" strike="noStrike" cap="none" dirty="0">
                <a:solidFill>
                  <a:srgbClr val="000000"/>
                </a:solidFill>
                <a:latin typeface="Arial"/>
                <a:ea typeface="Arial"/>
                <a:cs typeface="Arial"/>
                <a:sym typeface="Arial"/>
              </a:rPr>
              <a:t>1975</a:t>
            </a:r>
            <a:br>
              <a:rPr lang="en-US" sz="900" b="0" i="0" u="none" strike="noStrike" cap="none" dirty="0">
                <a:solidFill>
                  <a:schemeClr val="dk1"/>
                </a:solidFill>
                <a:latin typeface="Arial"/>
                <a:ea typeface="Arial"/>
                <a:cs typeface="Arial"/>
                <a:sym typeface="Arial"/>
              </a:rPr>
            </a:br>
            <a:r>
              <a:rPr lang="en-US" sz="900" b="0" i="0" u="none" strike="noStrike" cap="none" dirty="0">
                <a:solidFill>
                  <a:srgbClr val="000000"/>
                </a:solidFill>
                <a:latin typeface="Arial"/>
                <a:ea typeface="Arial"/>
                <a:cs typeface="Arial"/>
                <a:sym typeface="Arial"/>
              </a:rPr>
              <a:t>The Andy Warhol Museum, Pittsburgh; Founding Collection, Contribution The Andy Warhol Foundation for the Visual Arts, Inc. © The Andy Warhol Foundation for the Visual Arts, Inc.</a:t>
            </a:r>
            <a:r>
              <a:rPr lang="en-US" sz="900" b="0" i="0" u="none" strike="noStrike" cap="none" dirty="0">
                <a:solidFill>
                  <a:schemeClr val="dk1"/>
                </a:solidFill>
                <a:latin typeface="Arial"/>
                <a:ea typeface="Arial"/>
                <a:cs typeface="Arial"/>
                <a:sym typeface="Arial"/>
              </a:rPr>
              <a:t> </a:t>
            </a:r>
            <a:br>
              <a:rPr lang="en-US" sz="900" b="0" i="0" u="none" strike="noStrike" cap="none" dirty="0">
                <a:solidFill>
                  <a:schemeClr val="dk1"/>
                </a:solidFill>
                <a:latin typeface="Arial"/>
                <a:ea typeface="Arial"/>
                <a:cs typeface="Arial"/>
                <a:sym typeface="Arial"/>
              </a:rPr>
            </a:br>
            <a:r>
              <a:rPr lang="en-US" sz="900" b="0" i="0" u="none" strike="noStrike" cap="none" dirty="0">
                <a:solidFill>
                  <a:srgbClr val="000000"/>
                </a:solidFill>
                <a:latin typeface="Arial"/>
                <a:ea typeface="Arial"/>
                <a:cs typeface="Arial"/>
                <a:sym typeface="Arial"/>
              </a:rPr>
              <a:t>1998.1.2412.4</a:t>
            </a:r>
            <a:endParaRPr sz="900" b="0" i="0" u="none" strike="noStrike" cap="none" dirty="0">
              <a:solidFill>
                <a:schemeClr val="dk1"/>
              </a:solidFill>
              <a:latin typeface="Arial"/>
              <a:ea typeface="Arial"/>
              <a:cs typeface="Arial"/>
              <a:sym typeface="Arial"/>
            </a:endParaRPr>
          </a:p>
        </p:txBody>
      </p:sp>
      <p:pic>
        <p:nvPicPr>
          <p:cNvPr id="325" name="Shape 325" descr="This is a polaroid photo of Rolling Stones singer Mick Jagger. Jagger’s head is slightly tilted to the left as he gazes intently forward, his left arm extends outside of the frame. His shoulder length hair is dark brown and he is wearing a long chain necklace. "/>
          <p:cNvPicPr preferRelativeResize="0"/>
          <p:nvPr/>
        </p:nvPicPr>
        <p:blipFill rotWithShape="1">
          <a:blip r:embed="rId3">
            <a:alphaModFix/>
          </a:blip>
          <a:srcRect l="7239" t="5370" r="8951" b="5944"/>
          <a:stretch/>
        </p:blipFill>
        <p:spPr>
          <a:xfrm>
            <a:off x="834481" y="1714731"/>
            <a:ext cx="2816172" cy="3657600"/>
          </a:xfrm>
          <a:prstGeom prst="rect">
            <a:avLst/>
          </a:prstGeom>
          <a:noFill/>
          <a:ln>
            <a:noFill/>
          </a:ln>
        </p:spPr>
      </p:pic>
      <p:pic>
        <p:nvPicPr>
          <p:cNvPr id="326" name="Shape 326" descr="A screen printed portrait of Rolling Stones singer Mick Jagger. Jagger gazes intently forward, his left arm extended outside of the frame. His underarm is painted mustard yellow, and a patch of peach paint covers the shoulder of his raised arm and his face. His lips, right eye, and left eyebrow are highlighted with hot pink."/>
          <p:cNvPicPr preferRelativeResize="0"/>
          <p:nvPr/>
        </p:nvPicPr>
        <p:blipFill rotWithShape="1">
          <a:blip r:embed="rId4">
            <a:alphaModFix/>
          </a:blip>
          <a:srcRect/>
          <a:stretch/>
        </p:blipFill>
        <p:spPr>
          <a:xfrm>
            <a:off x="3863772" y="1746216"/>
            <a:ext cx="2510273" cy="3657600"/>
          </a:xfrm>
          <a:prstGeom prst="rect">
            <a:avLst/>
          </a:prstGeom>
          <a:noFill/>
          <a:ln>
            <a:noFill/>
          </a:ln>
        </p:spPr>
      </p:pic>
      <p:sp>
        <p:nvSpPr>
          <p:cNvPr id="9" name="Shape 324">
            <a:extLst>
              <a:ext uri="{FF2B5EF4-FFF2-40B4-BE49-F238E27FC236}">
                <a16:creationId xmlns:a16="http://schemas.microsoft.com/office/drawing/2014/main" id="{68579AEE-69DB-9A4F-9087-86DA794F14E8}"/>
              </a:ext>
            </a:extLst>
          </p:cNvPr>
          <p:cNvSpPr/>
          <p:nvPr/>
        </p:nvSpPr>
        <p:spPr>
          <a:xfrm>
            <a:off x="781931" y="5374247"/>
            <a:ext cx="3001485" cy="923330"/>
          </a:xfrm>
          <a:prstGeom prst="rect">
            <a:avLst/>
          </a:prstGeom>
          <a:noFill/>
          <a:ln>
            <a:noFill/>
          </a:ln>
        </p:spPr>
        <p:txBody>
          <a:bodyPr spcFirstLastPara="1" wrap="square" lIns="91425" tIns="45700" rIns="91425" bIns="45700" anchor="t" anchorCtr="0">
            <a:noAutofit/>
          </a:bodyPr>
          <a:lstStyle/>
          <a:p>
            <a:pPr lvl="0">
              <a:buClr>
                <a:srgbClr val="000000"/>
              </a:buClr>
              <a:buSzPts val="900"/>
            </a:pPr>
            <a:r>
              <a:rPr lang="en-US" sz="900" dirty="0">
                <a:solidFill>
                  <a:srgbClr val="000000"/>
                </a:solidFill>
                <a:latin typeface="Arial"/>
                <a:ea typeface="Arial"/>
                <a:cs typeface="Arial"/>
                <a:sym typeface="Arial"/>
              </a:rPr>
              <a:t>Andy Warhol, </a:t>
            </a:r>
            <a:r>
              <a:rPr lang="en-US" sz="900" i="1" dirty="0">
                <a:solidFill>
                  <a:srgbClr val="000000"/>
                </a:solidFill>
                <a:latin typeface="Arial"/>
                <a:ea typeface="Arial"/>
                <a:cs typeface="Arial"/>
                <a:sym typeface="Arial"/>
              </a:rPr>
              <a:t>Mick Jagger from "Little Red Book No. 275"</a:t>
            </a:r>
            <a:r>
              <a:rPr lang="en-US" sz="900" dirty="0">
                <a:solidFill>
                  <a:srgbClr val="000000"/>
                </a:solidFill>
                <a:latin typeface="Arial"/>
                <a:ea typeface="Arial"/>
                <a:cs typeface="Arial"/>
                <a:sym typeface="Arial"/>
              </a:rPr>
              <a:t>, 1975</a:t>
            </a:r>
            <a:br>
              <a:rPr lang="en-US" sz="900" dirty="0">
                <a:solidFill>
                  <a:srgbClr val="000000"/>
                </a:solidFill>
                <a:latin typeface="Arial"/>
                <a:ea typeface="Arial"/>
                <a:cs typeface="Arial"/>
                <a:sym typeface="Arial"/>
              </a:rPr>
            </a:br>
            <a:r>
              <a:rPr lang="en-US" sz="900" dirty="0">
                <a:solidFill>
                  <a:srgbClr val="000000"/>
                </a:solidFill>
                <a:latin typeface="Arial"/>
                <a:ea typeface="Arial"/>
                <a:cs typeface="Arial"/>
                <a:sym typeface="Arial"/>
              </a:rPr>
              <a:t>The Andy Warhol Museum, Pittsburgh; Founding Collection, Contribution The Andy Warhol Foundation for the Visual Arts, Inc.</a:t>
            </a:r>
            <a:br>
              <a:rPr lang="en-US" sz="900" dirty="0">
                <a:solidFill>
                  <a:srgbClr val="000000"/>
                </a:solidFill>
                <a:latin typeface="Arial"/>
                <a:ea typeface="Arial"/>
                <a:cs typeface="Arial"/>
                <a:sym typeface="Arial"/>
              </a:rPr>
            </a:br>
            <a:r>
              <a:rPr lang="en-US" sz="900" dirty="0">
                <a:solidFill>
                  <a:srgbClr val="000000"/>
                </a:solidFill>
                <a:latin typeface="Arial"/>
                <a:ea typeface="Arial"/>
                <a:cs typeface="Arial"/>
                <a:sym typeface="Arial"/>
              </a:rPr>
              <a:t>1998.1.3003.8</a:t>
            </a:r>
          </a:p>
          <a:p>
            <a:pPr lvl="0">
              <a:buClr>
                <a:srgbClr val="000000"/>
              </a:buClr>
              <a:buSzPts val="900"/>
            </a:pPr>
            <a:endParaRPr lang="en-US" sz="9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16392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Gathering and Manipulating Images</a:t>
            </a:r>
            <a:endParaRPr sz="4400" b="0" i="0" u="none" strike="noStrike" cap="none">
              <a:solidFill>
                <a:schemeClr val="dk1"/>
              </a:solidFill>
              <a:latin typeface="Arial"/>
              <a:ea typeface="Arial"/>
              <a:cs typeface="Arial"/>
              <a:sym typeface="Arial"/>
            </a:endParaRPr>
          </a:p>
        </p:txBody>
      </p:sp>
      <p:sp>
        <p:nvSpPr>
          <p:cNvPr id="333" name="Shape 333"/>
          <p:cNvSpPr txBox="1"/>
          <p:nvPr/>
        </p:nvSpPr>
        <p:spPr>
          <a:xfrm>
            <a:off x="838200" y="5445846"/>
            <a:ext cx="5943600" cy="5651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Alisha Wormsley, </a:t>
            </a:r>
            <a:r>
              <a:rPr lang="en-US" sz="1000" b="0" i="1" u="none" strike="noStrike" cap="none">
                <a:solidFill>
                  <a:schemeClr val="dk1"/>
                </a:solidFill>
                <a:latin typeface="Arial"/>
                <a:ea typeface="Arial"/>
                <a:cs typeface="Arial"/>
                <a:sym typeface="Arial"/>
              </a:rPr>
              <a:t>Untitled</a:t>
            </a:r>
            <a:r>
              <a:rPr lang="en-US" sz="1000" b="0" i="0" u="none" strike="noStrike" cap="none">
                <a:solidFill>
                  <a:schemeClr val="dk1"/>
                </a:solidFill>
                <a:latin typeface="Arial"/>
                <a:ea typeface="Arial"/>
                <a:cs typeface="Arial"/>
                <a:sym typeface="Arial"/>
              </a:rPr>
              <a:t>, 2017</a:t>
            </a:r>
            <a:br>
              <a:rPr lang="en-US" sz="1000" b="0" i="0" u="none" strike="noStrike" cap="none">
                <a:solidFill>
                  <a:schemeClr val="dk1"/>
                </a:solidFill>
                <a:latin typeface="Arial"/>
                <a:ea typeface="Arial"/>
                <a:cs typeface="Arial"/>
                <a:sym typeface="Arial"/>
              </a:rPr>
            </a:br>
            <a:r>
              <a:rPr lang="en-US" sz="1000" b="0" i="0" u="none" strike="noStrike" cap="none">
                <a:solidFill>
                  <a:schemeClr val="dk1"/>
                </a:solidFill>
                <a:latin typeface="Arial"/>
                <a:ea typeface="Arial"/>
                <a:cs typeface="Arial"/>
                <a:sym typeface="Arial"/>
              </a:rPr>
              <a:t>Silkscreen print on paper</a:t>
            </a:r>
            <a:endParaRPr sz="1000" b="0" i="0" u="none" strike="noStrike" cap="none">
              <a:solidFill>
                <a:srgbClr val="000000"/>
              </a:solidFill>
              <a:latin typeface="Arial"/>
              <a:ea typeface="Arial"/>
              <a:cs typeface="Arial"/>
              <a:sym typeface="Arial"/>
            </a:endParaRPr>
          </a:p>
        </p:txBody>
      </p:sp>
      <p:sp>
        <p:nvSpPr>
          <p:cNvPr id="334" name="Shape 334"/>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335" name="Shape 335" descr="This silkscreen print depicts a middle aged African American woman standing in front of a brick fireplace. The woman is centered in the foreground. Her black hair is pulled up in a bun on the top of her head, her expression is neutral and she is wearing a long sleeved silky blouse that is buttoned at the neck. She is printed in black and white while the fireplace behind her is printed in light purple and dark purple. On top of the fireplace sits an abstract painting printed in whites, greys and yellow ochre. The walls are a medium grey.  "/>
          <p:cNvPicPr preferRelativeResize="0">
            <a:picLocks noGrp="1"/>
          </p:cNvPicPr>
          <p:nvPr>
            <p:ph type="body" idx="1"/>
          </p:nvPr>
        </p:nvPicPr>
        <p:blipFill rotWithShape="1">
          <a:blip r:embed="rId3">
            <a:alphaModFix/>
          </a:blip>
          <a:srcRect l="8678" r="6702"/>
          <a:stretch/>
        </p:blipFill>
        <p:spPr>
          <a:xfrm>
            <a:off x="838200" y="1465414"/>
            <a:ext cx="5943600" cy="3950936"/>
          </a:xfrm>
          <a:prstGeom prst="rect">
            <a:avLst/>
          </a:prstGeom>
          <a:noFill/>
          <a:ln>
            <a:noFill/>
          </a:ln>
        </p:spPr>
      </p:pic>
      <p:sp>
        <p:nvSpPr>
          <p:cNvPr id="336" name="Shape 336"/>
          <p:cNvSpPr txBox="1"/>
          <p:nvPr/>
        </p:nvSpPr>
        <p:spPr>
          <a:xfrm>
            <a:off x="7024914" y="1465415"/>
            <a:ext cx="4220260" cy="4031926"/>
          </a:xfrm>
          <a:prstGeom prst="rect">
            <a:avLst/>
          </a:prstGeom>
          <a:noFill/>
          <a:ln>
            <a:noFill/>
          </a:ln>
        </p:spPr>
        <p:txBody>
          <a:bodyPr spcFirstLastPara="1" wrap="square" lIns="91425" tIns="45700" rIns="91425" bIns="45700" anchor="ctr" anchorCtr="0">
            <a:noAutofit/>
          </a:bodyPr>
          <a:lstStyle/>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The first step in creating a photographic silkscreen is to find source images.</a:t>
            </a:r>
            <a:endParaRPr sz="1400" b="0" i="0" u="none" strike="noStrike" cap="none" dirty="0">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Images can be sourced from newspapers, magazines, the internet, or using a camera.</a:t>
            </a:r>
            <a:endParaRPr sz="2000" b="0" i="0" u="none" strike="noStrike" cap="none" dirty="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Images must be made into a digital file.</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36990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Bitmapping and Film Positive</a:t>
            </a:r>
            <a:endParaRPr sz="4400" b="0" i="0" u="none" strike="noStrike" cap="none">
              <a:solidFill>
                <a:schemeClr val="dk1"/>
              </a:solidFill>
              <a:latin typeface="Arial"/>
              <a:ea typeface="Arial"/>
              <a:cs typeface="Arial"/>
              <a:sym typeface="Arial"/>
            </a:endParaRPr>
          </a:p>
        </p:txBody>
      </p:sp>
      <p:sp>
        <p:nvSpPr>
          <p:cNvPr id="342" name="Shape 342"/>
          <p:cNvSpPr txBox="1">
            <a:spLocks noGrp="1"/>
          </p:cNvSpPr>
          <p:nvPr>
            <p:ph type="body" idx="2"/>
          </p:nvPr>
        </p:nvSpPr>
        <p:spPr>
          <a:xfrm>
            <a:off x="6502400" y="1726013"/>
            <a:ext cx="4851400" cy="3657600"/>
          </a:xfrm>
          <a:prstGeom prst="rect">
            <a:avLst/>
          </a:prstGeom>
          <a:noFill/>
          <a:ln>
            <a:noFill/>
          </a:ln>
        </p:spPr>
        <p:txBody>
          <a:bodyPr spcFirstLastPara="1" wrap="square" lIns="91425" tIns="45700" rIns="91425" bIns="45700" anchor="ctr" anchorCtr="0">
            <a:noAutofit/>
          </a:bodyPr>
          <a:lstStyle/>
          <a:p>
            <a:pPr marL="228600" marR="0" lvl="0" indent="-228600" algn="l" rtl="0">
              <a:lnSpc>
                <a:spcPct val="70000"/>
              </a:lnSpc>
              <a:spcBef>
                <a:spcPts val="0"/>
              </a:spcBef>
              <a:spcAft>
                <a:spcPts val="0"/>
              </a:spcAft>
              <a:buClr>
                <a:schemeClr val="dk1"/>
              </a:buClr>
              <a:buSzPts val="2015"/>
              <a:buFont typeface="Arial"/>
              <a:buChar char="•"/>
            </a:pPr>
            <a:r>
              <a:rPr lang="en-US" sz="2015" b="0" i="0" u="none" strike="noStrike" cap="none" dirty="0">
                <a:solidFill>
                  <a:schemeClr val="dk1"/>
                </a:solidFill>
                <a:latin typeface="Arial"/>
                <a:ea typeface="Arial"/>
                <a:cs typeface="Arial"/>
                <a:sym typeface="Arial"/>
              </a:rPr>
              <a:t>Use Photoshop or other digital photo editing software to create a high-contrast black and white bitmap of your digital image.</a:t>
            </a:r>
            <a:endParaRPr sz="2015" b="1" i="0" u="none" strike="noStrike" cap="none" dirty="0">
              <a:solidFill>
                <a:schemeClr val="dk1"/>
              </a:solidFill>
              <a:latin typeface="Arial"/>
              <a:ea typeface="Arial"/>
              <a:cs typeface="Arial"/>
              <a:sym typeface="Arial"/>
            </a:endParaRPr>
          </a:p>
          <a:p>
            <a:pPr marL="228600" marR="0" lvl="0" indent="-228600" algn="l" rtl="0">
              <a:lnSpc>
                <a:spcPct val="70000"/>
              </a:lnSpc>
              <a:spcBef>
                <a:spcPts val="1000"/>
              </a:spcBef>
              <a:spcAft>
                <a:spcPts val="0"/>
              </a:spcAft>
              <a:buClr>
                <a:schemeClr val="dk1"/>
              </a:buClr>
              <a:buSzPts val="2015"/>
              <a:buFont typeface="Arial"/>
              <a:buChar char="•"/>
            </a:pPr>
            <a:r>
              <a:rPr lang="en-US" sz="2015" i="0" u="none" strike="noStrike" cap="none" dirty="0">
                <a:solidFill>
                  <a:schemeClr val="dk1"/>
                </a:solidFill>
              </a:rPr>
              <a:t>Follow the instructions on the Bitmapping Handout.</a:t>
            </a:r>
            <a:endParaRPr sz="2015" i="0" u="none" strike="noStrike" cap="none" dirty="0">
              <a:solidFill>
                <a:schemeClr val="dk1"/>
              </a:solidFill>
            </a:endParaRPr>
          </a:p>
          <a:p>
            <a:pPr marL="228600" marR="0" lvl="0" indent="-228600" algn="l" rtl="0">
              <a:lnSpc>
                <a:spcPct val="70000"/>
              </a:lnSpc>
              <a:spcBef>
                <a:spcPts val="1000"/>
              </a:spcBef>
              <a:spcAft>
                <a:spcPts val="0"/>
              </a:spcAft>
              <a:buClr>
                <a:schemeClr val="dk1"/>
              </a:buClr>
              <a:buSzPts val="2015"/>
              <a:buFont typeface="Arial"/>
              <a:buChar char="•"/>
            </a:pPr>
            <a:r>
              <a:rPr lang="en-US" sz="2015" b="0" i="0" u="none" strike="noStrike" cap="none" dirty="0">
                <a:solidFill>
                  <a:schemeClr val="dk1"/>
                </a:solidFill>
                <a:latin typeface="Arial"/>
                <a:ea typeface="Arial"/>
                <a:cs typeface="Arial"/>
                <a:sym typeface="Arial"/>
              </a:rPr>
              <a:t>Once your image is complete, print it onto a film positive</a:t>
            </a:r>
            <a:endParaRPr sz="2015" b="0" i="0" u="none" strike="noStrike" cap="none" dirty="0">
              <a:solidFill>
                <a:schemeClr val="dk1"/>
              </a:solidFill>
              <a:latin typeface="Arial"/>
              <a:ea typeface="Arial"/>
              <a:cs typeface="Arial"/>
              <a:sym typeface="Arial"/>
            </a:endParaRPr>
          </a:p>
          <a:p>
            <a:pPr marL="228600" marR="0" lvl="0" indent="-228600" algn="l" rtl="0">
              <a:lnSpc>
                <a:spcPct val="70000"/>
              </a:lnSpc>
              <a:spcBef>
                <a:spcPts val="1000"/>
              </a:spcBef>
              <a:spcAft>
                <a:spcPts val="0"/>
              </a:spcAft>
              <a:buClr>
                <a:schemeClr val="dk1"/>
              </a:buClr>
              <a:buSzPts val="2015"/>
              <a:buFont typeface="Arial"/>
              <a:buChar char="•"/>
            </a:pPr>
            <a:r>
              <a:rPr lang="en-US" sz="2015" b="0" i="0" u="none" strike="noStrike" cap="none" dirty="0">
                <a:solidFill>
                  <a:schemeClr val="dk1"/>
                </a:solidFill>
                <a:latin typeface="Arial"/>
                <a:ea typeface="Arial"/>
                <a:cs typeface="Arial"/>
                <a:sym typeface="Arial"/>
              </a:rPr>
              <a:t>If you are creating a multilayer print, create a separate image for each layer.</a:t>
            </a:r>
            <a:endParaRPr sz="2800" b="0" i="0" u="none" strike="noStrike" cap="none" dirty="0">
              <a:solidFill>
                <a:schemeClr val="dk1"/>
              </a:solidFill>
              <a:latin typeface="Arial"/>
              <a:ea typeface="Arial"/>
              <a:cs typeface="Arial"/>
              <a:sym typeface="Arial"/>
            </a:endParaRPr>
          </a:p>
        </p:txBody>
      </p:sp>
      <p:sp>
        <p:nvSpPr>
          <p:cNvPr id="343" name="Shape 343"/>
          <p:cNvSpPr txBox="1">
            <a:spLocks noGrp="1"/>
          </p:cNvSpPr>
          <p:nvPr>
            <p:ph type="body" idx="3"/>
          </p:nvPr>
        </p:nvSpPr>
        <p:spPr>
          <a:xfrm>
            <a:off x="685800" y="5383613"/>
            <a:ext cx="5181600" cy="5651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Student manipulating a photograph in Photoshop</a:t>
            </a:r>
            <a:br>
              <a:rPr lang="en-US" sz="1000" b="0" i="0" u="none" strike="noStrike" cap="none">
                <a:solidFill>
                  <a:schemeClr val="dk1"/>
                </a:solidFill>
                <a:latin typeface="Arial"/>
                <a:ea typeface="Arial"/>
                <a:cs typeface="Arial"/>
                <a:sym typeface="Arial"/>
              </a:rPr>
            </a:br>
            <a:r>
              <a:rPr lang="en-US" sz="1000" b="0" i="0" u="none" strike="noStrike" cap="none">
                <a:solidFill>
                  <a:schemeClr val="dk1"/>
                </a:solidFill>
                <a:latin typeface="Arial"/>
                <a:ea typeface="Arial"/>
                <a:cs typeface="Arial"/>
                <a:sym typeface="Arial"/>
              </a:rPr>
              <a:t>Photo by Sean Carroll</a:t>
            </a:r>
            <a:endParaRPr sz="1000" b="0" i="0" u="none" strike="noStrike" cap="none">
              <a:solidFill>
                <a:schemeClr val="dk1"/>
              </a:solidFill>
              <a:latin typeface="Arial"/>
              <a:ea typeface="Arial"/>
              <a:cs typeface="Arial"/>
              <a:sym typeface="Arial"/>
            </a:endParaRPr>
          </a:p>
        </p:txBody>
      </p:sp>
      <p:sp>
        <p:nvSpPr>
          <p:cNvPr id="344" name="Shape 344"/>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345" name="Shape 345" descr="This is an image of a female student sitting in front of a computer. The computer screen shows a black and white photograph of a middle aged African American woman. The digital photo editing software Adobe Photoshop is open and shows multiple options for editing on the screen."/>
          <p:cNvPicPr preferRelativeResize="0">
            <a:picLocks noGrp="1"/>
          </p:cNvPicPr>
          <p:nvPr>
            <p:ph type="body" idx="1"/>
          </p:nvPr>
        </p:nvPicPr>
        <p:blipFill rotWithShape="1">
          <a:blip r:embed="rId3">
            <a:alphaModFix/>
          </a:blip>
          <a:srcRect/>
          <a:stretch/>
        </p:blipFill>
        <p:spPr>
          <a:xfrm>
            <a:off x="685800" y="1711265"/>
            <a:ext cx="5486400" cy="3657600"/>
          </a:xfrm>
          <a:prstGeom prst="rect">
            <a:avLst/>
          </a:prstGeom>
          <a:noFill/>
          <a:ln>
            <a:noFill/>
          </a:ln>
        </p:spPr>
      </p:pic>
    </p:spTree>
    <p:extLst>
      <p:ext uri="{BB962C8B-B14F-4D97-AF65-F5344CB8AC3E}">
        <p14:creationId xmlns:p14="http://schemas.microsoft.com/office/powerpoint/2010/main" val="1917946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642</Words>
  <Application>Microsoft Macintosh PowerPoint</Application>
  <PresentationFormat>Widescreen</PresentationFormat>
  <Paragraphs>57</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   Silkscreen Printing: Gathering and Manipulating  Source Images  Lesson 2</vt:lpstr>
      <vt:lpstr>With silkscreening, you pick a photograph, blow it up, transfer it in glue onto silk, and then roll ink across it so the ink goes through the silk but not through the glue. That way you get the same image, slightly different each time. It was all so simple—quick and chancy. I was thrilled with it. </vt:lpstr>
      <vt:lpstr>Appropriation</vt:lpstr>
      <vt:lpstr>Still Life Arrangements</vt:lpstr>
      <vt:lpstr>Portraiture</vt:lpstr>
      <vt:lpstr>Gathering and Manipulating Images</vt:lpstr>
      <vt:lpstr>Bitmapping and Film Positive</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Gonzalez, Desi</dc:creator>
  <cp:lastModifiedBy>Gonzalez, Desi</cp:lastModifiedBy>
  <cp:revision>9</cp:revision>
  <dcterms:created xsi:type="dcterms:W3CDTF">2018-02-20T18:56:56Z</dcterms:created>
  <dcterms:modified xsi:type="dcterms:W3CDTF">2018-06-19T17:14:50Z</dcterms:modified>
</cp:coreProperties>
</file>