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712"/>
  </p:normalViewPr>
  <p:slideViewPr>
    <p:cSldViewPr snapToGrid="0" snapToObjects="1">
      <p:cViewPr varScale="1">
        <p:scale>
          <a:sx n="107" d="100"/>
          <a:sy n="107" d="100"/>
        </p:scale>
        <p:origin x="2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B5ABB6-CA4F-AB42-83E1-1993E9AFD876}" type="datetimeFigureOut">
              <a:rPr lang="en-US" smtClean="0"/>
              <a:t>6/19/18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ED1E0-EBB2-BD44-9BE3-88B78F6E3B25}" type="slidenum">
              <a:rPr lang="en-US" smtClean="0"/>
              <a:t>‹#›</a:t>
            </a:fld>
            <a:endParaRPr lang="en-US"/>
          </a:p>
        </p:txBody>
      </p:sp>
    </p:spTree>
    <p:extLst>
      <p:ext uri="{BB962C8B-B14F-4D97-AF65-F5344CB8AC3E}">
        <p14:creationId xmlns:p14="http://schemas.microsoft.com/office/powerpoint/2010/main" val="549383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Shape 601"/>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02" name="Shape 602"/>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1</a:t>
            </a:fld>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37476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91" name="Shape 691"/>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3335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701" name="Shape 701"/>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7715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711" name="Shape 711"/>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2241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721" name="Shape 721"/>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2972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08" name="Shape 608"/>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17" name="Shape 617"/>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373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28" name="Shape 628"/>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148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39" name="Shape 639"/>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690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49" name="Shape 649"/>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0423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59" name="Shape 659"/>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5249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70" name="Shape 670"/>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3819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81" name="Shape 681"/>
          <p:cNvSpPr>
            <a:spLocks noGrp="1" noRot="1" noChangeAspect="1"/>
          </p:cNvSpPr>
          <p:nvPr>
            <p:ph type="sldImg" idx="2"/>
          </p:nvPr>
        </p:nvSpPr>
        <p:spPr>
          <a:xfrm>
            <a:off x="6413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400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834E3A-4317-3149-A364-089D0708DBD1}" type="datetimeFigureOut">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4A04E-A54F-EB45-A9D9-143DEB07361A}" type="slidenum">
              <a:rPr lang="en-US" smtClean="0"/>
              <a:t>‹#›</a:t>
            </a:fld>
            <a:endParaRPr lang="en-US"/>
          </a:p>
        </p:txBody>
      </p:sp>
    </p:spTree>
    <p:extLst>
      <p:ext uri="{BB962C8B-B14F-4D97-AF65-F5344CB8AC3E}">
        <p14:creationId xmlns:p14="http://schemas.microsoft.com/office/powerpoint/2010/main" val="726203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834E3A-4317-3149-A364-089D0708DBD1}" type="datetimeFigureOut">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4A04E-A54F-EB45-A9D9-143DEB07361A}" type="slidenum">
              <a:rPr lang="en-US" smtClean="0"/>
              <a:t>‹#›</a:t>
            </a:fld>
            <a:endParaRPr lang="en-US"/>
          </a:p>
        </p:txBody>
      </p:sp>
    </p:spTree>
    <p:extLst>
      <p:ext uri="{BB962C8B-B14F-4D97-AF65-F5344CB8AC3E}">
        <p14:creationId xmlns:p14="http://schemas.microsoft.com/office/powerpoint/2010/main" val="96923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834E3A-4317-3149-A364-089D0708DBD1}" type="datetimeFigureOut">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4A04E-A54F-EB45-A9D9-143DEB07361A}" type="slidenum">
              <a:rPr lang="en-US" smtClean="0"/>
              <a:t>‹#›</a:t>
            </a:fld>
            <a:endParaRPr lang="en-US"/>
          </a:p>
        </p:txBody>
      </p:sp>
    </p:spTree>
    <p:extLst>
      <p:ext uri="{BB962C8B-B14F-4D97-AF65-F5344CB8AC3E}">
        <p14:creationId xmlns:p14="http://schemas.microsoft.com/office/powerpoint/2010/main" val="132005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7" name="Shape 27"/>
          <p:cNvSpPr txBox="1">
            <a:spLocks noGrp="1"/>
          </p:cNvSpPr>
          <p:nvPr>
            <p:ph type="body" idx="1"/>
          </p:nvPr>
        </p:nvSpPr>
        <p:spPr>
          <a:xfrm>
            <a:off x="838200" y="1825625"/>
            <a:ext cx="5181600" cy="396557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838200" y="6356350"/>
            <a:ext cx="7315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2613837" y="6365063"/>
            <a:ext cx="6964325"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32" name="Shape 32"/>
          <p:cNvSpPr txBox="1">
            <a:spLocks noGrp="1"/>
          </p:cNvSpPr>
          <p:nvPr>
            <p:ph type="body" idx="3"/>
          </p:nvPr>
        </p:nvSpPr>
        <p:spPr>
          <a:xfrm>
            <a:off x="838200" y="5791201"/>
            <a:ext cx="5181600" cy="56515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506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834E3A-4317-3149-A364-089D0708DBD1}" type="datetimeFigureOut">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4A04E-A54F-EB45-A9D9-143DEB07361A}" type="slidenum">
              <a:rPr lang="en-US" smtClean="0"/>
              <a:t>‹#›</a:t>
            </a:fld>
            <a:endParaRPr lang="en-US"/>
          </a:p>
        </p:txBody>
      </p:sp>
    </p:spTree>
    <p:extLst>
      <p:ext uri="{BB962C8B-B14F-4D97-AF65-F5344CB8AC3E}">
        <p14:creationId xmlns:p14="http://schemas.microsoft.com/office/powerpoint/2010/main" val="93213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834E3A-4317-3149-A364-089D0708DBD1}" type="datetimeFigureOut">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4A04E-A54F-EB45-A9D9-143DEB07361A}" type="slidenum">
              <a:rPr lang="en-US" smtClean="0"/>
              <a:t>‹#›</a:t>
            </a:fld>
            <a:endParaRPr lang="en-US"/>
          </a:p>
        </p:txBody>
      </p:sp>
    </p:spTree>
    <p:extLst>
      <p:ext uri="{BB962C8B-B14F-4D97-AF65-F5344CB8AC3E}">
        <p14:creationId xmlns:p14="http://schemas.microsoft.com/office/powerpoint/2010/main" val="56853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834E3A-4317-3149-A364-089D0708DBD1}" type="datetimeFigureOut">
              <a:rPr lang="en-US" smtClean="0"/>
              <a:t>6/19/18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4A04E-A54F-EB45-A9D9-143DEB07361A}" type="slidenum">
              <a:rPr lang="en-US" smtClean="0"/>
              <a:t>‹#›</a:t>
            </a:fld>
            <a:endParaRPr lang="en-US"/>
          </a:p>
        </p:txBody>
      </p:sp>
    </p:spTree>
    <p:extLst>
      <p:ext uri="{BB962C8B-B14F-4D97-AF65-F5344CB8AC3E}">
        <p14:creationId xmlns:p14="http://schemas.microsoft.com/office/powerpoint/2010/main" val="1148897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834E3A-4317-3149-A364-089D0708DBD1}" type="datetimeFigureOut">
              <a:rPr lang="en-US" smtClean="0"/>
              <a:t>6/19/18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14A04E-A54F-EB45-A9D9-143DEB07361A}" type="slidenum">
              <a:rPr lang="en-US" smtClean="0"/>
              <a:t>‹#›</a:t>
            </a:fld>
            <a:endParaRPr lang="en-US"/>
          </a:p>
        </p:txBody>
      </p:sp>
    </p:spTree>
    <p:extLst>
      <p:ext uri="{BB962C8B-B14F-4D97-AF65-F5344CB8AC3E}">
        <p14:creationId xmlns:p14="http://schemas.microsoft.com/office/powerpoint/2010/main" val="149647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834E3A-4317-3149-A364-089D0708DBD1}" type="datetimeFigureOut">
              <a:rPr lang="en-US" smtClean="0"/>
              <a:t>6/19/18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14A04E-A54F-EB45-A9D9-143DEB07361A}" type="slidenum">
              <a:rPr lang="en-US" smtClean="0"/>
              <a:t>‹#›</a:t>
            </a:fld>
            <a:endParaRPr lang="en-US"/>
          </a:p>
        </p:txBody>
      </p:sp>
    </p:spTree>
    <p:extLst>
      <p:ext uri="{BB962C8B-B14F-4D97-AF65-F5344CB8AC3E}">
        <p14:creationId xmlns:p14="http://schemas.microsoft.com/office/powerpoint/2010/main" val="209477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34E3A-4317-3149-A364-089D0708DBD1}" type="datetimeFigureOut">
              <a:rPr lang="en-US" smtClean="0"/>
              <a:t>6/19/18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14A04E-A54F-EB45-A9D9-143DEB07361A}" type="slidenum">
              <a:rPr lang="en-US" smtClean="0"/>
              <a:t>‹#›</a:t>
            </a:fld>
            <a:endParaRPr lang="en-US"/>
          </a:p>
        </p:txBody>
      </p:sp>
    </p:spTree>
    <p:extLst>
      <p:ext uri="{BB962C8B-B14F-4D97-AF65-F5344CB8AC3E}">
        <p14:creationId xmlns:p14="http://schemas.microsoft.com/office/powerpoint/2010/main" val="991053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834E3A-4317-3149-A364-089D0708DBD1}" type="datetimeFigureOut">
              <a:rPr lang="en-US" smtClean="0"/>
              <a:t>6/19/18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4A04E-A54F-EB45-A9D9-143DEB07361A}" type="slidenum">
              <a:rPr lang="en-US" smtClean="0"/>
              <a:t>‹#›</a:t>
            </a:fld>
            <a:endParaRPr lang="en-US"/>
          </a:p>
        </p:txBody>
      </p:sp>
    </p:spTree>
    <p:extLst>
      <p:ext uri="{BB962C8B-B14F-4D97-AF65-F5344CB8AC3E}">
        <p14:creationId xmlns:p14="http://schemas.microsoft.com/office/powerpoint/2010/main" val="74707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834E3A-4317-3149-A364-089D0708DBD1}" type="datetimeFigureOut">
              <a:rPr lang="en-US" smtClean="0"/>
              <a:t>6/19/18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4A04E-A54F-EB45-A9D9-143DEB07361A}" type="slidenum">
              <a:rPr lang="en-US" smtClean="0"/>
              <a:t>‹#›</a:t>
            </a:fld>
            <a:endParaRPr lang="en-US"/>
          </a:p>
        </p:txBody>
      </p:sp>
    </p:spTree>
    <p:extLst>
      <p:ext uri="{BB962C8B-B14F-4D97-AF65-F5344CB8AC3E}">
        <p14:creationId xmlns:p14="http://schemas.microsoft.com/office/powerpoint/2010/main" val="190847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834E3A-4317-3149-A364-089D0708DBD1}" type="datetimeFigureOut">
              <a:rPr lang="en-US" smtClean="0"/>
              <a:t>6/19/18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4A04E-A54F-EB45-A9D9-143DEB07361A}" type="slidenum">
              <a:rPr lang="en-US" smtClean="0"/>
              <a:t>‹#›</a:t>
            </a:fld>
            <a:endParaRPr lang="en-US"/>
          </a:p>
        </p:txBody>
      </p:sp>
    </p:spTree>
    <p:extLst>
      <p:ext uri="{BB962C8B-B14F-4D97-AF65-F5344CB8AC3E}">
        <p14:creationId xmlns:p14="http://schemas.microsoft.com/office/powerpoint/2010/main" val="1402864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Arial"/>
              <a:buNone/>
            </a:pPr>
            <a:br>
              <a:rPr lang="en-US" sz="5400" b="0" i="0" u="none" strike="noStrike" cap="none" dirty="0">
                <a:solidFill>
                  <a:schemeClr val="dk1"/>
                </a:solidFill>
                <a:latin typeface="Arial"/>
                <a:ea typeface="Arial"/>
                <a:cs typeface="Arial"/>
                <a:sym typeface="Arial"/>
              </a:rPr>
            </a:br>
            <a:br>
              <a:rPr lang="en-US" sz="5400" b="0" i="0" u="none" strike="noStrike" cap="none" dirty="0">
                <a:solidFill>
                  <a:schemeClr val="dk1"/>
                </a:solidFill>
                <a:latin typeface="Arial"/>
                <a:ea typeface="Arial"/>
                <a:cs typeface="Arial"/>
                <a:sym typeface="Arial"/>
              </a:rPr>
            </a:br>
            <a:br>
              <a:rPr lang="en-US" sz="5400" b="0" i="0" u="none" strike="noStrike" cap="none" dirty="0">
                <a:solidFill>
                  <a:schemeClr val="dk1"/>
                </a:solidFill>
                <a:latin typeface="Arial"/>
                <a:ea typeface="Arial"/>
                <a:cs typeface="Arial"/>
                <a:sym typeface="Arial"/>
              </a:rPr>
            </a:br>
            <a:r>
              <a:rPr lang="en-US" sz="5400" b="1" i="0" u="none" strike="noStrike" cap="none" dirty="0">
                <a:solidFill>
                  <a:schemeClr val="dk1"/>
                </a:solidFill>
                <a:latin typeface="Arial"/>
                <a:ea typeface="Arial"/>
                <a:cs typeface="Arial"/>
                <a:sym typeface="Arial"/>
              </a:rPr>
              <a:t>Silkscreen Printing:</a:t>
            </a:r>
            <a:br>
              <a:rPr lang="en-US" sz="5400" b="0" i="0" u="none" strike="noStrike" cap="none" dirty="0">
                <a:solidFill>
                  <a:schemeClr val="dk1"/>
                </a:solidFill>
                <a:latin typeface="Arial"/>
                <a:ea typeface="Arial"/>
                <a:cs typeface="Arial"/>
                <a:sym typeface="Arial"/>
              </a:rPr>
            </a:br>
            <a:r>
              <a:rPr lang="en-US" sz="4410" b="0" u="none" strike="noStrike" cap="none" dirty="0">
                <a:solidFill>
                  <a:schemeClr val="dk1"/>
                </a:solidFill>
                <a:latin typeface="Arial"/>
                <a:ea typeface="Arial"/>
                <a:cs typeface="Arial"/>
                <a:sym typeface="Arial"/>
              </a:rPr>
              <a:t>Silkscreen Printing with Stencils</a:t>
            </a:r>
            <a:br>
              <a:rPr lang="en-US" sz="4410" b="0" i="1" u="none" strike="noStrike" cap="none" dirty="0">
                <a:solidFill>
                  <a:schemeClr val="dk1"/>
                </a:solidFill>
                <a:latin typeface="Arial"/>
                <a:ea typeface="Arial"/>
                <a:cs typeface="Arial"/>
                <a:sym typeface="Arial"/>
              </a:rPr>
            </a:br>
            <a:r>
              <a:rPr lang="en-US" sz="3600" dirty="0">
                <a:latin typeface="Arial" panose="020B0604020202020204" pitchFamily="34" charset="0"/>
                <a:cs typeface="Arial" panose="020B0604020202020204" pitchFamily="34" charset="0"/>
              </a:rPr>
              <a:t>Lesson 7</a:t>
            </a:r>
            <a:r>
              <a:rPr lang="en-US" sz="3420" b="0" i="0" u="none" strike="noStrike" cap="none" dirty="0">
                <a:solidFill>
                  <a:schemeClr val="dk1"/>
                </a:solidFill>
                <a:latin typeface="Arial" panose="020B0604020202020204" pitchFamily="34" charset="0"/>
                <a:ea typeface="Arial"/>
                <a:cs typeface="Arial" panose="020B0604020202020204" pitchFamily="34" charset="0"/>
                <a:sym typeface="Arial"/>
              </a:rPr>
              <a:t> </a:t>
            </a:r>
            <a:endParaRPr sz="60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pic>
        <p:nvPicPr>
          <p:cNvPr id="605" name="Shape 605"/>
          <p:cNvPicPr preferRelativeResize="0"/>
          <p:nvPr/>
        </p:nvPicPr>
        <p:blipFill rotWithShape="1">
          <a:blip r:embed="rId3">
            <a:alphaModFix/>
          </a:blip>
          <a:srcRect/>
          <a:stretch/>
        </p:blipFill>
        <p:spPr>
          <a:xfrm>
            <a:off x="4351533" y="4474000"/>
            <a:ext cx="3488934" cy="470140"/>
          </a:xfrm>
          <a:prstGeom prst="rect">
            <a:avLst/>
          </a:prstGeom>
          <a:noFill/>
          <a:ln>
            <a:noFill/>
          </a:ln>
        </p:spPr>
      </p:pic>
    </p:spTree>
    <p:extLst>
      <p:ext uri="{BB962C8B-B14F-4D97-AF65-F5344CB8AC3E}">
        <p14:creationId xmlns:p14="http://schemas.microsoft.com/office/powerpoint/2010/main" val="1449580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txBox="1">
            <a:spLocks noGrp="1"/>
          </p:cNvSpPr>
          <p:nvPr>
            <p:ph type="body" idx="3"/>
          </p:nvPr>
        </p:nvSpPr>
        <p:spPr>
          <a:xfrm>
            <a:off x="839787" y="493621"/>
            <a:ext cx="10515602" cy="186951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When Layer 2 of your print is dry, register your next stencil (Layer 3) to the film positive. Once it is in the correct place, use two small pieces of painter’s tape to secure it to the print. Remove the film positive. </a:t>
            </a:r>
            <a:endParaRPr sz="2400" b="1"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Repeat the printing process for layer 3 of your image.</a:t>
            </a:r>
            <a:endParaRPr sz="2400" b="1" i="0" u="none" strike="noStrike" cap="none">
              <a:solidFill>
                <a:schemeClr val="dk1"/>
              </a:solidFill>
              <a:latin typeface="Arial"/>
              <a:ea typeface="Arial"/>
              <a:cs typeface="Arial"/>
              <a:sym typeface="Arial"/>
            </a:endParaRPr>
          </a:p>
        </p:txBody>
      </p:sp>
      <p:sp>
        <p:nvSpPr>
          <p:cNvPr id="694" name="Shape 694"/>
          <p:cNvSpPr txBox="1"/>
          <p:nvPr/>
        </p:nvSpPr>
        <p:spPr>
          <a:xfrm>
            <a:off x="775437" y="5792020"/>
            <a:ext cx="5157900" cy="59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
        <p:nvSpPr>
          <p:cNvPr id="695" name="Shape 695"/>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696" name="Shape 696" descr="This image shows two purple shapes printed at the bottom  on a white piece of paper and two greenish-gold shapes printed at the top. There is an additional layer of two grey rectangles on the left and right of the print which make up the background. "/>
          <p:cNvPicPr preferRelativeResize="0"/>
          <p:nvPr/>
        </p:nvPicPr>
        <p:blipFill rotWithShape="1">
          <a:blip r:embed="rId3">
            <a:alphaModFix/>
          </a:blip>
          <a:srcRect l="8403" t="-919" r="7209" b="918"/>
          <a:stretch/>
        </p:blipFill>
        <p:spPr>
          <a:xfrm>
            <a:off x="6262344" y="2456948"/>
            <a:ext cx="4932878" cy="328826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697" name="Shape 697" descr="This image shows a student holding a stencil in his right hand. The stencil has been printed in grey ink and we can see two grey squares along with two purple and greenish-gold shapes on the white printed paper."/>
          <p:cNvPicPr preferRelativeResize="0">
            <a:picLocks noGrp="1"/>
          </p:cNvPicPr>
          <p:nvPr>
            <p:ph type="body" idx="2"/>
          </p:nvPr>
        </p:nvPicPr>
        <p:blipFill rotWithShape="1">
          <a:blip r:embed="rId4">
            <a:alphaModFix/>
          </a:blip>
          <a:srcRect/>
          <a:stretch/>
        </p:blipFill>
        <p:spPr>
          <a:xfrm>
            <a:off x="839787" y="2456948"/>
            <a:ext cx="5029200" cy="3356329"/>
          </a:xfrm>
          <a:prstGeom prst="rect">
            <a:avLst/>
          </a:prstGeom>
          <a:noFill/>
          <a:ln>
            <a:noFill/>
          </a:ln>
        </p:spPr>
      </p:pic>
      <p:sp>
        <p:nvSpPr>
          <p:cNvPr id="698" name="Shape 698"/>
          <p:cNvSpPr txBox="1"/>
          <p:nvPr/>
        </p:nvSpPr>
        <p:spPr>
          <a:xfrm>
            <a:off x="5868987" y="5817317"/>
            <a:ext cx="4875549" cy="5651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Printed third layer of gray ink on paper.</a:t>
            </a:r>
            <a:endParaRPr/>
          </a:p>
        </p:txBody>
      </p:sp>
    </p:spTree>
    <p:extLst>
      <p:ext uri="{BB962C8B-B14F-4D97-AF65-F5344CB8AC3E}">
        <p14:creationId xmlns:p14="http://schemas.microsoft.com/office/powerpoint/2010/main" val="1558484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Shape 703"/>
          <p:cNvSpPr txBox="1">
            <a:spLocks noGrp="1"/>
          </p:cNvSpPr>
          <p:nvPr>
            <p:ph type="body" idx="3"/>
          </p:nvPr>
        </p:nvSpPr>
        <p:spPr>
          <a:xfrm>
            <a:off x="839787" y="798421"/>
            <a:ext cx="10515600" cy="18696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dk1"/>
              </a:buClr>
              <a:buSzPts val="2040"/>
              <a:buFont typeface="Arial"/>
              <a:buNone/>
            </a:pPr>
            <a:r>
              <a:rPr lang="en-US" sz="2040" b="0" i="0" u="none" strike="noStrike" cap="none" dirty="0">
                <a:solidFill>
                  <a:schemeClr val="dk1"/>
                </a:solidFill>
                <a:latin typeface="Arial"/>
                <a:ea typeface="Arial"/>
                <a:cs typeface="Arial"/>
                <a:sym typeface="Arial"/>
              </a:rPr>
              <a:t>To print Layer 4, the final photographic image, register your film positive to your print using small pieces of painter’s tape to secure it to the print.</a:t>
            </a:r>
            <a:endParaRPr sz="1360" b="0" i="0" u="none" strike="noStrike" cap="none" dirty="0">
              <a:solidFill>
                <a:schemeClr val="dk1"/>
              </a:solidFill>
              <a:latin typeface="Arial"/>
              <a:ea typeface="Arial"/>
              <a:cs typeface="Arial"/>
              <a:sym typeface="Arial"/>
            </a:endParaRPr>
          </a:p>
          <a:p>
            <a:pPr marL="0" marR="0" lvl="0" indent="0" algn="l" rtl="0">
              <a:lnSpc>
                <a:spcPct val="80000"/>
              </a:lnSpc>
              <a:spcBef>
                <a:spcPts val="1000"/>
              </a:spcBef>
              <a:spcAft>
                <a:spcPts val="0"/>
              </a:spcAft>
              <a:buClr>
                <a:schemeClr val="dk1"/>
              </a:buClr>
              <a:buSzPts val="2040"/>
              <a:buFont typeface="Arial"/>
              <a:buNone/>
            </a:pPr>
            <a:r>
              <a:rPr lang="en-US" sz="2040" b="0" i="0" u="none" strike="noStrike" cap="none" dirty="0">
                <a:solidFill>
                  <a:schemeClr val="dk1"/>
                </a:solidFill>
                <a:latin typeface="Arial"/>
                <a:ea typeface="Arial"/>
                <a:cs typeface="Arial"/>
                <a:sym typeface="Arial"/>
              </a:rPr>
              <a:t>Tape the edges of the screen with the two-inch tape on both sides (as in Step #1). Securely tighten your exposed silkscreen in the hinge clamps.</a:t>
            </a:r>
            <a:endParaRPr sz="1360" b="0" i="0" u="none" strike="noStrike" cap="none" dirty="0">
              <a:solidFill>
                <a:schemeClr val="dk1"/>
              </a:solidFill>
              <a:latin typeface="Arial"/>
              <a:ea typeface="Arial"/>
              <a:cs typeface="Arial"/>
              <a:sym typeface="Arial"/>
            </a:endParaRPr>
          </a:p>
          <a:p>
            <a:pPr marL="0" marR="0" lvl="0" indent="0" algn="l" rtl="0">
              <a:lnSpc>
                <a:spcPct val="80000"/>
              </a:lnSpc>
              <a:spcBef>
                <a:spcPts val="1000"/>
              </a:spcBef>
              <a:spcAft>
                <a:spcPts val="0"/>
              </a:spcAft>
              <a:buClr>
                <a:schemeClr val="dk1"/>
              </a:buClr>
              <a:buSzPts val="2040"/>
              <a:buFont typeface="Arial"/>
              <a:buNone/>
            </a:pPr>
            <a:r>
              <a:rPr lang="en-US" sz="2040" b="0" i="0" u="none" strike="noStrike" cap="none" dirty="0">
                <a:solidFill>
                  <a:schemeClr val="dk1"/>
                </a:solidFill>
                <a:latin typeface="Arial"/>
                <a:ea typeface="Arial"/>
                <a:cs typeface="Arial"/>
                <a:sym typeface="Arial"/>
              </a:rPr>
              <a:t>Register your print to the screen and place tape marks on the corners of three edges of your paper. Remove the film positive.</a:t>
            </a:r>
            <a:endParaRPr sz="1360" b="0" i="0" u="none" strike="noStrike" cap="none" dirty="0">
              <a:solidFill>
                <a:schemeClr val="dk1"/>
              </a:solidFill>
              <a:latin typeface="Arial"/>
              <a:ea typeface="Arial"/>
              <a:cs typeface="Arial"/>
              <a:sym typeface="Arial"/>
            </a:endParaRPr>
          </a:p>
          <a:p>
            <a:pPr marL="0" marR="0" lvl="0" indent="0" algn="l" rtl="0">
              <a:lnSpc>
                <a:spcPct val="80000"/>
              </a:lnSpc>
              <a:spcBef>
                <a:spcPts val="1000"/>
              </a:spcBef>
              <a:spcAft>
                <a:spcPts val="0"/>
              </a:spcAft>
              <a:buClr>
                <a:schemeClr val="dk1"/>
              </a:buClr>
              <a:buSzPts val="1275"/>
              <a:buFont typeface="Arial"/>
              <a:buNone/>
            </a:pPr>
            <a:endParaRPr sz="1275" b="0" i="0" u="none" strike="noStrike" cap="none" dirty="0">
              <a:solidFill>
                <a:schemeClr val="dk1"/>
              </a:solidFill>
              <a:latin typeface="Arial"/>
              <a:ea typeface="Arial"/>
              <a:cs typeface="Arial"/>
              <a:sym typeface="Arial"/>
            </a:endParaRPr>
          </a:p>
        </p:txBody>
      </p:sp>
      <p:sp>
        <p:nvSpPr>
          <p:cNvPr id="704" name="Shape 704"/>
          <p:cNvSpPr txBox="1"/>
          <p:nvPr/>
        </p:nvSpPr>
        <p:spPr>
          <a:xfrm>
            <a:off x="775493" y="6096873"/>
            <a:ext cx="5157900" cy="59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
        <p:nvSpPr>
          <p:cNvPr id="705" name="Shape 705"/>
          <p:cNvSpPr txBox="1"/>
          <p:nvPr/>
        </p:nvSpPr>
        <p:spPr>
          <a:xfrm>
            <a:off x="6172201" y="6118077"/>
            <a:ext cx="5183100" cy="59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
        <p:nvSpPr>
          <p:cNvPr id="706" name="Shape 706"/>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707" name="Shape 707" descr="This image shows two hands holding a film positive over a multilayer print. We can see grey, purple and a greenish-gold showing through the film positive. "/>
          <p:cNvPicPr preferRelativeResize="0">
            <a:picLocks noGrp="1"/>
          </p:cNvPicPr>
          <p:nvPr>
            <p:ph type="body" idx="2"/>
          </p:nvPr>
        </p:nvPicPr>
        <p:blipFill rotWithShape="1">
          <a:blip r:embed="rId3">
            <a:alphaModFix/>
          </a:blip>
          <a:srcRect/>
          <a:stretch/>
        </p:blipFill>
        <p:spPr>
          <a:xfrm>
            <a:off x="839787" y="2761749"/>
            <a:ext cx="5029200" cy="3356400"/>
          </a:xfrm>
          <a:prstGeom prst="rect">
            <a:avLst/>
          </a:prstGeom>
          <a:noFill/>
          <a:ln>
            <a:noFill/>
          </a:ln>
        </p:spPr>
      </p:pic>
      <p:pic>
        <p:nvPicPr>
          <p:cNvPr id="708" name="Shape 708" descr="This image shows a hand pouring black ink onto the top of a silkscreen. There is a black squeegee resting at the top of the screen. We can see that an image has been exposed on the screen.  "/>
          <p:cNvPicPr preferRelativeResize="0"/>
          <p:nvPr/>
        </p:nvPicPr>
        <p:blipFill rotWithShape="1">
          <a:blip r:embed="rId4">
            <a:alphaModFix/>
          </a:blip>
          <a:srcRect/>
          <a:stretch/>
        </p:blipFill>
        <p:spPr>
          <a:xfrm>
            <a:off x="6249987" y="2761748"/>
            <a:ext cx="5029200" cy="3356329"/>
          </a:xfrm>
          <a:prstGeom prst="rect">
            <a:avLst/>
          </a:prstGeom>
          <a:noFill/>
          <a:ln>
            <a:noFill/>
          </a:ln>
        </p:spPr>
      </p:pic>
    </p:spTree>
    <p:extLst>
      <p:ext uri="{BB962C8B-B14F-4D97-AF65-F5344CB8AC3E}">
        <p14:creationId xmlns:p14="http://schemas.microsoft.com/office/powerpoint/2010/main" val="856395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837092" y="656467"/>
            <a:ext cx="10518295" cy="156603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br>
              <a:rPr lang="en-US" sz="2200" b="1" i="0" u="none" strike="noStrike" cap="none">
                <a:solidFill>
                  <a:schemeClr val="dk1"/>
                </a:solidFill>
                <a:latin typeface="Arial"/>
                <a:ea typeface="Arial"/>
                <a:cs typeface="Arial"/>
                <a:sym typeface="Arial"/>
              </a:rPr>
            </a:br>
            <a:r>
              <a:rPr lang="en-US" sz="2200" b="0" i="0" u="none" strike="noStrike" cap="none">
                <a:solidFill>
                  <a:schemeClr val="dk1"/>
                </a:solidFill>
                <a:latin typeface="Arial"/>
                <a:ea typeface="Arial"/>
                <a:cs typeface="Arial"/>
                <a:sym typeface="Arial"/>
              </a:rPr>
              <a:t>Print your final layer.</a:t>
            </a:r>
            <a:endParaRPr sz="2400" b="1"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Clean your screen. Be sure that no ink is left in the open holes of the screen. Use the soft side of a sponge to help ease the ink out if necessary.</a:t>
            </a:r>
            <a:endParaRPr sz="2400" b="1" i="0" u="none" strike="noStrike" cap="none">
              <a:solidFill>
                <a:schemeClr val="dk1"/>
              </a:solidFill>
              <a:latin typeface="Arial"/>
              <a:ea typeface="Arial"/>
              <a:cs typeface="Arial"/>
              <a:sym typeface="Arial"/>
            </a:endParaRPr>
          </a:p>
        </p:txBody>
      </p:sp>
      <p:sp>
        <p:nvSpPr>
          <p:cNvPr id="714" name="Shape 714"/>
          <p:cNvSpPr txBox="1"/>
          <p:nvPr/>
        </p:nvSpPr>
        <p:spPr>
          <a:xfrm>
            <a:off x="6172200" y="5568104"/>
            <a:ext cx="5183188" cy="59419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Alisha Wormsley, </a:t>
            </a:r>
            <a:r>
              <a:rPr lang="en-US" sz="1000" b="0" i="1" u="none" strike="noStrike" cap="none">
                <a:solidFill>
                  <a:schemeClr val="dk1"/>
                </a:solidFill>
                <a:latin typeface="Arial"/>
                <a:ea typeface="Arial"/>
                <a:cs typeface="Arial"/>
                <a:sym typeface="Arial"/>
              </a:rPr>
              <a:t>Unititled</a:t>
            </a:r>
            <a:r>
              <a:rPr lang="en-US" sz="1000" b="0" i="0" u="none" strike="noStrike" cap="none">
                <a:solidFill>
                  <a:schemeClr val="dk1"/>
                </a:solidFill>
                <a:latin typeface="Arial"/>
                <a:ea typeface="Arial"/>
                <a:cs typeface="Arial"/>
                <a:sym typeface="Arial"/>
              </a:rPr>
              <a:t>, 2017</a:t>
            </a:r>
            <a:br>
              <a:rPr lang="en-US" sz="1000" b="0" i="0" u="none" strike="noStrike" cap="none">
                <a:solidFill>
                  <a:schemeClr val="dk1"/>
                </a:solidFill>
                <a:latin typeface="Arial"/>
                <a:ea typeface="Arial"/>
                <a:cs typeface="Arial"/>
                <a:sym typeface="Arial"/>
              </a:rPr>
            </a:br>
            <a:r>
              <a:rPr lang="en-US" sz="1000" b="0" i="0" u="none" strike="noStrike" cap="none">
                <a:solidFill>
                  <a:schemeClr val="dk1"/>
                </a:solidFill>
                <a:latin typeface="Arial"/>
                <a:ea typeface="Arial"/>
                <a:cs typeface="Arial"/>
                <a:sym typeface="Arial"/>
              </a:rPr>
              <a:t>Silkscreen print on paper</a:t>
            </a:r>
            <a:endParaRPr sz="1400" b="0" i="0" u="none" strike="noStrike" cap="none">
              <a:solidFill>
                <a:srgbClr val="000000"/>
              </a:solidFill>
              <a:latin typeface="Arial"/>
              <a:ea typeface="Arial"/>
              <a:cs typeface="Arial"/>
              <a:sym typeface="Arial"/>
            </a:endParaRPr>
          </a:p>
        </p:txBody>
      </p:sp>
      <p:sp>
        <p:nvSpPr>
          <p:cNvPr id="715" name="Shape 715"/>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716" name="Shape 716" descr="This silkscreen print depicts a middle aged African American woman standing in front of a brick fireplace. The woman is centered in the foreground. Her black hair is pulled up in a bun on the top of her head, her expression is neutral and she is wearing a long sleeved silky blouse that is buttoned at the neck. She is printed in black and white while the fireplace behind her is printed in light purple and dark purple. On top of the fireplace sits an abstract painting printed in whites, greys and yellow ochre. The walls are a medium grey.    "/>
          <p:cNvPicPr preferRelativeResize="0">
            <a:picLocks noGrp="1"/>
          </p:cNvPicPr>
          <p:nvPr>
            <p:ph type="body" idx="4"/>
          </p:nvPr>
        </p:nvPicPr>
        <p:blipFill rotWithShape="1">
          <a:blip r:embed="rId3">
            <a:alphaModFix/>
          </a:blip>
          <a:srcRect/>
          <a:stretch/>
        </p:blipFill>
        <p:spPr>
          <a:xfrm>
            <a:off x="6051867" y="2314302"/>
            <a:ext cx="5303520" cy="3271434"/>
          </a:xfrm>
          <a:prstGeom prst="rect">
            <a:avLst/>
          </a:prstGeom>
          <a:noFill/>
          <a:ln>
            <a:noFill/>
          </a:ln>
        </p:spPr>
      </p:pic>
      <p:pic>
        <p:nvPicPr>
          <p:cNvPr id="717" name="Shape 717" descr="This image shows a student holding up a silkscreen with a multilayer print underneath. There is a woman standing in the center of a composition.  "/>
          <p:cNvPicPr preferRelativeResize="0">
            <a:picLocks noGrp="1"/>
          </p:cNvPicPr>
          <p:nvPr>
            <p:ph type="body" idx="2"/>
          </p:nvPr>
        </p:nvPicPr>
        <p:blipFill rotWithShape="1">
          <a:blip r:embed="rId4">
            <a:alphaModFix/>
          </a:blip>
          <a:srcRect/>
          <a:stretch/>
        </p:blipFill>
        <p:spPr>
          <a:xfrm>
            <a:off x="837092" y="2328585"/>
            <a:ext cx="4889940" cy="3263391"/>
          </a:xfrm>
          <a:prstGeom prst="rect">
            <a:avLst/>
          </a:prstGeom>
          <a:noFill/>
          <a:ln>
            <a:noFill/>
          </a:ln>
        </p:spPr>
      </p:pic>
      <p:sp>
        <p:nvSpPr>
          <p:cNvPr id="718" name="Shape 718"/>
          <p:cNvSpPr/>
          <p:nvPr/>
        </p:nvSpPr>
        <p:spPr>
          <a:xfrm>
            <a:off x="837091" y="5585736"/>
            <a:ext cx="1431802"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Tree>
    <p:extLst>
      <p:ext uri="{BB962C8B-B14F-4D97-AF65-F5344CB8AC3E}">
        <p14:creationId xmlns:p14="http://schemas.microsoft.com/office/powerpoint/2010/main" val="1625948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Class Critique</a:t>
            </a:r>
            <a:endParaRPr sz="2200" b="0" i="0" u="none" strike="noStrike" cap="none">
              <a:solidFill>
                <a:schemeClr val="dk1"/>
              </a:solidFill>
              <a:latin typeface="Arial"/>
              <a:ea typeface="Arial"/>
              <a:cs typeface="Arial"/>
              <a:sym typeface="Arial"/>
            </a:endParaRPr>
          </a:p>
        </p:txBody>
      </p:sp>
      <p:sp>
        <p:nvSpPr>
          <p:cNvPr id="724" name="Shape 724"/>
          <p:cNvSpPr txBox="1">
            <a:spLocks noGrp="1"/>
          </p:cNvSpPr>
          <p:nvPr>
            <p:ph type="body" idx="2"/>
          </p:nvPr>
        </p:nvSpPr>
        <p:spPr>
          <a:xfrm>
            <a:off x="6487297" y="1913108"/>
            <a:ext cx="5193842" cy="3793525"/>
          </a:xfrm>
          <a:prstGeom prst="rect">
            <a:avLst/>
          </a:prstGeom>
          <a:noFill/>
          <a:ln>
            <a:noFill/>
          </a:ln>
        </p:spPr>
        <p:txBody>
          <a:bodyPr spcFirstLastPara="1" wrap="square" lIns="91425" tIns="45700" rIns="91425" bIns="45700" anchor="ctr" anchorCtr="0">
            <a:noAutofit/>
          </a:bodyPr>
          <a:lstStyle/>
          <a:p>
            <a:pPr marL="50800" marR="0" lvl="0" indent="0" algn="l" rtl="0">
              <a:lnSpc>
                <a:spcPct val="90000"/>
              </a:lnSpc>
              <a:spcBef>
                <a:spcPts val="1000"/>
              </a:spcBef>
              <a:spcAft>
                <a:spcPts val="0"/>
              </a:spcAft>
              <a:buClr>
                <a:schemeClr val="dk1"/>
              </a:buClr>
              <a:buSzPts val="2800"/>
              <a:buFont typeface="Arial"/>
              <a:buNone/>
            </a:pPr>
            <a:endParaRPr sz="2000" b="0" i="0" u="none" strike="noStrike" cap="none">
              <a:solidFill>
                <a:schemeClr val="dk1"/>
              </a:solidFill>
              <a:latin typeface="Arial"/>
              <a:ea typeface="Arial"/>
              <a:cs typeface="Arial"/>
              <a:sym typeface="Arial"/>
            </a:endParaRPr>
          </a:p>
          <a:p>
            <a:pPr marL="50800" marR="0" lvl="0" indent="0" algn="l" rtl="0">
              <a:lnSpc>
                <a:spcPct val="90000"/>
              </a:lnSpc>
              <a:spcBef>
                <a:spcPts val="1000"/>
              </a:spcBef>
              <a:spcAft>
                <a:spcPts val="0"/>
              </a:spcAft>
              <a:buClr>
                <a:schemeClr val="dk1"/>
              </a:buClr>
              <a:buSzPts val="2800"/>
              <a:buFont typeface="Arial"/>
              <a:buNone/>
            </a:pPr>
            <a:endParaRPr sz="2000" b="0" i="0" u="none" strike="noStrike" cap="none">
              <a:solidFill>
                <a:schemeClr val="dk1"/>
              </a:solidFill>
              <a:latin typeface="Arial"/>
              <a:ea typeface="Arial"/>
              <a:cs typeface="Arial"/>
              <a:sym typeface="Arial"/>
            </a:endParaRPr>
          </a:p>
          <a:p>
            <a:pPr marL="50800" marR="0" lvl="0" indent="0" algn="l" rtl="0">
              <a:lnSpc>
                <a:spcPct val="90000"/>
              </a:lnSpc>
              <a:spcBef>
                <a:spcPts val="1000"/>
              </a:spcBef>
              <a:spcAft>
                <a:spcPts val="0"/>
              </a:spcAft>
              <a:buClr>
                <a:schemeClr val="dk1"/>
              </a:buClr>
              <a:buSzPts val="2800"/>
              <a:buFont typeface="Arial"/>
              <a:buNone/>
            </a:pPr>
            <a:r>
              <a:rPr lang="en-US" sz="2000" b="0" i="0" u="none" strike="noStrike" cap="none">
                <a:solidFill>
                  <a:schemeClr val="dk1"/>
                </a:solidFill>
                <a:latin typeface="Arial"/>
                <a:ea typeface="Arial"/>
                <a:cs typeface="Arial"/>
                <a:sym typeface="Arial"/>
              </a:rPr>
              <a:t>Try ranking the student work as a class according to various categories and criteria learned in this unit, for example:</a:t>
            </a:r>
            <a:endParaRPr sz="2000" b="0" i="0" u="none" strike="noStrike" cap="none">
              <a:solidFill>
                <a:schemeClr val="dk1"/>
              </a:solidFill>
              <a:latin typeface="Arial"/>
              <a:ea typeface="Arial"/>
              <a:cs typeface="Arial"/>
              <a:sym typeface="Arial"/>
            </a:endParaRPr>
          </a:p>
          <a:p>
            <a:pPr marL="457200" marR="0" lvl="0" indent="-406400" algn="l" rtl="0">
              <a:lnSpc>
                <a:spcPct val="90000"/>
              </a:lnSpc>
              <a:spcBef>
                <a:spcPts val="1000"/>
              </a:spcBef>
              <a:spcAft>
                <a:spcPts val="0"/>
              </a:spcAft>
              <a:buClr>
                <a:schemeClr val="dk1"/>
              </a:buClr>
              <a:buSzPts val="2800"/>
              <a:buFont typeface="Arial"/>
              <a:buChar char="•"/>
            </a:pPr>
            <a:r>
              <a:rPr lang="en-US" sz="2000" b="0" i="0" u="none" strike="noStrike" cap="none">
                <a:solidFill>
                  <a:schemeClr val="dk1"/>
                </a:solidFill>
                <a:latin typeface="Arial"/>
                <a:ea typeface="Arial"/>
                <a:cs typeface="Arial"/>
                <a:sym typeface="Arial"/>
              </a:rPr>
              <a:t>Most thoughtful color scheme</a:t>
            </a:r>
            <a:endParaRPr/>
          </a:p>
          <a:p>
            <a:pPr marL="457200" marR="0" lvl="0" indent="-406400" algn="l" rtl="0">
              <a:lnSpc>
                <a:spcPct val="90000"/>
              </a:lnSpc>
              <a:spcBef>
                <a:spcPts val="1000"/>
              </a:spcBef>
              <a:spcAft>
                <a:spcPts val="0"/>
              </a:spcAft>
              <a:buClr>
                <a:schemeClr val="dk1"/>
              </a:buClr>
              <a:buSzPts val="2800"/>
              <a:buFont typeface="Arial"/>
              <a:buChar char="•"/>
            </a:pPr>
            <a:r>
              <a:rPr lang="en-US" sz="2000" b="0" i="0" u="none" strike="noStrike" cap="none">
                <a:solidFill>
                  <a:schemeClr val="dk1"/>
                </a:solidFill>
                <a:latin typeface="Arial"/>
                <a:ea typeface="Arial"/>
                <a:cs typeface="Arial"/>
                <a:sym typeface="Arial"/>
              </a:rPr>
              <a:t>Best overall composition</a:t>
            </a:r>
            <a:endParaRPr/>
          </a:p>
          <a:p>
            <a:pPr marL="457200" marR="0" lvl="0" indent="-406400" algn="l" rtl="0">
              <a:lnSpc>
                <a:spcPct val="90000"/>
              </a:lnSpc>
              <a:spcBef>
                <a:spcPts val="1000"/>
              </a:spcBef>
              <a:spcAft>
                <a:spcPts val="0"/>
              </a:spcAft>
              <a:buClr>
                <a:schemeClr val="dk1"/>
              </a:buClr>
              <a:buSzPts val="2800"/>
              <a:buFont typeface="Arial"/>
              <a:buChar char="•"/>
            </a:pPr>
            <a:r>
              <a:rPr lang="en-US" sz="2000" b="0" i="0" u="none" strike="noStrike" cap="none">
                <a:solidFill>
                  <a:schemeClr val="dk1"/>
                </a:solidFill>
                <a:latin typeface="Arial"/>
                <a:ea typeface="Arial"/>
                <a:cs typeface="Arial"/>
                <a:sym typeface="Arial"/>
              </a:rPr>
              <a:t>Best use of layers</a:t>
            </a:r>
            <a:endParaRPr/>
          </a:p>
          <a:p>
            <a:pPr marL="457200" marR="0" lvl="0" indent="-406400" algn="l" rtl="0">
              <a:lnSpc>
                <a:spcPct val="90000"/>
              </a:lnSpc>
              <a:spcBef>
                <a:spcPts val="1000"/>
              </a:spcBef>
              <a:spcAft>
                <a:spcPts val="0"/>
              </a:spcAft>
              <a:buClr>
                <a:schemeClr val="dk1"/>
              </a:buClr>
              <a:buSzPts val="2800"/>
              <a:buFont typeface="Arial"/>
              <a:buChar char="•"/>
            </a:pPr>
            <a:r>
              <a:rPr lang="en-US" sz="2000" b="0" i="0" u="none" strike="noStrike" cap="none">
                <a:solidFill>
                  <a:schemeClr val="dk1"/>
                </a:solidFill>
                <a:latin typeface="Arial"/>
                <a:ea typeface="Arial"/>
                <a:cs typeface="Arial"/>
                <a:sym typeface="Arial"/>
              </a:rPr>
              <a:t>Best overall printmaking</a:t>
            </a:r>
            <a:endParaRPr/>
          </a:p>
          <a:p>
            <a:pPr marL="457200" marR="0" lvl="0" indent="-228600" algn="l" rtl="0">
              <a:lnSpc>
                <a:spcPct val="90000"/>
              </a:lnSpc>
              <a:spcBef>
                <a:spcPts val="1000"/>
              </a:spcBef>
              <a:spcAft>
                <a:spcPts val="0"/>
              </a:spcAft>
              <a:buClr>
                <a:schemeClr val="dk1"/>
              </a:buClr>
              <a:buSzPts val="2800"/>
              <a:buFont typeface="Arial"/>
              <a:buNone/>
            </a:pPr>
            <a:endParaRPr sz="2000" b="0" i="0" u="none" strike="noStrike" cap="none">
              <a:solidFill>
                <a:schemeClr val="dk1"/>
              </a:solidFill>
              <a:latin typeface="Arial"/>
              <a:ea typeface="Arial"/>
              <a:cs typeface="Arial"/>
              <a:sym typeface="Arial"/>
            </a:endParaRPr>
          </a:p>
          <a:p>
            <a:pPr marL="457200" marR="0" lvl="0" indent="-228600" algn="l" rtl="0">
              <a:lnSpc>
                <a:spcPct val="90000"/>
              </a:lnSpc>
              <a:spcBef>
                <a:spcPts val="1000"/>
              </a:spcBef>
              <a:spcAft>
                <a:spcPts val="0"/>
              </a:spcAft>
              <a:buClr>
                <a:schemeClr val="dk1"/>
              </a:buClr>
              <a:buSzPts val="2800"/>
              <a:buFont typeface="Arial"/>
              <a:buNone/>
            </a:pPr>
            <a:endParaRPr sz="2000" b="0" i="0" u="none" strike="noStrike" cap="none">
              <a:solidFill>
                <a:schemeClr val="dk1"/>
              </a:solidFill>
              <a:latin typeface="Arial"/>
              <a:ea typeface="Arial"/>
              <a:cs typeface="Arial"/>
              <a:sym typeface="Arial"/>
            </a:endParaRPr>
          </a:p>
          <a:p>
            <a:pPr marL="50800" marR="0" lvl="0" indent="0" algn="l" rtl="0">
              <a:lnSpc>
                <a:spcPct val="90000"/>
              </a:lnSpc>
              <a:spcBef>
                <a:spcPts val="1000"/>
              </a:spcBef>
              <a:spcAft>
                <a:spcPts val="0"/>
              </a:spcAft>
              <a:buClr>
                <a:schemeClr val="dk1"/>
              </a:buClr>
              <a:buSzPts val="2800"/>
              <a:buFont typeface="Arial"/>
              <a:buNone/>
            </a:pPr>
            <a:r>
              <a:rPr lang="en-US" sz="2000" b="0" i="0" u="none" strike="noStrike" cap="none">
                <a:solidFill>
                  <a:schemeClr val="dk1"/>
                </a:solidFill>
                <a:latin typeface="Arial"/>
                <a:ea typeface="Arial"/>
                <a:cs typeface="Arial"/>
                <a:sym typeface="Arial"/>
              </a:rPr>
              <a:t> </a:t>
            </a:r>
            <a:endParaRPr/>
          </a:p>
        </p:txBody>
      </p:sp>
      <p:sp>
        <p:nvSpPr>
          <p:cNvPr id="725" name="Shape 725"/>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726" name="Shape 726"/>
          <p:cNvPicPr preferRelativeResize="0"/>
          <p:nvPr/>
        </p:nvPicPr>
        <p:blipFill rotWithShape="1">
          <a:blip r:embed="rId3">
            <a:alphaModFix/>
          </a:blip>
          <a:srcRect/>
          <a:stretch/>
        </p:blipFill>
        <p:spPr>
          <a:xfrm>
            <a:off x="838200" y="2049033"/>
            <a:ext cx="5486400" cy="3657600"/>
          </a:xfrm>
          <a:prstGeom prst="rect">
            <a:avLst/>
          </a:prstGeom>
          <a:noFill/>
          <a:ln>
            <a:noFill/>
          </a:ln>
        </p:spPr>
      </p:pic>
      <p:sp>
        <p:nvSpPr>
          <p:cNvPr id="727" name="Shape 727"/>
          <p:cNvSpPr/>
          <p:nvPr/>
        </p:nvSpPr>
        <p:spPr>
          <a:xfrm>
            <a:off x="838200" y="5738475"/>
            <a:ext cx="54864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Finished multilayer silkscreen prints by high school students.</a:t>
            </a:r>
            <a:endParaRPr/>
          </a:p>
        </p:txBody>
      </p:sp>
      <p:sp>
        <p:nvSpPr>
          <p:cNvPr id="728" name="Shape 728"/>
          <p:cNvSpPr txBox="1"/>
          <p:nvPr/>
        </p:nvSpPr>
        <p:spPr>
          <a:xfrm>
            <a:off x="838200" y="1425000"/>
            <a:ext cx="10654500" cy="4119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0"/>
              </a:spcBef>
              <a:spcAft>
                <a:spcPts val="0"/>
              </a:spcAft>
              <a:buClr>
                <a:schemeClr val="dk1"/>
              </a:buClr>
              <a:buSzPts val="4400"/>
              <a:buFont typeface="Arial"/>
              <a:buNone/>
            </a:pPr>
            <a:r>
              <a:rPr lang="en-US" sz="2200" dirty="0">
                <a:solidFill>
                  <a:schemeClr val="dk1"/>
                </a:solidFill>
                <a:latin typeface="Arial" panose="020B0604020202020204" pitchFamily="34" charset="0"/>
                <a:cs typeface="Arial" panose="020B0604020202020204" pitchFamily="34" charset="0"/>
              </a:rPr>
              <a:t>After the final silkscreen prints are dry, hang them up and conduct a class critique.</a:t>
            </a:r>
            <a:endParaRPr sz="2200" dirty="0">
              <a:solidFill>
                <a:schemeClr val="dk1"/>
              </a:solidFill>
              <a:latin typeface="Arial" panose="020B0604020202020204" pitchFamily="34" charset="0"/>
              <a:cs typeface="Arial" panose="020B0604020202020204" pitchFamily="34" charset="0"/>
            </a:endParaRPr>
          </a:p>
          <a:p>
            <a:pPr marL="0" lvl="0" indent="0">
              <a:spcBef>
                <a:spcPts val="0"/>
              </a:spcBef>
              <a:spcAft>
                <a:spcPts val="0"/>
              </a:spcAft>
              <a:buNone/>
            </a:pPr>
            <a:endParaRPr dirty="0"/>
          </a:p>
        </p:txBody>
      </p:sp>
    </p:spTree>
    <p:extLst>
      <p:ext uri="{BB962C8B-B14F-4D97-AF65-F5344CB8AC3E}">
        <p14:creationId xmlns:p14="http://schemas.microsoft.com/office/powerpoint/2010/main" val="179621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Shape 6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Materials</a:t>
            </a:r>
            <a:endParaRPr sz="4400" b="0" i="0" u="none" strike="noStrike" cap="none">
              <a:solidFill>
                <a:schemeClr val="dk1"/>
              </a:solidFill>
              <a:latin typeface="Arial"/>
              <a:ea typeface="Arial"/>
              <a:cs typeface="Arial"/>
              <a:sym typeface="Arial"/>
            </a:endParaRPr>
          </a:p>
        </p:txBody>
      </p:sp>
      <p:sp>
        <p:nvSpPr>
          <p:cNvPr id="611" name="Shape 611"/>
          <p:cNvSpPr txBox="1">
            <a:spLocks noGrp="1"/>
          </p:cNvSpPr>
          <p:nvPr>
            <p:ph type="body" idx="2"/>
          </p:nvPr>
        </p:nvSpPr>
        <p:spPr>
          <a:xfrm>
            <a:off x="6720114" y="1825625"/>
            <a:ext cx="4633686" cy="36576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Two-inch masking tape</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¾ -inch blue painter’s tape</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10 pieces of final printing paper for each student. </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Silkscreens: the exposed screen prepared in lesson 3 and 4</a:t>
            </a:r>
            <a:r>
              <a:rPr lang="en-US" sz="2000"/>
              <a:t>, plus </a:t>
            </a:r>
            <a:r>
              <a:rPr lang="en-US" sz="2000" b="0" i="0" u="none" strike="noStrike" cap="none">
                <a:solidFill>
                  <a:schemeClr val="dk1"/>
                </a:solidFill>
                <a:latin typeface="Arial"/>
                <a:ea typeface="Arial"/>
                <a:cs typeface="Arial"/>
                <a:sym typeface="Arial"/>
              </a:rPr>
              <a:t>an open screen (one that has no emulsion on it)</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Squeegees</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Hinge clamps</a:t>
            </a:r>
            <a:endParaRPr sz="2800" b="0" i="0" u="none" strike="noStrike" cap="none">
              <a:solidFill>
                <a:schemeClr val="dk1"/>
              </a:solidFill>
              <a:latin typeface="Arial"/>
              <a:ea typeface="Arial"/>
              <a:cs typeface="Arial"/>
              <a:sym typeface="Arial"/>
            </a:endParaRPr>
          </a:p>
        </p:txBody>
      </p:sp>
      <p:sp>
        <p:nvSpPr>
          <p:cNvPr id="612" name="Shape 612"/>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613" name="Shape 613" descr="This image shows a grouping of materials for printmaking sitting on a table. There are six jars of paint, black, turquoise, purple, green, dark red and one hidden behind a wooden squeegee. There is also a roll of making tape and a white plastic spatula leaning vertical against the squeegee. There is a silkscreen in the background. "/>
          <p:cNvPicPr preferRelativeResize="0">
            <a:picLocks noGrp="1"/>
          </p:cNvPicPr>
          <p:nvPr>
            <p:ph type="body" idx="1"/>
          </p:nvPr>
        </p:nvPicPr>
        <p:blipFill rotWithShape="1">
          <a:blip r:embed="rId3">
            <a:alphaModFix/>
          </a:blip>
          <a:srcRect/>
          <a:stretch/>
        </p:blipFill>
        <p:spPr>
          <a:xfrm>
            <a:off x="838200" y="1825625"/>
            <a:ext cx="5486400" cy="3657600"/>
          </a:xfrm>
          <a:prstGeom prst="rect">
            <a:avLst/>
          </a:prstGeom>
          <a:noFill/>
          <a:ln>
            <a:noFill/>
          </a:ln>
        </p:spPr>
      </p:pic>
      <p:sp>
        <p:nvSpPr>
          <p:cNvPr id="614" name="Shape 614"/>
          <p:cNvSpPr txBox="1"/>
          <p:nvPr/>
        </p:nvSpPr>
        <p:spPr>
          <a:xfrm>
            <a:off x="543594" y="5483225"/>
            <a:ext cx="4875549" cy="5651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Inks, squeegee, spatula and tape used for silkscreen printing </a:t>
            </a:r>
            <a:endParaRPr/>
          </a:p>
        </p:txBody>
      </p:sp>
    </p:spTree>
    <p:extLst>
      <p:ext uri="{BB962C8B-B14F-4D97-AF65-F5344CB8AC3E}">
        <p14:creationId xmlns:p14="http://schemas.microsoft.com/office/powerpoint/2010/main" val="1610964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body" idx="1"/>
          </p:nvPr>
        </p:nvSpPr>
        <p:spPr>
          <a:xfrm>
            <a:off x="1179766" y="695161"/>
            <a:ext cx="5329318" cy="122278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Mix all 3 colors of ink prior to printing:</a:t>
            </a:r>
            <a:endParaRPr sz="2400" b="1"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 mix ink in re-sealable containers.</a:t>
            </a:r>
            <a:endParaRPr sz="2400" b="1"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 label with name and layer number</a:t>
            </a:r>
            <a:r>
              <a:rPr lang="en-US" sz="2200" b="0" i="0" u="none" strike="noStrike" cap="none" dirty="0">
                <a:solidFill>
                  <a:schemeClr val="dk1"/>
                </a:solidFill>
                <a:latin typeface="Arial"/>
                <a:ea typeface="Arial"/>
                <a:cs typeface="Arial"/>
                <a:sym typeface="Arial"/>
              </a:rPr>
              <a:t>.</a:t>
            </a:r>
            <a:endParaRPr sz="2400" b="1" i="0" u="none" strike="noStrike" cap="none" dirty="0">
              <a:solidFill>
                <a:schemeClr val="dk1"/>
              </a:solidFill>
              <a:latin typeface="Arial"/>
              <a:ea typeface="Arial"/>
              <a:cs typeface="Arial"/>
              <a:sym typeface="Arial"/>
            </a:endParaRPr>
          </a:p>
          <a:p>
            <a:pPr marL="0" marR="0" lvl="0" indent="0" algn="l" rtl="0">
              <a:lnSpc>
                <a:spcPct val="70000"/>
              </a:lnSpc>
              <a:spcBef>
                <a:spcPts val="1000"/>
              </a:spcBef>
              <a:spcAft>
                <a:spcPts val="0"/>
              </a:spcAft>
              <a:buClr>
                <a:schemeClr val="dk1"/>
              </a:buClr>
              <a:buSzPts val="500"/>
              <a:buFont typeface="Arial"/>
              <a:buNone/>
            </a:pPr>
            <a:br>
              <a:rPr lang="en-US" sz="500" b="1" i="0" u="none" strike="noStrike" cap="none" dirty="0">
                <a:solidFill>
                  <a:schemeClr val="dk1"/>
                </a:solidFill>
                <a:latin typeface="Arial"/>
                <a:ea typeface="Arial"/>
                <a:cs typeface="Arial"/>
                <a:sym typeface="Arial"/>
              </a:rPr>
            </a:br>
            <a:endParaRPr sz="550" b="0" i="0" u="none" strike="noStrike" cap="none" dirty="0">
              <a:solidFill>
                <a:schemeClr val="dk1"/>
              </a:solidFill>
              <a:latin typeface="Arial"/>
              <a:ea typeface="Arial"/>
              <a:cs typeface="Arial"/>
              <a:sym typeface="Arial"/>
            </a:endParaRPr>
          </a:p>
        </p:txBody>
      </p:sp>
      <p:sp>
        <p:nvSpPr>
          <p:cNvPr id="620" name="Shape 620"/>
          <p:cNvSpPr txBox="1">
            <a:spLocks noGrp="1"/>
          </p:cNvSpPr>
          <p:nvPr>
            <p:ph type="body" idx="3"/>
          </p:nvPr>
        </p:nvSpPr>
        <p:spPr>
          <a:xfrm>
            <a:off x="6832959" y="656240"/>
            <a:ext cx="4669230" cy="122277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Begin by taping the outer edges of the  silkscreen using two-inch masking tape. Tape both sides of the silkscreen.</a:t>
            </a:r>
            <a:endParaRPr sz="2400" b="1"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sp>
        <p:nvSpPr>
          <p:cNvPr id="621" name="Shape 621"/>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dirty="0">
                <a:solidFill>
                  <a:srgbClr val="888888"/>
                </a:solidFill>
                <a:latin typeface="Arial"/>
                <a:ea typeface="Arial"/>
                <a:cs typeface="Arial"/>
                <a:sym typeface="Arial"/>
              </a:rPr>
              <a:t>© The Andy Warhol Museum, one of the four Carnegie Museums of Pittsburgh. All rights reserved.</a:t>
            </a:r>
            <a:endParaRPr sz="1200" b="0" i="0" u="none" strike="noStrike" cap="none" dirty="0">
              <a:solidFill>
                <a:srgbClr val="888888"/>
              </a:solidFill>
              <a:latin typeface="Arial"/>
              <a:ea typeface="Arial"/>
              <a:cs typeface="Arial"/>
              <a:sym typeface="Arial"/>
            </a:endParaRPr>
          </a:p>
        </p:txBody>
      </p:sp>
      <p:pic>
        <p:nvPicPr>
          <p:cNvPr id="622" name="Shape 622" descr="This image shows three plastic containers with paint, yellow, green and blue. The yellow container has a label saying “Jon layer 1” and is sitting on top of the blue container with a label saying “Jon layer 2” and a green container with a label saying “Jon layer 2”. "/>
          <p:cNvPicPr preferRelativeResize="0">
            <a:picLocks noGrp="1"/>
          </p:cNvPicPr>
          <p:nvPr>
            <p:ph type="body" idx="2"/>
          </p:nvPr>
        </p:nvPicPr>
        <p:blipFill rotWithShape="1">
          <a:blip r:embed="rId3">
            <a:alphaModFix/>
          </a:blip>
          <a:srcRect/>
          <a:stretch/>
        </p:blipFill>
        <p:spPr>
          <a:xfrm>
            <a:off x="1179766" y="1993513"/>
            <a:ext cx="4916233" cy="3684588"/>
          </a:xfrm>
          <a:prstGeom prst="rect">
            <a:avLst/>
          </a:prstGeom>
          <a:noFill/>
          <a:ln>
            <a:noFill/>
          </a:ln>
        </p:spPr>
      </p:pic>
      <p:pic>
        <p:nvPicPr>
          <p:cNvPr id="623" name="Shape 623" descr="This image shows a blank silkscreen with masking tape around the sides. There are three directives typed in white in the middle of the screen, “tape off the edges on all sides of the screen, be careful to not tape over the image, and taper both the front and back of the screen”. "/>
          <p:cNvPicPr preferRelativeResize="0">
            <a:picLocks noGrp="1"/>
          </p:cNvPicPr>
          <p:nvPr>
            <p:ph type="body" idx="4"/>
          </p:nvPr>
        </p:nvPicPr>
        <p:blipFill rotWithShape="1">
          <a:blip r:embed="rId4">
            <a:alphaModFix/>
          </a:blip>
          <a:srcRect/>
          <a:stretch/>
        </p:blipFill>
        <p:spPr>
          <a:xfrm>
            <a:off x="6832959" y="1993513"/>
            <a:ext cx="4522427" cy="3684588"/>
          </a:xfrm>
          <a:prstGeom prst="rect">
            <a:avLst/>
          </a:prstGeom>
          <a:noFill/>
          <a:ln>
            <a:noFill/>
          </a:ln>
        </p:spPr>
      </p:pic>
      <p:sp>
        <p:nvSpPr>
          <p:cNvPr id="624" name="Shape 624"/>
          <p:cNvSpPr txBox="1"/>
          <p:nvPr/>
        </p:nvSpPr>
        <p:spPr>
          <a:xfrm>
            <a:off x="864870" y="5678101"/>
            <a:ext cx="4875549" cy="5651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Three containers of ink mixed by a student.</a:t>
            </a:r>
            <a:endParaRPr/>
          </a:p>
        </p:txBody>
      </p:sp>
      <p:sp>
        <p:nvSpPr>
          <p:cNvPr id="625" name="Shape 625"/>
          <p:cNvSpPr txBox="1"/>
          <p:nvPr/>
        </p:nvSpPr>
        <p:spPr>
          <a:xfrm>
            <a:off x="6532834" y="5678101"/>
            <a:ext cx="4875549" cy="5651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000"/>
              <a:buFont typeface="Arial"/>
              <a:buNone/>
            </a:pPr>
            <a:r>
              <a:rPr lang="en-US" sz="1000" b="0" i="0" u="none" strike="noStrike" cap="none" dirty="0">
                <a:solidFill>
                  <a:schemeClr val="dk1"/>
                </a:solidFill>
                <a:latin typeface="Arial"/>
                <a:ea typeface="Arial"/>
                <a:cs typeface="Arial"/>
                <a:sym typeface="Arial"/>
              </a:rPr>
              <a:t>A silkscreen that has been taped off with masking tape prior to printing.</a:t>
            </a:r>
            <a:endParaRPr dirty="0"/>
          </a:p>
        </p:txBody>
      </p:sp>
    </p:spTree>
    <p:extLst>
      <p:ext uri="{BB962C8B-B14F-4D97-AF65-F5344CB8AC3E}">
        <p14:creationId xmlns:p14="http://schemas.microsoft.com/office/powerpoint/2010/main" val="166937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body" idx="1"/>
          </p:nvPr>
        </p:nvSpPr>
        <p:spPr>
          <a:xfrm>
            <a:off x="6326189" y="1388533"/>
            <a:ext cx="5029200" cy="1042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Line up the film positive to one piece of the printing paper then secure it with pieces of blue painter’s tape.</a:t>
            </a:r>
            <a:br>
              <a:rPr lang="en-US" sz="1500" b="1" i="0" u="none" strike="noStrike" cap="none">
                <a:solidFill>
                  <a:schemeClr val="dk1"/>
                </a:solidFill>
                <a:latin typeface="Arial"/>
                <a:ea typeface="Arial"/>
                <a:cs typeface="Arial"/>
                <a:sym typeface="Arial"/>
              </a:rPr>
            </a:br>
            <a:endParaRPr sz="1500" b="0" i="0" u="none" strike="noStrike" cap="none">
              <a:solidFill>
                <a:schemeClr val="dk1"/>
              </a:solidFill>
              <a:latin typeface="Arial"/>
              <a:ea typeface="Arial"/>
              <a:cs typeface="Arial"/>
              <a:sym typeface="Arial"/>
            </a:endParaRPr>
          </a:p>
        </p:txBody>
      </p:sp>
      <p:sp>
        <p:nvSpPr>
          <p:cNvPr id="631" name="Shape 631"/>
          <p:cNvSpPr txBox="1">
            <a:spLocks noGrp="1"/>
          </p:cNvSpPr>
          <p:nvPr>
            <p:ph type="body" idx="3"/>
          </p:nvPr>
        </p:nvSpPr>
        <p:spPr>
          <a:xfrm>
            <a:off x="839787" y="1388533"/>
            <a:ext cx="5029200" cy="1042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Place the open silkscreen in the hinge clamps, securely tightening the clamps.</a:t>
            </a:r>
            <a:endParaRPr sz="2000" b="1" i="0" u="none" strike="noStrike" cap="none" dirty="0">
              <a:solidFill>
                <a:schemeClr val="dk1"/>
              </a:solidFill>
              <a:latin typeface="Arial"/>
              <a:ea typeface="Arial"/>
              <a:cs typeface="Arial"/>
              <a:sym typeface="Arial"/>
            </a:endParaRPr>
          </a:p>
        </p:txBody>
      </p:sp>
      <p:sp>
        <p:nvSpPr>
          <p:cNvPr id="632" name="Shape 632"/>
          <p:cNvSpPr txBox="1"/>
          <p:nvPr/>
        </p:nvSpPr>
        <p:spPr>
          <a:xfrm>
            <a:off x="775493" y="5890034"/>
            <a:ext cx="5157787" cy="5941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
        <p:nvSpPr>
          <p:cNvPr id="633" name="Shape 633"/>
          <p:cNvSpPr txBox="1"/>
          <p:nvPr/>
        </p:nvSpPr>
        <p:spPr>
          <a:xfrm>
            <a:off x="6172200" y="5907088"/>
            <a:ext cx="5183188" cy="5941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
        <p:nvSpPr>
          <p:cNvPr id="634" name="Shape 634"/>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635" name="Shape 635" descr="This image shows two hands tightening a silver wing nut on a hinge that holds a metal silkscreen onto a wood backing. "/>
          <p:cNvPicPr preferRelativeResize="0">
            <a:picLocks noGrp="1"/>
          </p:cNvPicPr>
          <p:nvPr>
            <p:ph type="body" idx="4"/>
          </p:nvPr>
        </p:nvPicPr>
        <p:blipFill rotWithShape="1">
          <a:blip r:embed="rId3">
            <a:alphaModFix/>
          </a:blip>
          <a:srcRect/>
          <a:stretch/>
        </p:blipFill>
        <p:spPr>
          <a:xfrm>
            <a:off x="839787" y="2550758"/>
            <a:ext cx="5029200" cy="3356329"/>
          </a:xfrm>
          <a:prstGeom prst="rect">
            <a:avLst/>
          </a:prstGeom>
          <a:noFill/>
          <a:ln>
            <a:noFill/>
          </a:ln>
        </p:spPr>
      </p:pic>
      <p:pic>
        <p:nvPicPr>
          <p:cNvPr id="636" name="Shape 636" descr="This image shows two hands using blue painters tape to secure a film positive to piece of printing paper. "/>
          <p:cNvPicPr preferRelativeResize="0">
            <a:picLocks noGrp="1"/>
          </p:cNvPicPr>
          <p:nvPr>
            <p:ph type="body" idx="2"/>
          </p:nvPr>
        </p:nvPicPr>
        <p:blipFill rotWithShape="1">
          <a:blip r:embed="rId4">
            <a:alphaModFix/>
          </a:blip>
          <a:srcRect/>
          <a:stretch/>
        </p:blipFill>
        <p:spPr>
          <a:xfrm>
            <a:off x="6250463" y="2507378"/>
            <a:ext cx="5104926" cy="3399709"/>
          </a:xfrm>
          <a:prstGeom prst="rect">
            <a:avLst/>
          </a:prstGeom>
          <a:noFill/>
          <a:ln>
            <a:noFill/>
          </a:ln>
        </p:spPr>
      </p:pic>
    </p:spTree>
    <p:extLst>
      <p:ext uri="{BB962C8B-B14F-4D97-AF65-F5344CB8AC3E}">
        <p14:creationId xmlns:p14="http://schemas.microsoft.com/office/powerpoint/2010/main" val="67131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Shape 641" descr=" "/>
          <p:cNvSpPr txBox="1">
            <a:spLocks noGrp="1"/>
          </p:cNvSpPr>
          <p:nvPr>
            <p:ph type="body" idx="3"/>
          </p:nvPr>
        </p:nvSpPr>
        <p:spPr>
          <a:xfrm>
            <a:off x="1066799" y="493620"/>
            <a:ext cx="10288588" cy="186951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Place the paper and film positive under the screen and register the open screen to the edges of your film positive.</a:t>
            </a:r>
            <a:endParaRPr sz="2400" b="1"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Use blue painter’s tape to mark the edges of the paper on the table you are printing on. This will show you where to put the paper for each print.</a:t>
            </a:r>
            <a:endParaRPr sz="2400" b="1" i="0" u="none" strike="noStrike" cap="none">
              <a:solidFill>
                <a:schemeClr val="dk1"/>
              </a:solidFill>
              <a:latin typeface="Arial"/>
              <a:ea typeface="Arial"/>
              <a:cs typeface="Arial"/>
              <a:sym typeface="Arial"/>
            </a:endParaRPr>
          </a:p>
        </p:txBody>
      </p:sp>
      <p:sp>
        <p:nvSpPr>
          <p:cNvPr id="642" name="Shape 642"/>
          <p:cNvSpPr txBox="1"/>
          <p:nvPr/>
        </p:nvSpPr>
        <p:spPr>
          <a:xfrm>
            <a:off x="1014413" y="5796139"/>
            <a:ext cx="5157787" cy="5941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
        <p:nvSpPr>
          <p:cNvPr id="643" name="Shape 643"/>
          <p:cNvSpPr txBox="1"/>
          <p:nvPr/>
        </p:nvSpPr>
        <p:spPr>
          <a:xfrm>
            <a:off x="6246018" y="5796139"/>
            <a:ext cx="5183188" cy="5941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
        <p:nvSpPr>
          <p:cNvPr id="644" name="Shape 644"/>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645" name="Shape 645" descr="A student uses blue painter’s tape to mark the edges of the paper on the table he is printing on.  This will show him where to put the paper for each print."/>
          <p:cNvPicPr preferRelativeResize="0">
            <a:picLocks noGrp="1"/>
          </p:cNvPicPr>
          <p:nvPr>
            <p:ph type="body" idx="4"/>
          </p:nvPr>
        </p:nvPicPr>
        <p:blipFill rotWithShape="1">
          <a:blip r:embed="rId3">
            <a:alphaModFix/>
          </a:blip>
          <a:srcRect/>
          <a:stretch/>
        </p:blipFill>
        <p:spPr>
          <a:xfrm>
            <a:off x="6323012" y="2456948"/>
            <a:ext cx="5029200" cy="3356329"/>
          </a:xfrm>
          <a:prstGeom prst="rect">
            <a:avLst/>
          </a:prstGeom>
          <a:noFill/>
          <a:ln>
            <a:noFill/>
          </a:ln>
        </p:spPr>
      </p:pic>
      <p:pic>
        <p:nvPicPr>
          <p:cNvPr id="646" name="Shape 646" descr="This image shows a male student with glasses placing a white paper stencil underneath a yellow and orange silkscreen to check for alignment. Two rolls of table sit on the table, one blue and one beige. "/>
          <p:cNvPicPr preferRelativeResize="0"/>
          <p:nvPr/>
        </p:nvPicPr>
        <p:blipFill rotWithShape="1">
          <a:blip r:embed="rId4">
            <a:alphaModFix/>
          </a:blip>
          <a:srcRect/>
          <a:stretch/>
        </p:blipFill>
        <p:spPr>
          <a:xfrm>
            <a:off x="1066799" y="2456948"/>
            <a:ext cx="5029200" cy="3356329"/>
          </a:xfrm>
          <a:prstGeom prst="rect">
            <a:avLst/>
          </a:prstGeom>
          <a:noFill/>
          <a:ln>
            <a:noFill/>
          </a:ln>
        </p:spPr>
      </p:pic>
    </p:spTree>
    <p:extLst>
      <p:ext uri="{BB962C8B-B14F-4D97-AF65-F5344CB8AC3E}">
        <p14:creationId xmlns:p14="http://schemas.microsoft.com/office/powerpoint/2010/main" val="1405833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Shape 651"/>
          <p:cNvSpPr txBox="1">
            <a:spLocks noGrp="1"/>
          </p:cNvSpPr>
          <p:nvPr>
            <p:ph type="body" idx="3"/>
          </p:nvPr>
        </p:nvSpPr>
        <p:spPr>
          <a:xfrm>
            <a:off x="1066799" y="493621"/>
            <a:ext cx="10288588" cy="173442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Carefully close the screen over the stencil paper and print the ﬁrst color using enough ink for adequate coverage.</a:t>
            </a:r>
            <a:endParaRPr sz="2400" b="1" i="0" u="none" strike="noStrike" cap="none">
              <a:solidFill>
                <a:schemeClr val="dk1"/>
              </a:solidFill>
              <a:latin typeface="Arial"/>
              <a:ea typeface="Arial"/>
              <a:cs typeface="Arial"/>
              <a:sym typeface="Arial"/>
            </a:endParaRPr>
          </a:p>
        </p:txBody>
      </p:sp>
      <p:sp>
        <p:nvSpPr>
          <p:cNvPr id="652" name="Shape 652"/>
          <p:cNvSpPr txBox="1"/>
          <p:nvPr/>
        </p:nvSpPr>
        <p:spPr>
          <a:xfrm>
            <a:off x="1002505" y="5739506"/>
            <a:ext cx="5157787" cy="5941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
        <p:nvSpPr>
          <p:cNvPr id="653" name="Shape 653"/>
          <p:cNvSpPr txBox="1"/>
          <p:nvPr/>
        </p:nvSpPr>
        <p:spPr>
          <a:xfrm>
            <a:off x="6249193" y="5739506"/>
            <a:ext cx="5183188" cy="5941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
        <p:nvSpPr>
          <p:cNvPr id="654" name="Shape 654"/>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655" name="Shape 655" descr="This image shows a hand pouring purple ink onto the top of a silkscreen. The silkscreen has two shapes cut out of paper underneath. A black squeegee rests at the top of the screen. "/>
          <p:cNvPicPr preferRelativeResize="0"/>
          <p:nvPr/>
        </p:nvPicPr>
        <p:blipFill rotWithShape="1">
          <a:blip r:embed="rId3">
            <a:alphaModFix/>
          </a:blip>
          <a:srcRect/>
          <a:stretch/>
        </p:blipFill>
        <p:spPr>
          <a:xfrm>
            <a:off x="1066799" y="2383177"/>
            <a:ext cx="5029200" cy="3356329"/>
          </a:xfrm>
          <a:prstGeom prst="rect">
            <a:avLst/>
          </a:prstGeom>
          <a:noFill/>
          <a:ln>
            <a:noFill/>
          </a:ln>
        </p:spPr>
      </p:pic>
      <p:pic>
        <p:nvPicPr>
          <p:cNvPr id="656" name="Shape 656" descr="This image shows a male student using a black squeegee to pull purple ink across a silkscreen from top to bottom. "/>
          <p:cNvPicPr preferRelativeResize="0"/>
          <p:nvPr/>
        </p:nvPicPr>
        <p:blipFill rotWithShape="1">
          <a:blip r:embed="rId4">
            <a:alphaModFix/>
          </a:blip>
          <a:srcRect/>
          <a:stretch/>
        </p:blipFill>
        <p:spPr>
          <a:xfrm>
            <a:off x="6326187" y="2383177"/>
            <a:ext cx="5029200" cy="3356329"/>
          </a:xfrm>
          <a:prstGeom prst="rect">
            <a:avLst/>
          </a:prstGeom>
          <a:noFill/>
          <a:ln>
            <a:noFill/>
          </a:ln>
        </p:spPr>
      </p:pic>
    </p:spTree>
    <p:extLst>
      <p:ext uri="{BB962C8B-B14F-4D97-AF65-F5344CB8AC3E}">
        <p14:creationId xmlns:p14="http://schemas.microsoft.com/office/powerpoint/2010/main" val="42275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Shape 661"/>
          <p:cNvSpPr txBox="1">
            <a:spLocks noGrp="1"/>
          </p:cNvSpPr>
          <p:nvPr>
            <p:ph type="body" idx="1"/>
          </p:nvPr>
        </p:nvSpPr>
        <p:spPr>
          <a:xfrm>
            <a:off x="6247900" y="767875"/>
            <a:ext cx="5208000" cy="1619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Continue this process, placing each piece of paper inside the tape corners until all 10 pieces of paper are printed.</a:t>
            </a:r>
            <a:endParaRPr sz="18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Remove the stencil from the silkscreen and discard.</a:t>
            </a:r>
            <a:br>
              <a:rPr lang="en-US" sz="2000" b="1" i="0" u="none" strike="noStrike" cap="none">
                <a:solidFill>
                  <a:schemeClr val="dk1"/>
                </a:solidFill>
                <a:latin typeface="Arial"/>
                <a:ea typeface="Arial"/>
                <a:cs typeface="Arial"/>
                <a:sym typeface="Arial"/>
              </a:rPr>
            </a:br>
            <a:br>
              <a:rPr lang="en-US" sz="1500" b="1" i="0" u="none" strike="noStrike" cap="none">
                <a:solidFill>
                  <a:schemeClr val="dk1"/>
                </a:solidFill>
                <a:latin typeface="Arial"/>
                <a:ea typeface="Arial"/>
                <a:cs typeface="Arial"/>
                <a:sym typeface="Arial"/>
              </a:rPr>
            </a:br>
            <a:endParaRPr sz="1500" b="0" i="0" u="none" strike="noStrike" cap="none">
              <a:solidFill>
                <a:schemeClr val="dk1"/>
              </a:solidFill>
              <a:latin typeface="Arial"/>
              <a:ea typeface="Arial"/>
              <a:cs typeface="Arial"/>
              <a:sym typeface="Arial"/>
            </a:endParaRPr>
          </a:p>
        </p:txBody>
      </p:sp>
      <p:sp>
        <p:nvSpPr>
          <p:cNvPr id="662" name="Shape 662"/>
          <p:cNvSpPr txBox="1">
            <a:spLocks noGrp="1"/>
          </p:cNvSpPr>
          <p:nvPr>
            <p:ph type="body" idx="3"/>
          </p:nvPr>
        </p:nvSpPr>
        <p:spPr>
          <a:xfrm>
            <a:off x="838200" y="648725"/>
            <a:ext cx="5029200" cy="1738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The stencil will stick to the back of the silkscreen because the ink acts as an adhesive. Starting from a top corner, slowly peel the stencil away from the screen.</a:t>
            </a:r>
            <a:endParaRPr sz="2400" b="1"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p:txBody>
      </p:sp>
      <p:sp>
        <p:nvSpPr>
          <p:cNvPr id="663" name="Shape 663"/>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664" name="Shape 664" descr="This image shows a used paper stencil with two shapes cut out. The stencil has been printed over in purple ink and has five small pieces of masking tape on it. "/>
          <p:cNvPicPr preferRelativeResize="0">
            <a:picLocks noGrp="1"/>
          </p:cNvPicPr>
          <p:nvPr>
            <p:ph type="body" idx="2"/>
          </p:nvPr>
        </p:nvPicPr>
        <p:blipFill rotWithShape="1">
          <a:blip r:embed="rId3">
            <a:alphaModFix/>
          </a:blip>
          <a:srcRect l="1960" r="2104"/>
          <a:stretch/>
        </p:blipFill>
        <p:spPr>
          <a:xfrm>
            <a:off x="838198" y="2532469"/>
            <a:ext cx="4873302" cy="3229746"/>
          </a:xfrm>
          <a:prstGeom prst="rect">
            <a:avLst/>
          </a:prstGeom>
          <a:noFill/>
          <a:ln>
            <a:noFill/>
          </a:ln>
        </p:spPr>
      </p:pic>
      <p:pic>
        <p:nvPicPr>
          <p:cNvPr id="665" name="Shape 665" descr="This image shows two purple shapes printed at the bottom of a white piece of paper. "/>
          <p:cNvPicPr preferRelativeResize="0">
            <a:picLocks noGrp="1"/>
          </p:cNvPicPr>
          <p:nvPr>
            <p:ph type="body" idx="4"/>
          </p:nvPr>
        </p:nvPicPr>
        <p:blipFill rotWithShape="1">
          <a:blip r:embed="rId4">
            <a:alphaModFix/>
          </a:blip>
          <a:srcRect l="3882" r="4499"/>
          <a:stretch/>
        </p:blipFill>
        <p:spPr>
          <a:xfrm>
            <a:off x="6247902" y="2626344"/>
            <a:ext cx="4954588" cy="304199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666" name="Shape 666"/>
          <p:cNvSpPr txBox="1"/>
          <p:nvPr/>
        </p:nvSpPr>
        <p:spPr>
          <a:xfrm>
            <a:off x="580664" y="5762215"/>
            <a:ext cx="4875549" cy="5651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Paper stencil used to print a layer of purple ink</a:t>
            </a:r>
            <a:endParaRPr/>
          </a:p>
        </p:txBody>
      </p:sp>
      <p:sp>
        <p:nvSpPr>
          <p:cNvPr id="667" name="Shape 667"/>
          <p:cNvSpPr txBox="1"/>
          <p:nvPr/>
        </p:nvSpPr>
        <p:spPr>
          <a:xfrm>
            <a:off x="5867398" y="5756170"/>
            <a:ext cx="4875549" cy="5651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Printed first layer of purple ink on paper</a:t>
            </a:r>
            <a:endParaRPr/>
          </a:p>
        </p:txBody>
      </p:sp>
    </p:spTree>
    <p:extLst>
      <p:ext uri="{BB962C8B-B14F-4D97-AF65-F5344CB8AC3E}">
        <p14:creationId xmlns:p14="http://schemas.microsoft.com/office/powerpoint/2010/main" val="622107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txBox="1">
            <a:spLocks noGrp="1"/>
          </p:cNvSpPr>
          <p:nvPr>
            <p:ph type="body" idx="1"/>
          </p:nvPr>
        </p:nvSpPr>
        <p:spPr>
          <a:xfrm>
            <a:off x="6326189" y="629085"/>
            <a:ext cx="5029199" cy="17011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Making sure the silkscreen is completely dry, place your taped silkscreen into the hinge clamps and securely tighten the clamps.</a:t>
            </a:r>
            <a:br>
              <a:rPr lang="en-US" sz="2000" b="1" i="0" u="none" strike="noStrike" cap="none">
                <a:solidFill>
                  <a:schemeClr val="dk1"/>
                </a:solidFill>
                <a:latin typeface="Arial"/>
                <a:ea typeface="Arial"/>
                <a:cs typeface="Arial"/>
                <a:sym typeface="Arial"/>
              </a:rPr>
            </a:br>
            <a:endParaRPr sz="1500" b="0" i="0" u="none" strike="noStrike" cap="none">
              <a:solidFill>
                <a:schemeClr val="dk1"/>
              </a:solidFill>
              <a:latin typeface="Arial"/>
              <a:ea typeface="Arial"/>
              <a:cs typeface="Arial"/>
              <a:sym typeface="Arial"/>
            </a:endParaRPr>
          </a:p>
        </p:txBody>
      </p:sp>
      <p:sp>
        <p:nvSpPr>
          <p:cNvPr id="673" name="Shape 673"/>
          <p:cNvSpPr txBox="1">
            <a:spLocks noGrp="1"/>
          </p:cNvSpPr>
          <p:nvPr>
            <p:ph type="body" idx="3"/>
          </p:nvPr>
        </p:nvSpPr>
        <p:spPr>
          <a:xfrm>
            <a:off x="839787" y="629085"/>
            <a:ext cx="5029200" cy="17011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Clean the open silkscreen and squeegee thoroughly. The two-inch tape you placed around the edges of the silkscreen should remain until you are ﬁnished printing your entire print.</a:t>
            </a:r>
            <a:endParaRPr sz="2000" b="1" i="0" u="none" strike="noStrike" cap="none">
              <a:solidFill>
                <a:schemeClr val="dk1"/>
              </a:solidFill>
              <a:latin typeface="Arial"/>
              <a:ea typeface="Arial"/>
              <a:cs typeface="Arial"/>
              <a:sym typeface="Arial"/>
            </a:endParaRPr>
          </a:p>
        </p:txBody>
      </p:sp>
      <p:sp>
        <p:nvSpPr>
          <p:cNvPr id="674" name="Shape 674"/>
          <p:cNvSpPr txBox="1"/>
          <p:nvPr/>
        </p:nvSpPr>
        <p:spPr>
          <a:xfrm>
            <a:off x="775493" y="5813278"/>
            <a:ext cx="5157787" cy="5941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
        <p:nvSpPr>
          <p:cNvPr id="675" name="Shape 675"/>
          <p:cNvSpPr txBox="1"/>
          <p:nvPr/>
        </p:nvSpPr>
        <p:spPr>
          <a:xfrm>
            <a:off x="6249194" y="5794167"/>
            <a:ext cx="5183188" cy="5941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
        <p:nvSpPr>
          <p:cNvPr id="676" name="Shape 676"/>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677" name="Shape 677" descr="A student washes out a silkscreen using a hose, in a large sink. The sink has black plastic on the back and side walls."/>
          <p:cNvPicPr preferRelativeResize="0">
            <a:picLocks noGrp="1"/>
          </p:cNvPicPr>
          <p:nvPr>
            <p:ph type="body" idx="2"/>
          </p:nvPr>
        </p:nvPicPr>
        <p:blipFill rotWithShape="1">
          <a:blip r:embed="rId3">
            <a:alphaModFix/>
          </a:blip>
          <a:srcRect/>
          <a:stretch/>
        </p:blipFill>
        <p:spPr>
          <a:xfrm>
            <a:off x="839787" y="2456949"/>
            <a:ext cx="5029200" cy="3356329"/>
          </a:xfrm>
          <a:prstGeom prst="rect">
            <a:avLst/>
          </a:prstGeom>
          <a:noFill/>
          <a:ln>
            <a:noFill/>
          </a:ln>
        </p:spPr>
      </p:pic>
      <p:pic>
        <p:nvPicPr>
          <p:cNvPr id="678" name="Shape 678" descr="This image shows two hands tightening a silver wing nut on a hinge that holds a metal silkscreen onto a wood backing. "/>
          <p:cNvPicPr preferRelativeResize="0"/>
          <p:nvPr/>
        </p:nvPicPr>
        <p:blipFill rotWithShape="1">
          <a:blip r:embed="rId4">
            <a:alphaModFix/>
          </a:blip>
          <a:srcRect/>
          <a:stretch/>
        </p:blipFill>
        <p:spPr>
          <a:xfrm>
            <a:off x="6326189" y="2456949"/>
            <a:ext cx="5029200" cy="3356329"/>
          </a:xfrm>
          <a:prstGeom prst="rect">
            <a:avLst/>
          </a:prstGeom>
          <a:noFill/>
          <a:ln>
            <a:noFill/>
          </a:ln>
        </p:spPr>
      </p:pic>
    </p:spTree>
    <p:extLst>
      <p:ext uri="{BB962C8B-B14F-4D97-AF65-F5344CB8AC3E}">
        <p14:creationId xmlns:p14="http://schemas.microsoft.com/office/powerpoint/2010/main" val="1749707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a:spLocks noGrp="1"/>
          </p:cNvSpPr>
          <p:nvPr>
            <p:ph type="body" idx="3"/>
          </p:nvPr>
        </p:nvSpPr>
        <p:spPr>
          <a:xfrm>
            <a:off x="839787" y="493621"/>
            <a:ext cx="10515602" cy="186951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b="0" i="0" u="none" strike="noStrike" cap="none" dirty="0">
                <a:solidFill>
                  <a:schemeClr val="dk1"/>
                </a:solidFill>
                <a:latin typeface="Arial"/>
                <a:ea typeface="Arial"/>
                <a:cs typeface="Arial"/>
                <a:sym typeface="Arial"/>
              </a:rPr>
              <a:t>When Layer 1 of your print is dry, register your next stencil (Layer 2) to the film positive. Once it is in the correct place, use two small pieces of painter’s tape to secure it to the print. </a:t>
            </a:r>
            <a:endParaRPr sz="2200" b="0" dirty="0"/>
          </a:p>
          <a:p>
            <a:pPr marL="0" marR="0" lvl="0" indent="0" algn="l" rtl="0">
              <a:lnSpc>
                <a:spcPct val="90000"/>
              </a:lnSpc>
              <a:spcBef>
                <a:spcPts val="0"/>
              </a:spcBef>
              <a:spcAft>
                <a:spcPts val="0"/>
              </a:spcAft>
              <a:buClr>
                <a:schemeClr val="dk1"/>
              </a:buClr>
              <a:buSzPts val="2200"/>
              <a:buFont typeface="Arial"/>
              <a:buNone/>
            </a:pPr>
            <a:endParaRPr sz="2200" b="0" dirty="0"/>
          </a:p>
          <a:p>
            <a:pPr marL="0" marR="0" lvl="0" indent="0" algn="l" rtl="0">
              <a:lnSpc>
                <a:spcPct val="90000"/>
              </a:lnSpc>
              <a:spcBef>
                <a:spcPts val="0"/>
              </a:spcBef>
              <a:spcAft>
                <a:spcPts val="0"/>
              </a:spcAft>
              <a:buClr>
                <a:schemeClr val="dk1"/>
              </a:buClr>
              <a:buSzPts val="2200"/>
              <a:buFont typeface="Arial"/>
              <a:buNone/>
            </a:pPr>
            <a:r>
              <a:rPr lang="en-US" sz="2200" b="0" i="0" u="none" strike="noStrike" cap="none" dirty="0">
                <a:solidFill>
                  <a:schemeClr val="dk1"/>
                </a:solidFill>
                <a:latin typeface="Arial"/>
                <a:ea typeface="Arial"/>
                <a:cs typeface="Arial"/>
                <a:sym typeface="Arial"/>
              </a:rPr>
              <a:t>Remove the film positive. </a:t>
            </a:r>
            <a:endParaRPr sz="2400" b="1"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200"/>
              <a:buFont typeface="Arial"/>
              <a:buNone/>
            </a:pPr>
            <a:r>
              <a:rPr lang="en-US" sz="2200" b="0" i="0" u="none" strike="noStrike" cap="none" dirty="0">
                <a:solidFill>
                  <a:schemeClr val="dk1"/>
                </a:solidFill>
                <a:latin typeface="Arial"/>
                <a:ea typeface="Arial"/>
                <a:cs typeface="Arial"/>
                <a:sym typeface="Arial"/>
              </a:rPr>
              <a:t>Repeat the printing process for layer 2 of your image.</a:t>
            </a:r>
            <a:endParaRPr sz="2400" b="1" i="0" u="none" strike="noStrike" cap="none" dirty="0">
              <a:solidFill>
                <a:schemeClr val="dk1"/>
              </a:solidFill>
              <a:latin typeface="Arial"/>
              <a:ea typeface="Arial"/>
              <a:cs typeface="Arial"/>
              <a:sym typeface="Arial"/>
            </a:endParaRPr>
          </a:p>
        </p:txBody>
      </p:sp>
      <p:sp>
        <p:nvSpPr>
          <p:cNvPr id="684" name="Shape 684"/>
          <p:cNvSpPr txBox="1"/>
          <p:nvPr/>
        </p:nvSpPr>
        <p:spPr>
          <a:xfrm>
            <a:off x="839787" y="6032114"/>
            <a:ext cx="5157787" cy="5941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Photo by Sean Carroll</a:t>
            </a:r>
            <a:endParaRPr/>
          </a:p>
        </p:txBody>
      </p:sp>
      <p:sp>
        <p:nvSpPr>
          <p:cNvPr id="685" name="Shape 685"/>
          <p:cNvSpPr txBox="1">
            <a:spLocks noGrp="1"/>
          </p:cNvSpPr>
          <p:nvPr>
            <p:ph type="ftr" idx="11"/>
          </p:nvPr>
        </p:nvSpPr>
        <p:spPr>
          <a:xfrm>
            <a:off x="2613837" y="6365063"/>
            <a:ext cx="6964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Arial"/>
              <a:buNone/>
            </a:pPr>
            <a:r>
              <a:rPr lang="en-US" sz="1200" b="0" i="0" u="none" strike="noStrike" cap="none">
                <a:solidFill>
                  <a:srgbClr val="888888"/>
                </a:solidFill>
                <a:latin typeface="Arial"/>
                <a:ea typeface="Arial"/>
                <a:cs typeface="Arial"/>
                <a:sym typeface="Arial"/>
              </a:rPr>
              <a:t>© The Andy Warhol Museum, one of the four Carnegie Museums of Pittsburgh. All rights reserved.</a:t>
            </a:r>
            <a:endParaRPr sz="1200" b="0" i="0" u="none" strike="noStrike" cap="none">
              <a:solidFill>
                <a:srgbClr val="888888"/>
              </a:solidFill>
              <a:latin typeface="Arial"/>
              <a:ea typeface="Arial"/>
              <a:cs typeface="Arial"/>
              <a:sym typeface="Arial"/>
            </a:endParaRPr>
          </a:p>
        </p:txBody>
      </p:sp>
      <p:pic>
        <p:nvPicPr>
          <p:cNvPr id="686" name="Shape 686" descr="This image shows a student standing in front of a used paper stencil on a table. The stencil has been printed over in greenish-gold ink."/>
          <p:cNvPicPr preferRelativeResize="0">
            <a:picLocks noGrp="1"/>
          </p:cNvPicPr>
          <p:nvPr>
            <p:ph type="body" idx="2"/>
          </p:nvPr>
        </p:nvPicPr>
        <p:blipFill rotWithShape="1">
          <a:blip r:embed="rId3">
            <a:alphaModFix/>
          </a:blip>
          <a:srcRect/>
          <a:stretch/>
        </p:blipFill>
        <p:spPr>
          <a:xfrm>
            <a:off x="904081" y="2640463"/>
            <a:ext cx="5029200" cy="3356329"/>
          </a:xfrm>
          <a:prstGeom prst="rect">
            <a:avLst/>
          </a:prstGeom>
          <a:noFill/>
          <a:ln>
            <a:noFill/>
          </a:ln>
        </p:spPr>
      </p:pic>
      <p:pic>
        <p:nvPicPr>
          <p:cNvPr id="687" name="Shape 687" descr="This image shows two purple shapes printed at the bottom of a white piece of paper and an additional two greenish-gold shapes printed at the top."/>
          <p:cNvPicPr preferRelativeResize="0"/>
          <p:nvPr/>
        </p:nvPicPr>
        <p:blipFill rotWithShape="1">
          <a:blip r:embed="rId4">
            <a:alphaModFix/>
          </a:blip>
          <a:srcRect l="7428" r="7674"/>
          <a:stretch/>
        </p:blipFill>
        <p:spPr>
          <a:xfrm>
            <a:off x="6249987" y="2728966"/>
            <a:ext cx="4846381" cy="321103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688" name="Shape 688"/>
          <p:cNvSpPr txBox="1"/>
          <p:nvPr/>
        </p:nvSpPr>
        <p:spPr>
          <a:xfrm>
            <a:off x="5933281" y="5975323"/>
            <a:ext cx="4875549" cy="5651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000"/>
              <a:buFont typeface="Arial"/>
              <a:buNone/>
            </a:pPr>
            <a:r>
              <a:rPr lang="en-US" sz="1000" b="0" i="0" u="none" strike="noStrike" cap="none" dirty="0">
                <a:solidFill>
                  <a:schemeClr val="dk1"/>
                </a:solidFill>
                <a:latin typeface="Arial"/>
                <a:ea typeface="Arial"/>
                <a:cs typeface="Arial"/>
                <a:sym typeface="Arial"/>
              </a:rPr>
              <a:t>Printed second layer of greenish-gold ink on paper.</a:t>
            </a:r>
            <a:endParaRPr dirty="0"/>
          </a:p>
        </p:txBody>
      </p:sp>
    </p:spTree>
    <p:extLst>
      <p:ext uri="{BB962C8B-B14F-4D97-AF65-F5344CB8AC3E}">
        <p14:creationId xmlns:p14="http://schemas.microsoft.com/office/powerpoint/2010/main" val="886385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947</Words>
  <Application>Microsoft Macintosh PowerPoint</Application>
  <PresentationFormat>Widescreen</PresentationFormat>
  <Paragraphs>81</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   Silkscreen Printing: Silkscreen Printing with Stencils Lesson 7 </vt:lpstr>
      <vt:lpstr>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 Critique</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Silkscreen Printing: Silkscreen Printing with Stencils Lesson 7 </dc:title>
  <dc:creator>Gonzalez, Desi</dc:creator>
  <cp:lastModifiedBy>Gonzalez, Desi</cp:lastModifiedBy>
  <cp:revision>3</cp:revision>
  <dcterms:created xsi:type="dcterms:W3CDTF">2018-02-20T18:58:24Z</dcterms:created>
  <dcterms:modified xsi:type="dcterms:W3CDTF">2018-06-19T15:50:37Z</dcterms:modified>
</cp:coreProperties>
</file>