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9.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97" r:id="rId3"/>
    <p:sldId id="276" r:id="rId4"/>
    <p:sldId id="290" r:id="rId5"/>
    <p:sldId id="294" r:id="rId6"/>
    <p:sldId id="296" r:id="rId7"/>
    <p:sldId id="299" r:id="rId8"/>
    <p:sldId id="300" r:id="rId9"/>
    <p:sldId id="301" r:id="rId10"/>
    <p:sldId id="303" r:id="rId11"/>
    <p:sldId id="302" r:id="rId12"/>
    <p:sldId id="304" r:id="rId13"/>
    <p:sldId id="305" r:id="rId14"/>
    <p:sldId id="306" r:id="rId15"/>
    <p:sldId id="307" r:id="rId16"/>
    <p:sldId id="298" r:id="rId17"/>
    <p:sldId id="308" r:id="rId18"/>
    <p:sldId id="309" r:id="rId19"/>
    <p:sldId id="310" r:id="rId20"/>
    <p:sldId id="315" r:id="rId21"/>
    <p:sldId id="313"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zer, Danielle" initials="LD" lastIdx="10" clrIdx="0">
    <p:extLst/>
  </p:cmAuthor>
  <p:cmAuthor id="2" name="Dezelon, Nicole" initials="DN" lastIdx="4" clrIdx="1">
    <p:extLst/>
  </p:cmAuthor>
  <p:cmAuthor id="3" name="Ryan Freedman" initials="RF" lastIdx="1" clrIdx="2">
    <p:extLst/>
  </p:cmAuthor>
  <p:cmAuthor id="4" name="Ryan Freedman" initials="RF [2]" lastIdx="1" clrIdx="3">
    <p:extLst/>
  </p:cmAuthor>
  <p:cmAuthor id="5" name="Jessica Warchall" initials="JW" lastIdx="1" clrIdx="4">
    <p:extLst/>
  </p:cmAuthor>
  <p:cmAuthor id="6" name="Jessica Warchall" initials="JW [2]" lastIdx="1" clrIdx="5">
    <p:extLst/>
  </p:cmAuthor>
  <p:cmAuthor id="7" name="Jessica Warchall" initials="JW [3]" lastIdx="1" clrIdx="6">
    <p:extLst/>
  </p:cmAuthor>
  <p:cmAuthor id="8" name="Jessica Warchall" initials="JW [4]" lastIdx="1" clrIdx="7">
    <p:extLst/>
  </p:cmAuthor>
  <p:cmAuthor id="9" name="Jessica Warchall" initials="JW [5]" lastIdx="1" clrIdx="8">
    <p:extLst/>
  </p:cmAuthor>
  <p:cmAuthor id="10" name="Jessica Warchall" initials="JW [6]" lastIdx="1" clrIdx="9">
    <p:extLst/>
  </p:cmAuthor>
  <p:cmAuthor id="11" name="Jessica Warchall" initials="JW [7]" lastIdx="1" clrIdx="10">
    <p:extLst/>
  </p:cmAuthor>
  <p:cmAuthor id="12" name="Jessica Warchall" initials="JW [8]" lastIdx="1" clrIdx="11">
    <p:extLst/>
  </p:cmAuthor>
  <p:cmAuthor id="13" name="Jessica Warchall" initials="JW [9]" lastIdx="1" clrIdx="12">
    <p:extLst/>
  </p:cmAuthor>
  <p:cmAuthor id="14" name="Jessica Warchall" initials="JW [10]" lastIdx="1" clrIdx="13">
    <p:extLst/>
  </p:cmAuthor>
  <p:cmAuthor id="15" name="Jessica Warchall" initials="JW [11]" lastIdx="1" clrIdx="14">
    <p:extLst/>
  </p:cmAuthor>
  <p:cmAuthor id="16" name="Jessica Warchall" initials="JW [12]" lastIdx="1" clrIdx="15">
    <p:extLst/>
  </p:cmAuthor>
  <p:cmAuthor id="17" name="Jessica Warchall" initials="JW [13]" lastIdx="1" clrIdx="16">
    <p:extLst/>
  </p:cmAuthor>
  <p:cmAuthor id="18" name="Jessica Warchall" initials="JW [14]" lastIdx="1" clrIdx="17">
    <p:extLst/>
  </p:cmAuthor>
  <p:cmAuthor id="19" name="Jessica Warchall" initials="JW [15]" lastIdx="1" clrIdx="18">
    <p:extLst/>
  </p:cmAuthor>
  <p:cmAuthor id="20" name="Jessica Warchall" initials="JW [16]" lastIdx="1" clrIdx="19">
    <p:extLst/>
  </p:cmAuthor>
  <p:cmAuthor id="21" name="Jessica Warchall" initials="JW [17]" lastIdx="1" clrIdx="20">
    <p:extLst/>
  </p:cmAuthor>
  <p:cmAuthor id="22" name="Jessica Warchall" initials="JW [18]" lastIdx="1" clrIdx="21">
    <p:extLst/>
  </p:cmAuthor>
  <p:cmAuthor id="23" name="Jessica Warchall" initials="JW [19]" lastIdx="1" clrIdx="22">
    <p:extLst/>
  </p:cmAuthor>
  <p:cmAuthor id="24" name="Jessica Warchall" initials="JW [20]" lastIdx="1" clrIdx="23">
    <p:extLst/>
  </p:cmAuthor>
  <p:cmAuthor id="25" name="Jessica Warchall" initials="JW [21]" lastIdx="1" clrIdx="24">
    <p:extLst/>
  </p:cmAuthor>
  <p:cmAuthor id="26" name="Jessica Warchall" initials="JW [22]" lastIdx="1" clrIdx="25">
    <p:extLst/>
  </p:cmAuthor>
  <p:cmAuthor id="27" name="Jessica Warchall" initials="JW [23]" lastIdx="1" clrIdx="26">
    <p:extLst/>
  </p:cmAuthor>
  <p:cmAuthor id="28" name="Jessica Warchall" initials="JW [24]" lastIdx="1" clrIdx="27">
    <p:extLst/>
  </p:cmAuthor>
  <p:cmAuthor id="29" name="Jessica Warchall" initials="JW [25]" lastIdx="1" clrIdx="28">
    <p:extLst/>
  </p:cmAuthor>
  <p:cmAuthor id="30" name="Jessica Warchall" initials="JW [26]" lastIdx="1" clrIdx="29">
    <p:extLst/>
  </p:cmAuthor>
  <p:cmAuthor id="31" name="Jessica Warchall" initials="JW [27]" lastIdx="1" clrIdx="30">
    <p:extLst/>
  </p:cmAuthor>
  <p:cmAuthor id="32" name="Jessica Warchall" initials="JW [28]" lastIdx="1" clrIdx="31">
    <p:extLst/>
  </p:cmAuthor>
  <p:cmAuthor id="33" name="Jessica Warchall" initials="JW [29]" lastIdx="1" clrIdx="32">
    <p:extLst/>
  </p:cmAuthor>
  <p:cmAuthor id="34" name="Jessica Warchall" initials="JW [30]" lastIdx="1" clrIdx="33">
    <p:extLst/>
  </p:cmAuthor>
  <p:cmAuthor id="35" name="Jessica Warchall" initials="JW [31]" lastIdx="1" clrIdx="34">
    <p:extLst/>
  </p:cmAuthor>
  <p:cmAuthor id="36" name="Jessica Warchall" initials="JW [32]" lastIdx="1" clrIdx="35">
    <p:extLst/>
  </p:cmAuthor>
  <p:cmAuthor id="37" name="Jessica Warchall" initials="JW [33]" lastIdx="1" clrIdx="36">
    <p:extLst/>
  </p:cmAuthor>
  <p:cmAuthor id="38" name="Jessica Warchall" initials="JW [34]" lastIdx="1" clrIdx="37">
    <p:extLst/>
  </p:cmAuthor>
  <p:cmAuthor id="39" name="Jessica Warchall" initials="JW [35]" lastIdx="1" clrIdx="38">
    <p:extLst/>
  </p:cmAuthor>
  <p:cmAuthor id="40" name="Jessica Warchall" initials="JW [36]" lastIdx="1" clrIdx="39">
    <p:extLst/>
  </p:cmAuthor>
  <p:cmAuthor id="41" name="Jessica Warchall" initials="JW [37]" lastIdx="1" clrIdx="40">
    <p:extLst/>
  </p:cmAuthor>
  <p:cmAuthor id="42" name="Jessica Warchall" initials="JW [38]" lastIdx="1" clrIdx="41">
    <p:extLst/>
  </p:cmAuthor>
  <p:cmAuthor id="43" name="Jessica Warchall" initials="JW [39]" lastIdx="1" clrIdx="42">
    <p:extLst/>
  </p:cmAuthor>
  <p:cmAuthor id="44" name="Jessica Warchall" initials="JW [40]" lastIdx="1" clrIdx="43">
    <p:extLst/>
  </p:cmAuthor>
  <p:cmAuthor id="45" name="Jessica Warchall" initials="JW [41]" lastIdx="1" clrIdx="44">
    <p:extLst/>
  </p:cmAuthor>
  <p:cmAuthor id="46" name="Jessica Warchall" initials="JW [42]" lastIdx="1" clrIdx="45">
    <p:extLst/>
  </p:cmAuthor>
  <p:cmAuthor id="47" name="Jessica Warchall" initials="JW [43]" lastIdx="1" clrIdx="46">
    <p:extLst/>
  </p:cmAuthor>
  <p:cmAuthor id="48" name="Jessica Warchall" initials="JW [44]" lastIdx="1" clrIdx="47">
    <p:extLst/>
  </p:cmAuthor>
  <p:cmAuthor id="49" name="Jessica Warchall" initials="JW [45]" lastIdx="1" clrIdx="48">
    <p:extLst/>
  </p:cmAuthor>
  <p:cmAuthor id="50" name="Jessica Warchall" initials="JW [46]" lastIdx="1" clrIdx="49">
    <p:extLst/>
  </p:cmAuthor>
  <p:cmAuthor id="51" name="Jessica Warchall" initials="JW [47]" lastIdx="1" clrIdx="50">
    <p:extLst/>
  </p:cmAuthor>
  <p:cmAuthor id="52" name="Jessica Warchall" initials="JW [48]" lastIdx="1" clrIdx="51">
    <p:extLst/>
  </p:cmAuthor>
  <p:cmAuthor id="53" name="Jessica Warchall" initials="JW [49]" lastIdx="1" clrIdx="52">
    <p:extLst/>
  </p:cmAuthor>
  <p:cmAuthor id="54" name="Jessica Warchall" initials="JW [50]" lastIdx="1" clrIdx="53">
    <p:extLst/>
  </p:cmAuthor>
  <p:cmAuthor id="55" name="Jessica Warchall" initials="JW [51]" lastIdx="1" clrIdx="54">
    <p:extLst/>
  </p:cmAuthor>
  <p:cmAuthor id="56" name="Jessica Warchall" initials="JW [52]" lastIdx="1" clrIdx="55">
    <p:extLst/>
  </p:cmAuthor>
  <p:cmAuthor id="57" name="Jessica Warchall" initials="JW [53]" lastIdx="1" clrIdx="56">
    <p:extLst/>
  </p:cmAuthor>
  <p:cmAuthor id="58" name="Jessica Warchall" initials="JW [54]" lastIdx="1" clrIdx="57">
    <p:extLst/>
  </p:cmAuthor>
  <p:cmAuthor id="59" name="Jessica Warchall" initials="JW [55]" lastIdx="1" clrIdx="58">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54"/>
    <p:restoredTop sz="93408" autoAdjust="0"/>
  </p:normalViewPr>
  <p:slideViewPr>
    <p:cSldViewPr snapToGrid="0" snapToObjects="1">
      <p:cViewPr varScale="1">
        <p:scale>
          <a:sx n="58" d="100"/>
          <a:sy n="58" d="100"/>
        </p:scale>
        <p:origin x="3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FB118-03D1-2341-A6A1-C11FC9B7C5C9}" type="datetimeFigureOut">
              <a:rPr lang="en-US" smtClean="0"/>
              <a:t>10/31/2018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62607-613E-264C-807E-3B86869BBCE3}" type="slidenum">
              <a:rPr lang="en-US" smtClean="0"/>
              <a:t>‹#›</a:t>
            </a:fld>
            <a:endParaRPr lang="en-US"/>
          </a:p>
        </p:txBody>
      </p:sp>
    </p:spTree>
    <p:extLst>
      <p:ext uri="{BB962C8B-B14F-4D97-AF65-F5344CB8AC3E}">
        <p14:creationId xmlns:p14="http://schemas.microsoft.com/office/powerpoint/2010/main" val="1360317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1</a:t>
            </a:fld>
            <a:endParaRPr lang="en-US"/>
          </a:p>
        </p:txBody>
      </p:sp>
    </p:spTree>
    <p:extLst>
      <p:ext uri="{BB962C8B-B14F-4D97-AF65-F5344CB8AC3E}">
        <p14:creationId xmlns:p14="http://schemas.microsoft.com/office/powerpoint/2010/main" val="752442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11</a:t>
            </a:fld>
            <a:endParaRPr lang="en-US"/>
          </a:p>
        </p:txBody>
      </p:sp>
    </p:spTree>
    <p:extLst>
      <p:ext uri="{BB962C8B-B14F-4D97-AF65-F5344CB8AC3E}">
        <p14:creationId xmlns:p14="http://schemas.microsoft.com/office/powerpoint/2010/main" val="1315213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17</a:t>
            </a:fld>
            <a:endParaRPr lang="en-US"/>
          </a:p>
        </p:txBody>
      </p:sp>
    </p:spTree>
    <p:extLst>
      <p:ext uri="{BB962C8B-B14F-4D97-AF65-F5344CB8AC3E}">
        <p14:creationId xmlns:p14="http://schemas.microsoft.com/office/powerpoint/2010/main" val="2377661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22</a:t>
            </a:fld>
            <a:endParaRPr lang="en-US"/>
          </a:p>
        </p:txBody>
      </p:sp>
    </p:spTree>
    <p:extLst>
      <p:ext uri="{BB962C8B-B14F-4D97-AF65-F5344CB8AC3E}">
        <p14:creationId xmlns:p14="http://schemas.microsoft.com/office/powerpoint/2010/main" val="178662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2</a:t>
            </a:fld>
            <a:endParaRPr lang="en-US"/>
          </a:p>
        </p:txBody>
      </p:sp>
    </p:spTree>
    <p:extLst>
      <p:ext uri="{BB962C8B-B14F-4D97-AF65-F5344CB8AC3E}">
        <p14:creationId xmlns:p14="http://schemas.microsoft.com/office/powerpoint/2010/main" val="155554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3</a:t>
            </a:fld>
            <a:endParaRPr lang="en-US"/>
          </a:p>
        </p:txBody>
      </p:sp>
    </p:spTree>
    <p:extLst>
      <p:ext uri="{BB962C8B-B14F-4D97-AF65-F5344CB8AC3E}">
        <p14:creationId xmlns:p14="http://schemas.microsoft.com/office/powerpoint/2010/main" val="3199417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4</a:t>
            </a:fld>
            <a:endParaRPr lang="en-US"/>
          </a:p>
        </p:txBody>
      </p:sp>
    </p:spTree>
    <p:extLst>
      <p:ext uri="{BB962C8B-B14F-4D97-AF65-F5344CB8AC3E}">
        <p14:creationId xmlns:p14="http://schemas.microsoft.com/office/powerpoint/2010/main" val="1330656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5</a:t>
            </a:fld>
            <a:endParaRPr lang="en-US"/>
          </a:p>
        </p:txBody>
      </p:sp>
    </p:spTree>
    <p:extLst>
      <p:ext uri="{BB962C8B-B14F-4D97-AF65-F5344CB8AC3E}">
        <p14:creationId xmlns:p14="http://schemas.microsoft.com/office/powerpoint/2010/main" val="151030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7</a:t>
            </a:fld>
            <a:endParaRPr lang="en-US"/>
          </a:p>
        </p:txBody>
      </p:sp>
    </p:spTree>
    <p:extLst>
      <p:ext uri="{BB962C8B-B14F-4D97-AF65-F5344CB8AC3E}">
        <p14:creationId xmlns:p14="http://schemas.microsoft.com/office/powerpoint/2010/main" val="125201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8</a:t>
            </a:fld>
            <a:endParaRPr lang="en-US"/>
          </a:p>
        </p:txBody>
      </p:sp>
    </p:spTree>
    <p:extLst>
      <p:ext uri="{BB962C8B-B14F-4D97-AF65-F5344CB8AC3E}">
        <p14:creationId xmlns:p14="http://schemas.microsoft.com/office/powerpoint/2010/main" val="229692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9</a:t>
            </a:fld>
            <a:endParaRPr lang="en-US"/>
          </a:p>
        </p:txBody>
      </p:sp>
    </p:spTree>
    <p:extLst>
      <p:ext uri="{BB962C8B-B14F-4D97-AF65-F5344CB8AC3E}">
        <p14:creationId xmlns:p14="http://schemas.microsoft.com/office/powerpoint/2010/main" val="364854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862607-613E-264C-807E-3B86869BBCE3}" type="slidenum">
              <a:rPr lang="en-US" smtClean="0"/>
              <a:t>10</a:t>
            </a:fld>
            <a:endParaRPr lang="en-US"/>
          </a:p>
        </p:txBody>
      </p:sp>
    </p:spTree>
    <p:extLst>
      <p:ext uri="{BB962C8B-B14F-4D97-AF65-F5344CB8AC3E}">
        <p14:creationId xmlns:p14="http://schemas.microsoft.com/office/powerpoint/2010/main" val="1089139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6966098" cy="365125"/>
          </a:xfrm>
        </p:spPr>
        <p:txBody>
          <a:bodyPr/>
          <a:lstStyle/>
          <a:p>
            <a:r>
              <a:rPr lang="en-US"/>
              <a:t>© The Andy Warhol Museum, on of the four Carnegie Museums of Pittsburgh. All rights reserved.</a:t>
            </a:r>
            <a:endParaRPr lang="en-US" dirty="0"/>
          </a:p>
        </p:txBody>
      </p:sp>
    </p:spTree>
    <p:extLst>
      <p:ext uri="{BB962C8B-B14F-4D97-AF65-F5344CB8AC3E}">
        <p14:creationId xmlns:p14="http://schemas.microsoft.com/office/powerpoint/2010/main" val="121600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The Andy Warhol Museum, on of the four Carnegie Museums of Pittsburgh. All rights reserved.</a:t>
            </a:r>
          </a:p>
        </p:txBody>
      </p:sp>
      <p:sp>
        <p:nvSpPr>
          <p:cNvPr id="5" name="Footer Placeholder 4"/>
          <p:cNvSpPr>
            <a:spLocks noGrp="1"/>
          </p:cNvSpPr>
          <p:nvPr>
            <p:ph type="ftr" sz="quarter" idx="11"/>
          </p:nvPr>
        </p:nvSpPr>
        <p:spPr/>
        <p:txBody>
          <a:bodyPr/>
          <a:lstStyle/>
          <a:p>
            <a:r>
              <a:rPr lang="en-US"/>
              <a:t>© The Andy Warhol Museum, one of the four Carnegie Museums of Pittsburgh. All rights reserved.</a:t>
            </a:r>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762616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 The Andy Warhol Museum, on of the four Carnegie Museums of Pittsburgh. All rights reserved.</a:t>
            </a:r>
          </a:p>
        </p:txBody>
      </p:sp>
      <p:sp>
        <p:nvSpPr>
          <p:cNvPr id="5" name="Footer Placeholder 4"/>
          <p:cNvSpPr>
            <a:spLocks noGrp="1"/>
          </p:cNvSpPr>
          <p:nvPr>
            <p:ph type="ftr" sz="quarter" idx="11"/>
          </p:nvPr>
        </p:nvSpPr>
        <p:spPr/>
        <p:txBody>
          <a:bodyPr/>
          <a:lstStyle/>
          <a:p>
            <a:r>
              <a:rPr lang="en-US"/>
              <a:t>© The Andy Warhol Museum, one of the four Carnegie Museums of Pittsburgh. All rights reserved.</a:t>
            </a:r>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91234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8E7F-A51F-4650-BB2A-7846A0BD4508}"/>
              </a:ext>
            </a:extLst>
          </p:cNvPr>
          <p:cNvSpPr>
            <a:spLocks noGrp="1"/>
          </p:cNvSpPr>
          <p:nvPr>
            <p:ph type="title"/>
          </p:nvPr>
        </p:nvSpPr>
        <p:spPr>
          <a:xfrm>
            <a:off x="914400" y="609600"/>
            <a:ext cx="10363200" cy="1143000"/>
          </a:xfrm>
        </p:spPr>
        <p:txBody>
          <a:bodyPr/>
          <a:lstStyle/>
          <a:p>
            <a:r>
              <a:rPr lang="en-US"/>
              <a:t>Click to edit Master title style</a:t>
            </a:r>
          </a:p>
        </p:txBody>
      </p:sp>
      <p:sp>
        <p:nvSpPr>
          <p:cNvPr id="3" name="Online Image Placeholder 2">
            <a:extLst>
              <a:ext uri="{FF2B5EF4-FFF2-40B4-BE49-F238E27FC236}">
                <a16:creationId xmlns:a16="http://schemas.microsoft.com/office/drawing/2014/main" id="{917E46D8-2B4A-465B-91E4-19CF73F724EB}"/>
              </a:ext>
            </a:extLst>
          </p:cNvPr>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a:extLst>
              <a:ext uri="{FF2B5EF4-FFF2-40B4-BE49-F238E27FC236}">
                <a16:creationId xmlns:a16="http://schemas.microsoft.com/office/drawing/2014/main" id="{734FC05E-4FC7-4AA4-A735-6136AABAB1BE}"/>
              </a:ext>
            </a:extLst>
          </p:cNvPr>
          <p:cNvSpPr>
            <a:spLocks noGrp="1"/>
          </p:cNvSpPr>
          <p:nvPr>
            <p:ph type="body"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055C56-ECE0-413E-97E6-8289CDD60A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3737F75-6210-42B5-A050-2EC535FAB9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DAD210B-DD7A-4E12-8697-D3106CF60B7A}"/>
              </a:ext>
            </a:extLst>
          </p:cNvPr>
          <p:cNvSpPr>
            <a:spLocks noGrp="1" noChangeArrowheads="1"/>
          </p:cNvSpPr>
          <p:nvPr>
            <p:ph type="sldNum" sz="quarter" idx="12"/>
          </p:nvPr>
        </p:nvSpPr>
        <p:spPr>
          <a:ln/>
        </p:spPr>
        <p:txBody>
          <a:bodyPr/>
          <a:lstStyle>
            <a:lvl1pPr>
              <a:defRPr/>
            </a:lvl1pPr>
          </a:lstStyle>
          <a:p>
            <a:pPr>
              <a:defRPr/>
            </a:pPr>
            <a:fld id="{0EA4262B-8794-46DB-975E-42673B0D6EF2}" type="slidenum">
              <a:rPr lang="en-US" altLang="en-US"/>
              <a:pPr>
                <a:defRPr/>
              </a:pPr>
              <a:t>‹#›</a:t>
            </a:fld>
            <a:endParaRPr lang="en-US" altLang="en-US"/>
          </a:p>
        </p:txBody>
      </p:sp>
    </p:spTree>
    <p:extLst>
      <p:ext uri="{BB962C8B-B14F-4D97-AF65-F5344CB8AC3E}">
        <p14:creationId xmlns:p14="http://schemas.microsoft.com/office/powerpoint/2010/main" val="2154837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sz="1100"/>
            </a:lvl1pPr>
          </a:lstStyle>
          <a:p>
            <a:r>
              <a:rPr lang="en-US"/>
              <a:t>© The Andy Warhol Museum, one of the four Carnegie Museums of Pittsburgh. All rights reserved.</a:t>
            </a:r>
            <a:endParaRPr lang="en-US" dirty="0"/>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42374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400" baseline="0"/>
            </a:lvl1pPr>
          </a:lstStyle>
          <a:p>
            <a:r>
              <a:rPr lang="en-US" dirty="0"/>
              <a:t>Quote block</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Attribution, source, date</a:t>
            </a:r>
          </a:p>
        </p:txBody>
      </p:sp>
      <p:sp>
        <p:nvSpPr>
          <p:cNvPr id="4" name="Date Placeholder 3"/>
          <p:cNvSpPr>
            <a:spLocks noGrp="1"/>
          </p:cNvSpPr>
          <p:nvPr>
            <p:ph type="dt" sz="half" idx="10"/>
          </p:nvPr>
        </p:nvSpPr>
        <p:spPr/>
        <p:txBody>
          <a:bodyPr/>
          <a:lstStyle/>
          <a:p>
            <a:r>
              <a:rPr lang="en-US"/>
              <a:t>© The Andy Warhol Museum, on of the four Carnegie Museums of Pittsburgh. All rights reserved.</a:t>
            </a:r>
          </a:p>
        </p:txBody>
      </p:sp>
      <p:sp>
        <p:nvSpPr>
          <p:cNvPr id="5" name="Footer Placeholder 4"/>
          <p:cNvSpPr>
            <a:spLocks noGrp="1"/>
          </p:cNvSpPr>
          <p:nvPr>
            <p:ph type="ftr" sz="quarter" idx="11"/>
          </p:nvPr>
        </p:nvSpPr>
        <p:spPr/>
        <p:txBody>
          <a:bodyPr/>
          <a:lstStyle/>
          <a:p>
            <a:r>
              <a:rPr lang="en-US"/>
              <a:t>© The Andy Warhol Museum, one of the four Carnegie Museums of Pittsburgh. All rights reserved.</a:t>
            </a:r>
          </a:p>
        </p:txBody>
      </p:sp>
      <p:sp>
        <p:nvSpPr>
          <p:cNvPr id="6" name="Slide Number Placeholder 5"/>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54387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838200" y="1825625"/>
            <a:ext cx="5181600" cy="3965575"/>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 The Andy Warhol Museum, on of the four Carnegie Museums of Pittsburgh. All rights reserved.</a:t>
            </a:r>
          </a:p>
        </p:txBody>
      </p:sp>
      <p:sp>
        <p:nvSpPr>
          <p:cNvPr id="6" name="Footer Placeholder 5"/>
          <p:cNvSpPr>
            <a:spLocks noGrp="1"/>
          </p:cNvSpPr>
          <p:nvPr>
            <p:ph type="ftr" sz="quarter" idx="11"/>
          </p:nvPr>
        </p:nvSpPr>
        <p:spPr/>
        <p:txBody>
          <a:bodyPr/>
          <a:lstStyle/>
          <a:p>
            <a:r>
              <a:rPr lang="en-US"/>
              <a:t>© The Andy Warhol Museum, one of the four Carnegie Museums of Pittsburgh. All rights reserved.</a:t>
            </a:r>
          </a:p>
        </p:txBody>
      </p:sp>
      <p:sp>
        <p:nvSpPr>
          <p:cNvPr id="7" name="Slide Number Placeholder 6"/>
          <p:cNvSpPr>
            <a:spLocks noGrp="1"/>
          </p:cNvSpPr>
          <p:nvPr>
            <p:ph type="sldNum" sz="quarter" idx="12"/>
          </p:nvPr>
        </p:nvSpPr>
        <p:spPr/>
        <p:txBody>
          <a:bodyPr/>
          <a:lstStyle/>
          <a:p>
            <a:fld id="{C04C6E05-80C9-3F4B-B332-39A190717F29}" type="slidenum">
              <a:rPr lang="en-US" smtClean="0"/>
              <a:t>‹#›</a:t>
            </a:fld>
            <a:endParaRPr lang="en-US"/>
          </a:p>
        </p:txBody>
      </p:sp>
      <p:sp>
        <p:nvSpPr>
          <p:cNvPr id="8" name="Content Placeholder 2"/>
          <p:cNvSpPr>
            <a:spLocks noGrp="1"/>
          </p:cNvSpPr>
          <p:nvPr>
            <p:ph sz="half" idx="13" hasCustomPrompt="1"/>
          </p:nvPr>
        </p:nvSpPr>
        <p:spPr>
          <a:xfrm>
            <a:off x="838200" y="5791201"/>
            <a:ext cx="5181600" cy="565150"/>
          </a:xfrm>
        </p:spPr>
        <p:txBody>
          <a:bodyPr>
            <a:normAutofit/>
          </a:bodyPr>
          <a:lstStyle>
            <a:lvl1pPr marL="0" indent="0">
              <a:buNone/>
              <a:defRPr sz="1200" baseline="0"/>
            </a:lvl1pPr>
          </a:lstStyle>
          <a:p>
            <a:pPr lvl="0"/>
            <a:r>
              <a:rPr lang="en-US" sz="1200" dirty="0"/>
              <a:t>Insert image credit here. Use same image credit as on website; no line breaks, instead use commas between l</a:t>
            </a:r>
            <a:endParaRPr lang="en-US" dirty="0"/>
          </a:p>
        </p:txBody>
      </p:sp>
    </p:spTree>
    <p:extLst>
      <p:ext uri="{BB962C8B-B14F-4D97-AF65-F5344CB8AC3E}">
        <p14:creationId xmlns:p14="http://schemas.microsoft.com/office/powerpoint/2010/main" val="197039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dirty="0"/>
              <a:t>Compare two images</a:t>
            </a:r>
          </a:p>
        </p:txBody>
      </p:sp>
      <p:sp>
        <p:nvSpPr>
          <p:cNvPr id="3" name="Text Placeholder 2"/>
          <p:cNvSpPr>
            <a:spLocks noGrp="1"/>
          </p:cNvSpPr>
          <p:nvPr>
            <p:ph type="body" idx="1" hasCustomPrompt="1"/>
          </p:nvPr>
        </p:nvSpPr>
        <p:spPr>
          <a:xfrm>
            <a:off x="839788" y="1681163"/>
            <a:ext cx="5157787" cy="823912"/>
          </a:xfrm>
        </p:spPr>
        <p:txBody>
          <a:bodyPr anchor="t" anchorCtr="0"/>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1</a:t>
            </a:r>
          </a:p>
        </p:txBody>
      </p:sp>
      <p:sp>
        <p:nvSpPr>
          <p:cNvPr id="4" name="Content Placeholder 3"/>
          <p:cNvSpPr>
            <a:spLocks noGrp="1"/>
          </p:cNvSpPr>
          <p:nvPr>
            <p:ph sz="half" idx="2" hasCustomPrompt="1"/>
          </p:nvPr>
        </p:nvSpPr>
        <p:spPr>
          <a:xfrm>
            <a:off x="839788" y="2505075"/>
            <a:ext cx="5157787" cy="3684588"/>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t" anchorCtr="0"/>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 2</a:t>
            </a:r>
          </a:p>
        </p:txBody>
      </p:sp>
      <p:sp>
        <p:nvSpPr>
          <p:cNvPr id="6" name="Content Placeholder 5"/>
          <p:cNvSpPr>
            <a:spLocks noGrp="1"/>
          </p:cNvSpPr>
          <p:nvPr>
            <p:ph sz="quarter" idx="4" hasCustomPrompt="1"/>
          </p:nvPr>
        </p:nvSpPr>
        <p:spPr>
          <a:xfrm>
            <a:off x="6172200" y="2505075"/>
            <a:ext cx="5183188" cy="3684588"/>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 The Andy Warhol Museum, on of the four Carnegie Museums of Pittsburgh. All rights reserved.</a:t>
            </a:r>
          </a:p>
        </p:txBody>
      </p:sp>
      <p:sp>
        <p:nvSpPr>
          <p:cNvPr id="8" name="Footer Placeholder 7"/>
          <p:cNvSpPr>
            <a:spLocks noGrp="1"/>
          </p:cNvSpPr>
          <p:nvPr>
            <p:ph type="ftr" sz="quarter" idx="11"/>
          </p:nvPr>
        </p:nvSpPr>
        <p:spPr/>
        <p:txBody>
          <a:bodyPr/>
          <a:lstStyle/>
          <a:p>
            <a:r>
              <a:rPr lang="en-US"/>
              <a:t>© The Andy Warhol Museum, one of the four Carnegie Museums of Pittsburgh. All rights reserved.</a:t>
            </a:r>
          </a:p>
        </p:txBody>
      </p:sp>
      <p:sp>
        <p:nvSpPr>
          <p:cNvPr id="9" name="Slide Number Placeholder 8"/>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567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 The Andy Warhol Museum, on of the four Carnegie Museums of Pittsburgh. All rights reserved.</a:t>
            </a:r>
          </a:p>
        </p:txBody>
      </p:sp>
      <p:sp>
        <p:nvSpPr>
          <p:cNvPr id="4" name="Footer Placeholder 3"/>
          <p:cNvSpPr>
            <a:spLocks noGrp="1"/>
          </p:cNvSpPr>
          <p:nvPr>
            <p:ph type="ftr" sz="quarter" idx="11"/>
          </p:nvPr>
        </p:nvSpPr>
        <p:spPr/>
        <p:txBody>
          <a:bodyPr/>
          <a:lstStyle/>
          <a:p>
            <a:r>
              <a:rPr lang="en-US"/>
              <a:t>© The Andy Warhol Museum, one of the four Carnegie Museums of Pittsburgh. All rights reserved.</a:t>
            </a:r>
          </a:p>
        </p:txBody>
      </p:sp>
      <p:sp>
        <p:nvSpPr>
          <p:cNvPr id="5" name="Slide Number Placeholder 4"/>
          <p:cNvSpPr>
            <a:spLocks noGrp="1"/>
          </p:cNvSpPr>
          <p:nvPr>
            <p:ph type="sldNum" sz="quarter" idx="12"/>
          </p:nvPr>
        </p:nvSpPr>
        <p:spPr/>
        <p:txBody>
          <a:bodyPr/>
          <a:lstStyle/>
          <a:p>
            <a:fld id="{C04C6E05-80C9-3F4B-B332-39A190717F29}" type="slidenum">
              <a:rPr lang="en-US" smtClean="0"/>
              <a:t>‹#›</a:t>
            </a:fld>
            <a:endParaRPr lang="en-US"/>
          </a:p>
        </p:txBody>
      </p:sp>
      <p:sp>
        <p:nvSpPr>
          <p:cNvPr id="6" name="Content Placeholder 2"/>
          <p:cNvSpPr>
            <a:spLocks noGrp="1"/>
          </p:cNvSpPr>
          <p:nvPr>
            <p:ph idx="1" hasCustomPrompt="1"/>
          </p:nvPr>
        </p:nvSpPr>
        <p:spPr>
          <a:xfrm>
            <a:off x="838200" y="1825625"/>
            <a:ext cx="10515600" cy="4351338"/>
          </a:xfrm>
        </p:spPr>
        <p:txBody>
          <a:bodyPr/>
          <a:lstStyle/>
          <a:p>
            <a:pPr lvl="0"/>
            <a:r>
              <a:rPr lang="en-US" dirty="0"/>
              <a:t>Drag image here; 475 pixels longest side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135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The Andy Warhol Museum, on of the four Carnegie Museums of Pittsburgh. All rights reserved.</a:t>
            </a:r>
          </a:p>
        </p:txBody>
      </p:sp>
      <p:sp>
        <p:nvSpPr>
          <p:cNvPr id="3" name="Footer Placeholder 2"/>
          <p:cNvSpPr>
            <a:spLocks noGrp="1"/>
          </p:cNvSpPr>
          <p:nvPr>
            <p:ph type="ftr" sz="quarter" idx="11"/>
          </p:nvPr>
        </p:nvSpPr>
        <p:spPr/>
        <p:txBody>
          <a:bodyPr/>
          <a:lstStyle/>
          <a:p>
            <a:r>
              <a:rPr lang="en-US"/>
              <a:t>© The Andy Warhol Museum, one of the four Carnegie Museums of Pittsburgh. All rights reserved.</a:t>
            </a:r>
          </a:p>
        </p:txBody>
      </p:sp>
      <p:sp>
        <p:nvSpPr>
          <p:cNvPr id="4" name="Slide Number Placeholder 3"/>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375799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The Andy Warhol Museum, on of the four Carnegie Museums of Pittsburgh. All rights reserved.</a:t>
            </a:r>
          </a:p>
        </p:txBody>
      </p:sp>
      <p:sp>
        <p:nvSpPr>
          <p:cNvPr id="6" name="Footer Placeholder 5"/>
          <p:cNvSpPr>
            <a:spLocks noGrp="1"/>
          </p:cNvSpPr>
          <p:nvPr>
            <p:ph type="ftr" sz="quarter" idx="11"/>
          </p:nvPr>
        </p:nvSpPr>
        <p:spPr/>
        <p:txBody>
          <a:bodyPr/>
          <a:lstStyle/>
          <a:p>
            <a:r>
              <a:rPr lang="en-US"/>
              <a:t>© The Andy Warhol Museum, one of the four Carnegie Museums of Pittsburgh. All rights reserved.</a:t>
            </a:r>
          </a:p>
        </p:txBody>
      </p:sp>
      <p:sp>
        <p:nvSpPr>
          <p:cNvPr id="7" name="Slide Number Placeholder 6"/>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11055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 The Andy Warhol Museum, on of the four Carnegie Museums of Pittsburgh. All rights reserved.</a:t>
            </a:r>
          </a:p>
        </p:txBody>
      </p:sp>
      <p:sp>
        <p:nvSpPr>
          <p:cNvPr id="6" name="Footer Placeholder 5"/>
          <p:cNvSpPr>
            <a:spLocks noGrp="1"/>
          </p:cNvSpPr>
          <p:nvPr>
            <p:ph type="ftr" sz="quarter" idx="11"/>
          </p:nvPr>
        </p:nvSpPr>
        <p:spPr/>
        <p:txBody>
          <a:bodyPr/>
          <a:lstStyle/>
          <a:p>
            <a:r>
              <a:rPr lang="en-US"/>
              <a:t>© The Andy Warhol Museum, one of the four Carnegie Museums of Pittsburgh. All rights reserved.</a:t>
            </a:r>
          </a:p>
        </p:txBody>
      </p:sp>
      <p:sp>
        <p:nvSpPr>
          <p:cNvPr id="7" name="Slide Number Placeholder 6"/>
          <p:cNvSpPr>
            <a:spLocks noGrp="1"/>
          </p:cNvSpPr>
          <p:nvPr>
            <p:ph type="sldNum" sz="quarter" idx="12"/>
          </p:nvPr>
        </p:nvSpPr>
        <p:spPr/>
        <p:txBody>
          <a:bodyPr/>
          <a:lstStyle/>
          <a:p>
            <a:fld id="{C04C6E05-80C9-3F4B-B332-39A190717F29}" type="slidenum">
              <a:rPr lang="en-US" smtClean="0"/>
              <a:t>‹#›</a:t>
            </a:fld>
            <a:endParaRPr lang="en-US"/>
          </a:p>
        </p:txBody>
      </p:sp>
    </p:spTree>
    <p:extLst>
      <p:ext uri="{BB962C8B-B14F-4D97-AF65-F5344CB8AC3E}">
        <p14:creationId xmlns:p14="http://schemas.microsoft.com/office/powerpoint/2010/main" val="138887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7315200" cy="365125"/>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1200">
                <a:solidFill>
                  <a:schemeClr val="tx1">
                    <a:tint val="75000"/>
                  </a:schemeClr>
                </a:solidFill>
                <a:latin typeface="Arial" charset="0"/>
                <a:ea typeface="Arial" charset="0"/>
                <a:cs typeface="Arial" charset="0"/>
              </a:defRPr>
            </a:lvl1pPr>
          </a:lstStyle>
          <a:p>
            <a:r>
              <a:rPr lang="en-US"/>
              <a:t>© The Andy Warhol Museum, on of the four Carnegie Museums of Pittsburgh. All rights reserved.</a:t>
            </a:r>
            <a:endParaRPr lang="en-US" dirty="0"/>
          </a:p>
        </p:txBody>
      </p:sp>
      <p:sp>
        <p:nvSpPr>
          <p:cNvPr id="5" name="Footer Placeholder 4"/>
          <p:cNvSpPr>
            <a:spLocks noGrp="1"/>
          </p:cNvSpPr>
          <p:nvPr>
            <p:ph type="ftr" sz="quarter" idx="3"/>
          </p:nvPr>
        </p:nvSpPr>
        <p:spPr>
          <a:xfrm>
            <a:off x="2613837" y="6365063"/>
            <a:ext cx="6964325"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r>
              <a:rPr lang="en-US"/>
              <a:t>© The Andy Warhol Museum, one of the four Carnegie Museums of Pittsburgh. All rights reserved.</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C04C6E05-80C9-3F4B-B332-39A190717F29}" type="slidenum">
              <a:rPr lang="en-US" smtClean="0"/>
              <a:pPr/>
              <a:t>‹#›</a:t>
            </a:fld>
            <a:endParaRPr lang="en-US" dirty="0"/>
          </a:p>
        </p:txBody>
      </p:sp>
    </p:spTree>
    <p:extLst>
      <p:ext uri="{BB962C8B-B14F-4D97-AF65-F5344CB8AC3E}">
        <p14:creationId xmlns:p14="http://schemas.microsoft.com/office/powerpoint/2010/main" val="844971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Critical Response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533" y="4474000"/>
            <a:ext cx="3488934" cy="470140"/>
          </a:xfrm>
          <a:prstGeom prst="rect">
            <a:avLst/>
          </a:prstGeom>
        </p:spPr>
      </p:pic>
    </p:spTree>
    <p:extLst>
      <p:ext uri="{BB962C8B-B14F-4D97-AF65-F5344CB8AC3E}">
        <p14:creationId xmlns:p14="http://schemas.microsoft.com/office/powerpoint/2010/main" val="1487512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2704" y="422317"/>
            <a:ext cx="10452683" cy="1325563"/>
          </a:xfrm>
        </p:spPr>
        <p:txBody>
          <a:bodyPr>
            <a:normAutofit/>
          </a:bodyPr>
          <a:lstStyle/>
          <a:p>
            <a:pPr algn="ctr"/>
            <a:r>
              <a:rPr lang="en-US" sz="2600" dirty="0"/>
              <a:t>As a </a:t>
            </a:r>
            <a:r>
              <a:rPr lang="en-US" sz="2600" b="1" dirty="0"/>
              <a:t>critic</a:t>
            </a:r>
            <a:r>
              <a:rPr lang="en-US" sz="2600" dirty="0"/>
              <a:t> it is important to differentiate between an </a:t>
            </a:r>
            <a:br>
              <a:rPr lang="en-US" sz="2600" dirty="0"/>
            </a:br>
            <a:r>
              <a:rPr lang="en-US" sz="2600" b="1" dirty="0"/>
              <a:t>informed opinion </a:t>
            </a:r>
            <a:r>
              <a:rPr lang="en-US" sz="2600" dirty="0"/>
              <a:t>and an </a:t>
            </a:r>
            <a:r>
              <a:rPr lang="en-US" sz="2600" b="1" dirty="0"/>
              <a:t>uninformed opinion:</a:t>
            </a:r>
            <a:endParaRPr lang="en-US" sz="2600" dirty="0"/>
          </a:p>
        </p:txBody>
      </p:sp>
      <p:sp>
        <p:nvSpPr>
          <p:cNvPr id="13" name="Footer Placeholder 12"/>
          <p:cNvSpPr>
            <a:spLocks noGrp="1"/>
          </p:cNvSpPr>
          <p:nvPr>
            <p:ph type="ftr" sz="quarter" idx="11"/>
          </p:nvPr>
        </p:nvSpPr>
        <p:spPr/>
        <p:txBody>
          <a:bodyPr/>
          <a:lstStyle/>
          <a:p>
            <a:r>
              <a:rPr lang="en-US" dirty="0"/>
              <a:t>© The Andy Warhol Museum, one of the four Carnegie Museums of Pittsburgh. All rights reserved.</a:t>
            </a:r>
          </a:p>
        </p:txBody>
      </p:sp>
      <p:sp>
        <p:nvSpPr>
          <p:cNvPr id="11" name="Content Placeholder 5">
            <a:extLst>
              <a:ext uri="{FF2B5EF4-FFF2-40B4-BE49-F238E27FC236}">
                <a16:creationId xmlns:a16="http://schemas.microsoft.com/office/drawing/2014/main" id="{2A057327-63E7-4E0E-B042-CFB79DE67EAA}"/>
              </a:ext>
            </a:extLst>
          </p:cNvPr>
          <p:cNvSpPr txBox="1">
            <a:spLocks/>
          </p:cNvSpPr>
          <p:nvPr/>
        </p:nvSpPr>
        <p:spPr>
          <a:xfrm>
            <a:off x="902704" y="2050339"/>
            <a:ext cx="10452683" cy="3738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ltLang="en-US" b="1" dirty="0"/>
          </a:p>
          <a:p>
            <a:r>
              <a:rPr lang="en-US" altLang="en-US" sz="2600" b="1" dirty="0"/>
              <a:t>Informed Opinion: </a:t>
            </a:r>
            <a:r>
              <a:rPr lang="en-US" altLang="en-US" sz="2600" dirty="0"/>
              <a:t>a belief, judgment or way of thinking about something based on reliable information. </a:t>
            </a:r>
            <a:br>
              <a:rPr lang="en-US" altLang="en-US" sz="2600" dirty="0"/>
            </a:br>
            <a:endParaRPr lang="en-US" altLang="en-US" sz="2600" dirty="0"/>
          </a:p>
          <a:p>
            <a:r>
              <a:rPr lang="en-US" altLang="en-US" sz="2600" b="1" dirty="0"/>
              <a:t>Uninformed Opinion: </a:t>
            </a:r>
            <a:r>
              <a:rPr lang="en-US" altLang="en-US" sz="2600" dirty="0"/>
              <a:t>a belief, judgment or way of thinking about something </a:t>
            </a:r>
            <a:r>
              <a:rPr lang="en-US" altLang="en-US" sz="2600" u="sng" dirty="0"/>
              <a:t>not </a:t>
            </a:r>
            <a:r>
              <a:rPr lang="en-US" altLang="en-US" sz="2600" dirty="0"/>
              <a:t>based on reliable information.</a:t>
            </a:r>
          </a:p>
          <a:p>
            <a:pPr marL="0" indent="0">
              <a:buNone/>
            </a:pPr>
            <a:endParaRPr lang="en-US" altLang="en-US" dirty="0"/>
          </a:p>
        </p:txBody>
      </p:sp>
    </p:spTree>
    <p:extLst>
      <p:ext uri="{BB962C8B-B14F-4D97-AF65-F5344CB8AC3E}">
        <p14:creationId xmlns:p14="http://schemas.microsoft.com/office/powerpoint/2010/main" val="1178577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2704" y="422317"/>
            <a:ext cx="10452683" cy="1325563"/>
          </a:xfrm>
        </p:spPr>
        <p:txBody>
          <a:bodyPr>
            <a:normAutofit/>
          </a:bodyPr>
          <a:lstStyle/>
          <a:p>
            <a:pPr algn="ctr"/>
            <a:r>
              <a:rPr lang="en-US" sz="2600" dirty="0"/>
              <a:t>It is also important to consider how our own </a:t>
            </a:r>
            <a:br>
              <a:rPr lang="en-US" sz="2600" dirty="0"/>
            </a:br>
            <a:r>
              <a:rPr lang="en-US" sz="2600" b="1" dirty="0"/>
              <a:t>tastes</a:t>
            </a:r>
            <a:r>
              <a:rPr lang="en-US" sz="2600" dirty="0"/>
              <a:t> and </a:t>
            </a:r>
            <a:r>
              <a:rPr lang="en-US" sz="2600" b="1" dirty="0"/>
              <a:t>biases </a:t>
            </a:r>
            <a:r>
              <a:rPr lang="en-US" sz="2600" dirty="0"/>
              <a:t>shape our opinions:</a:t>
            </a:r>
          </a:p>
        </p:txBody>
      </p:sp>
      <p:sp>
        <p:nvSpPr>
          <p:cNvPr id="13" name="Footer Placeholder 12"/>
          <p:cNvSpPr>
            <a:spLocks noGrp="1"/>
          </p:cNvSpPr>
          <p:nvPr>
            <p:ph type="ftr" sz="quarter" idx="11"/>
          </p:nvPr>
        </p:nvSpPr>
        <p:spPr/>
        <p:txBody>
          <a:bodyPr/>
          <a:lstStyle/>
          <a:p>
            <a:r>
              <a:rPr lang="en-US" dirty="0"/>
              <a:t>© The Andy Warhol Museum, one of the four Carnegie Museums of Pittsburgh. All rights reserved.</a:t>
            </a:r>
          </a:p>
        </p:txBody>
      </p:sp>
      <p:sp>
        <p:nvSpPr>
          <p:cNvPr id="11" name="Content Placeholder 5">
            <a:extLst>
              <a:ext uri="{FF2B5EF4-FFF2-40B4-BE49-F238E27FC236}">
                <a16:creationId xmlns:a16="http://schemas.microsoft.com/office/drawing/2014/main" id="{2A057327-63E7-4E0E-B042-CFB79DE67EAA}"/>
              </a:ext>
            </a:extLst>
          </p:cNvPr>
          <p:cNvSpPr txBox="1">
            <a:spLocks/>
          </p:cNvSpPr>
          <p:nvPr/>
        </p:nvSpPr>
        <p:spPr>
          <a:xfrm>
            <a:off x="4800600" y="1747879"/>
            <a:ext cx="6554787" cy="4357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600" b="1" dirty="0"/>
          </a:p>
          <a:p>
            <a:pPr marL="0" indent="0" algn="ctr">
              <a:buNone/>
            </a:pPr>
            <a:endParaRPr lang="en-US" sz="2600" b="1" dirty="0"/>
          </a:p>
          <a:p>
            <a:r>
              <a:rPr lang="en-US" altLang="en-US" sz="2600" b="1" dirty="0"/>
              <a:t>Taste: </a:t>
            </a:r>
            <a:r>
              <a:rPr lang="en-US" altLang="en-US" sz="2600" dirty="0"/>
              <a:t>a personal preference or liking.</a:t>
            </a:r>
            <a:br>
              <a:rPr lang="en-US" altLang="en-US" sz="2600" dirty="0"/>
            </a:br>
            <a:endParaRPr lang="en-US" altLang="en-US" sz="2600" dirty="0"/>
          </a:p>
          <a:p>
            <a:r>
              <a:rPr lang="en-US" altLang="en-US" sz="2600" b="1" dirty="0"/>
              <a:t>Bias:  </a:t>
            </a:r>
            <a:r>
              <a:rPr lang="en-US" altLang="en-US" sz="2600" dirty="0"/>
              <a:t>a preference or an inclination that inhibits impartial judgment.</a:t>
            </a:r>
          </a:p>
          <a:p>
            <a:pPr marL="0" indent="0">
              <a:buNone/>
            </a:pPr>
            <a:endParaRPr lang="en-US" altLang="en-US" dirty="0"/>
          </a:p>
        </p:txBody>
      </p:sp>
      <p:pic>
        <p:nvPicPr>
          <p:cNvPr id="8" name="Picture 7">
            <a:extLst>
              <a:ext uri="{FF2B5EF4-FFF2-40B4-BE49-F238E27FC236}">
                <a16:creationId xmlns:a16="http://schemas.microsoft.com/office/drawing/2014/main" id="{072A6ED6-9889-4BC4-9A06-C4FE0D56CA61}"/>
              </a:ext>
            </a:extLst>
          </p:cNvPr>
          <p:cNvPicPr>
            <a:picLocks noChangeAspect="1"/>
          </p:cNvPicPr>
          <p:nvPr/>
        </p:nvPicPr>
        <p:blipFill>
          <a:blip r:embed="rId3"/>
          <a:stretch>
            <a:fillRect/>
          </a:stretch>
        </p:blipFill>
        <p:spPr>
          <a:xfrm>
            <a:off x="1426271" y="1747879"/>
            <a:ext cx="2895292" cy="4343400"/>
          </a:xfrm>
          <a:prstGeom prst="rect">
            <a:avLst/>
          </a:prstGeom>
        </p:spPr>
      </p:pic>
      <p:sp>
        <p:nvSpPr>
          <p:cNvPr id="12" name="Rectangle 11">
            <a:extLst>
              <a:ext uri="{FF2B5EF4-FFF2-40B4-BE49-F238E27FC236}">
                <a16:creationId xmlns:a16="http://schemas.microsoft.com/office/drawing/2014/main" id="{16B8D37B-D721-4B70-A07E-3488C116B281}"/>
              </a:ext>
            </a:extLst>
          </p:cNvPr>
          <p:cNvSpPr/>
          <p:nvPr/>
        </p:nvSpPr>
        <p:spPr>
          <a:xfrm>
            <a:off x="1426271" y="6105060"/>
            <a:ext cx="1431802" cy="246221"/>
          </a:xfrm>
          <a:prstGeom prst="rect">
            <a:avLst/>
          </a:prstGeom>
        </p:spPr>
        <p:txBody>
          <a:bodyPr wrap="none">
            <a:spAutoFit/>
          </a:bodyPr>
          <a:lstStyle/>
          <a:p>
            <a:pPr lvl="0">
              <a:buSzPts val="1000"/>
            </a:pPr>
            <a:r>
              <a:rPr lang="en-US" sz="1000" dirty="0">
                <a:latin typeface="Arial" panose="020B0604020202020204" pitchFamily="34" charset="0"/>
                <a:cs typeface="Arial" panose="020B0604020202020204" pitchFamily="34" charset="0"/>
              </a:rPr>
              <a:t>Photo by Sean Carroll</a:t>
            </a:r>
          </a:p>
        </p:txBody>
      </p:sp>
    </p:spTree>
    <p:extLst>
      <p:ext uri="{BB962C8B-B14F-4D97-AF65-F5344CB8AC3E}">
        <p14:creationId xmlns:p14="http://schemas.microsoft.com/office/powerpoint/2010/main" val="1815953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A0067-2EC1-44D1-BD95-A8D17144A810}"/>
              </a:ext>
            </a:extLst>
          </p:cNvPr>
          <p:cNvSpPr>
            <a:spLocks noGrp="1" noChangeArrowheads="1"/>
          </p:cNvSpPr>
          <p:nvPr>
            <p:ph type="title"/>
          </p:nvPr>
        </p:nvSpPr>
        <p:spPr>
          <a:xfrm>
            <a:off x="1313088" y="145870"/>
            <a:ext cx="9565822" cy="1143000"/>
          </a:xfrm>
        </p:spPr>
        <p:txBody>
          <a:bodyPr/>
          <a:lstStyle/>
          <a:p>
            <a:pPr algn="ctr" eaLnBrk="1" hangingPunct="1"/>
            <a:r>
              <a:rPr lang="en-US" altLang="en-US" sz="2600" b="1" dirty="0"/>
              <a:t>Brainstorming web for identifying music tastes and biases:</a:t>
            </a:r>
            <a:br>
              <a:rPr lang="en-US" altLang="en-US" sz="2800" b="1" dirty="0"/>
            </a:br>
            <a:r>
              <a:rPr lang="en-US" altLang="en-US" sz="2000" dirty="0"/>
              <a:t>(For use with Lessons 2 &amp; 3)</a:t>
            </a:r>
          </a:p>
        </p:txBody>
      </p:sp>
      <p:sp>
        <p:nvSpPr>
          <p:cNvPr id="13315" name="Text Box 4">
            <a:extLst>
              <a:ext uri="{FF2B5EF4-FFF2-40B4-BE49-F238E27FC236}">
                <a16:creationId xmlns:a16="http://schemas.microsoft.com/office/drawing/2014/main" id="{F7103F18-26BE-4F85-B024-47E6966FCE18}"/>
              </a:ext>
            </a:extLst>
          </p:cNvPr>
          <p:cNvSpPr txBox="1">
            <a:spLocks noChangeArrowheads="1"/>
          </p:cNvSpPr>
          <p:nvPr/>
        </p:nvSpPr>
        <p:spPr bwMode="auto">
          <a:xfrm>
            <a:off x="2743200" y="2209801"/>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endParaRPr lang="en-US" altLang="en-US" sz="2800" b="1">
              <a:solidFill>
                <a:srgbClr val="FFCC00"/>
              </a:solidFill>
            </a:endParaRPr>
          </a:p>
        </p:txBody>
      </p:sp>
      <p:grpSp>
        <p:nvGrpSpPr>
          <p:cNvPr id="13316" name="Group 107">
            <a:extLst>
              <a:ext uri="{FF2B5EF4-FFF2-40B4-BE49-F238E27FC236}">
                <a16:creationId xmlns:a16="http://schemas.microsoft.com/office/drawing/2014/main" id="{E0CC0BF2-1738-4ED6-B084-70F485572704}"/>
              </a:ext>
            </a:extLst>
          </p:cNvPr>
          <p:cNvGrpSpPr>
            <a:grpSpLocks/>
          </p:cNvGrpSpPr>
          <p:nvPr/>
        </p:nvGrpSpPr>
        <p:grpSpPr bwMode="auto">
          <a:xfrm>
            <a:off x="2724150" y="1230080"/>
            <a:ext cx="6743700" cy="5143500"/>
            <a:chOff x="3420" y="2700"/>
            <a:chExt cx="10620" cy="8100"/>
          </a:xfrm>
        </p:grpSpPr>
        <p:sp>
          <p:nvSpPr>
            <p:cNvPr id="13318" name="Oval 108">
              <a:extLst>
                <a:ext uri="{FF2B5EF4-FFF2-40B4-BE49-F238E27FC236}">
                  <a16:creationId xmlns:a16="http://schemas.microsoft.com/office/drawing/2014/main" id="{EBCC2F13-AADD-433D-84EC-2DF2519C8920}"/>
                </a:ext>
              </a:extLst>
            </p:cNvPr>
            <p:cNvSpPr>
              <a:spLocks noChangeArrowheads="1"/>
            </p:cNvSpPr>
            <p:nvPr/>
          </p:nvSpPr>
          <p:spPr bwMode="auto">
            <a:xfrm>
              <a:off x="7740" y="5424"/>
              <a:ext cx="2520" cy="252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t> ______</a:t>
              </a:r>
            </a:p>
          </p:txBody>
        </p:sp>
        <p:sp>
          <p:nvSpPr>
            <p:cNvPr id="13319" name="Line 109">
              <a:extLst>
                <a:ext uri="{FF2B5EF4-FFF2-40B4-BE49-F238E27FC236}">
                  <a16:creationId xmlns:a16="http://schemas.microsoft.com/office/drawing/2014/main" id="{01CE2B90-10B0-43CC-83B0-0862C486DFA5}"/>
                </a:ext>
              </a:extLst>
            </p:cNvPr>
            <p:cNvSpPr>
              <a:spLocks noChangeShapeType="1"/>
            </p:cNvSpPr>
            <p:nvPr/>
          </p:nvSpPr>
          <p:spPr bwMode="auto">
            <a:xfrm flipV="1">
              <a:off x="8820" y="4524"/>
              <a:ext cx="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0" name="Line 110">
              <a:extLst>
                <a:ext uri="{FF2B5EF4-FFF2-40B4-BE49-F238E27FC236}">
                  <a16:creationId xmlns:a16="http://schemas.microsoft.com/office/drawing/2014/main" id="{E707383B-3025-4C48-814D-4DF6BF3BA101}"/>
                </a:ext>
              </a:extLst>
            </p:cNvPr>
            <p:cNvSpPr>
              <a:spLocks noChangeShapeType="1"/>
            </p:cNvSpPr>
            <p:nvPr/>
          </p:nvSpPr>
          <p:spPr bwMode="auto">
            <a:xfrm flipV="1">
              <a:off x="9900" y="5244"/>
              <a:ext cx="36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1" name="Line 111">
              <a:extLst>
                <a:ext uri="{FF2B5EF4-FFF2-40B4-BE49-F238E27FC236}">
                  <a16:creationId xmlns:a16="http://schemas.microsoft.com/office/drawing/2014/main" id="{C21F6F63-2AB9-48A3-99D3-2457024D7CB9}"/>
                </a:ext>
              </a:extLst>
            </p:cNvPr>
            <p:cNvSpPr>
              <a:spLocks noChangeShapeType="1"/>
            </p:cNvSpPr>
            <p:nvPr/>
          </p:nvSpPr>
          <p:spPr bwMode="auto">
            <a:xfrm>
              <a:off x="10260" y="6504"/>
              <a:ext cx="14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2" name="Line 112">
              <a:extLst>
                <a:ext uri="{FF2B5EF4-FFF2-40B4-BE49-F238E27FC236}">
                  <a16:creationId xmlns:a16="http://schemas.microsoft.com/office/drawing/2014/main" id="{6C0F6454-E841-45CF-A67E-37F3B950E047}"/>
                </a:ext>
              </a:extLst>
            </p:cNvPr>
            <p:cNvSpPr>
              <a:spLocks noChangeShapeType="1"/>
            </p:cNvSpPr>
            <p:nvPr/>
          </p:nvSpPr>
          <p:spPr bwMode="auto">
            <a:xfrm>
              <a:off x="9180" y="7944"/>
              <a:ext cx="36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3" name="Line 113">
              <a:extLst>
                <a:ext uri="{FF2B5EF4-FFF2-40B4-BE49-F238E27FC236}">
                  <a16:creationId xmlns:a16="http://schemas.microsoft.com/office/drawing/2014/main" id="{ABE4E4B5-7306-4D78-B686-29ED49164E8A}"/>
                </a:ext>
              </a:extLst>
            </p:cNvPr>
            <p:cNvSpPr>
              <a:spLocks noChangeShapeType="1"/>
            </p:cNvSpPr>
            <p:nvPr/>
          </p:nvSpPr>
          <p:spPr bwMode="auto">
            <a:xfrm flipH="1">
              <a:off x="7200" y="7584"/>
              <a:ext cx="90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4" name="Line 114">
              <a:extLst>
                <a:ext uri="{FF2B5EF4-FFF2-40B4-BE49-F238E27FC236}">
                  <a16:creationId xmlns:a16="http://schemas.microsoft.com/office/drawing/2014/main" id="{946F874F-A18D-41E2-BF2A-4134321481F1}"/>
                </a:ext>
              </a:extLst>
            </p:cNvPr>
            <p:cNvSpPr>
              <a:spLocks noChangeShapeType="1"/>
            </p:cNvSpPr>
            <p:nvPr/>
          </p:nvSpPr>
          <p:spPr bwMode="auto">
            <a:xfrm flipH="1" flipV="1">
              <a:off x="7380" y="5424"/>
              <a:ext cx="72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5" name="Line 115">
              <a:extLst>
                <a:ext uri="{FF2B5EF4-FFF2-40B4-BE49-F238E27FC236}">
                  <a16:creationId xmlns:a16="http://schemas.microsoft.com/office/drawing/2014/main" id="{E43F2143-F278-4D37-A872-7B3779B23BFE}"/>
                </a:ext>
              </a:extLst>
            </p:cNvPr>
            <p:cNvSpPr>
              <a:spLocks noChangeShapeType="1"/>
            </p:cNvSpPr>
            <p:nvPr/>
          </p:nvSpPr>
          <p:spPr bwMode="auto">
            <a:xfrm flipH="1">
              <a:off x="6660" y="6684"/>
              <a:ext cx="10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6" name="Line 116">
              <a:extLst>
                <a:ext uri="{FF2B5EF4-FFF2-40B4-BE49-F238E27FC236}">
                  <a16:creationId xmlns:a16="http://schemas.microsoft.com/office/drawing/2014/main" id="{7270664E-A336-4BB6-A07B-84F2ED34E738}"/>
                </a:ext>
              </a:extLst>
            </p:cNvPr>
            <p:cNvSpPr>
              <a:spLocks noChangeShapeType="1"/>
            </p:cNvSpPr>
            <p:nvPr/>
          </p:nvSpPr>
          <p:spPr bwMode="auto">
            <a:xfrm>
              <a:off x="10260" y="6864"/>
              <a:ext cx="72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7" name="Oval 117">
              <a:extLst>
                <a:ext uri="{FF2B5EF4-FFF2-40B4-BE49-F238E27FC236}">
                  <a16:creationId xmlns:a16="http://schemas.microsoft.com/office/drawing/2014/main" id="{AE8D75B9-2A17-449E-B330-F03EFF324BF8}"/>
                </a:ext>
              </a:extLst>
            </p:cNvPr>
            <p:cNvSpPr>
              <a:spLocks noChangeArrowheads="1"/>
            </p:cNvSpPr>
            <p:nvPr/>
          </p:nvSpPr>
          <p:spPr bwMode="auto">
            <a:xfrm>
              <a:off x="5400" y="8124"/>
              <a:ext cx="2880" cy="180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328" name="Oval 118">
              <a:extLst>
                <a:ext uri="{FF2B5EF4-FFF2-40B4-BE49-F238E27FC236}">
                  <a16:creationId xmlns:a16="http://schemas.microsoft.com/office/drawing/2014/main" id="{0C7F4F6D-B6F4-44B6-9DFD-2660978E48BA}"/>
                </a:ext>
              </a:extLst>
            </p:cNvPr>
            <p:cNvSpPr>
              <a:spLocks noChangeArrowheads="1"/>
            </p:cNvSpPr>
            <p:nvPr/>
          </p:nvSpPr>
          <p:spPr bwMode="auto">
            <a:xfrm>
              <a:off x="4500" y="6144"/>
              <a:ext cx="2160" cy="162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329" name="Oval 119">
              <a:extLst>
                <a:ext uri="{FF2B5EF4-FFF2-40B4-BE49-F238E27FC236}">
                  <a16:creationId xmlns:a16="http://schemas.microsoft.com/office/drawing/2014/main" id="{0564197E-6A20-4E55-8E9F-ADFF48AAF538}"/>
                </a:ext>
              </a:extLst>
            </p:cNvPr>
            <p:cNvSpPr>
              <a:spLocks noChangeArrowheads="1"/>
            </p:cNvSpPr>
            <p:nvPr/>
          </p:nvSpPr>
          <p:spPr bwMode="auto">
            <a:xfrm>
              <a:off x="4860" y="4344"/>
              <a:ext cx="2700" cy="144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330" name="Oval 120">
              <a:extLst>
                <a:ext uri="{FF2B5EF4-FFF2-40B4-BE49-F238E27FC236}">
                  <a16:creationId xmlns:a16="http://schemas.microsoft.com/office/drawing/2014/main" id="{72D8F055-D537-4C8A-B505-53CD14EDAA59}"/>
                </a:ext>
              </a:extLst>
            </p:cNvPr>
            <p:cNvSpPr>
              <a:spLocks noChangeArrowheads="1"/>
            </p:cNvSpPr>
            <p:nvPr/>
          </p:nvSpPr>
          <p:spPr bwMode="auto">
            <a:xfrm>
              <a:off x="9900" y="4164"/>
              <a:ext cx="2700" cy="144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p>
          </p:txBody>
        </p:sp>
        <p:sp>
          <p:nvSpPr>
            <p:cNvPr id="13331" name="Oval 121">
              <a:extLst>
                <a:ext uri="{FF2B5EF4-FFF2-40B4-BE49-F238E27FC236}">
                  <a16:creationId xmlns:a16="http://schemas.microsoft.com/office/drawing/2014/main" id="{43FE1604-02BB-4393-A362-6915DB453BB3}"/>
                </a:ext>
              </a:extLst>
            </p:cNvPr>
            <p:cNvSpPr>
              <a:spLocks noChangeArrowheads="1"/>
            </p:cNvSpPr>
            <p:nvPr/>
          </p:nvSpPr>
          <p:spPr bwMode="auto">
            <a:xfrm>
              <a:off x="11700" y="5784"/>
              <a:ext cx="2340" cy="126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332" name="Oval 122">
              <a:extLst>
                <a:ext uri="{FF2B5EF4-FFF2-40B4-BE49-F238E27FC236}">
                  <a16:creationId xmlns:a16="http://schemas.microsoft.com/office/drawing/2014/main" id="{C9CCEBFA-6F1C-46C0-962E-A834FFD001C8}"/>
                </a:ext>
              </a:extLst>
            </p:cNvPr>
            <p:cNvSpPr>
              <a:spLocks noChangeArrowheads="1"/>
            </p:cNvSpPr>
            <p:nvPr/>
          </p:nvSpPr>
          <p:spPr bwMode="auto">
            <a:xfrm>
              <a:off x="10440" y="7404"/>
              <a:ext cx="2160" cy="162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333" name="Oval 123">
              <a:extLst>
                <a:ext uri="{FF2B5EF4-FFF2-40B4-BE49-F238E27FC236}">
                  <a16:creationId xmlns:a16="http://schemas.microsoft.com/office/drawing/2014/main" id="{3C8F3E0D-1484-4EA0-A1DD-F01FA20F39CA}"/>
                </a:ext>
              </a:extLst>
            </p:cNvPr>
            <p:cNvSpPr>
              <a:spLocks noChangeArrowheads="1"/>
            </p:cNvSpPr>
            <p:nvPr/>
          </p:nvSpPr>
          <p:spPr bwMode="auto">
            <a:xfrm>
              <a:off x="7380" y="3264"/>
              <a:ext cx="2700" cy="144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334" name="Oval 124">
              <a:extLst>
                <a:ext uri="{FF2B5EF4-FFF2-40B4-BE49-F238E27FC236}">
                  <a16:creationId xmlns:a16="http://schemas.microsoft.com/office/drawing/2014/main" id="{4CF3C599-F55F-445B-A56C-C0896633210C}"/>
                </a:ext>
              </a:extLst>
            </p:cNvPr>
            <p:cNvSpPr>
              <a:spLocks noChangeArrowheads="1"/>
            </p:cNvSpPr>
            <p:nvPr/>
          </p:nvSpPr>
          <p:spPr bwMode="auto">
            <a:xfrm>
              <a:off x="8460" y="8844"/>
              <a:ext cx="2700" cy="144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335" name="Line 125">
              <a:extLst>
                <a:ext uri="{FF2B5EF4-FFF2-40B4-BE49-F238E27FC236}">
                  <a16:creationId xmlns:a16="http://schemas.microsoft.com/office/drawing/2014/main" id="{0E8F0125-FC0F-4FFB-A101-71B7813BD8B2}"/>
                </a:ext>
              </a:extLst>
            </p:cNvPr>
            <p:cNvSpPr>
              <a:spLocks noChangeShapeType="1"/>
            </p:cNvSpPr>
            <p:nvPr/>
          </p:nvSpPr>
          <p:spPr bwMode="auto">
            <a:xfrm flipH="1">
              <a:off x="3420" y="5040"/>
              <a:ext cx="144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6" name="Line 126">
              <a:extLst>
                <a:ext uri="{FF2B5EF4-FFF2-40B4-BE49-F238E27FC236}">
                  <a16:creationId xmlns:a16="http://schemas.microsoft.com/office/drawing/2014/main" id="{CDC60528-11EA-47E1-A743-304DEC20BBD5}"/>
                </a:ext>
              </a:extLst>
            </p:cNvPr>
            <p:cNvSpPr>
              <a:spLocks noChangeShapeType="1"/>
            </p:cNvSpPr>
            <p:nvPr/>
          </p:nvSpPr>
          <p:spPr bwMode="auto">
            <a:xfrm flipH="1">
              <a:off x="3420" y="7560"/>
              <a:ext cx="144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7" name="Line 127">
              <a:extLst>
                <a:ext uri="{FF2B5EF4-FFF2-40B4-BE49-F238E27FC236}">
                  <a16:creationId xmlns:a16="http://schemas.microsoft.com/office/drawing/2014/main" id="{75643E93-2B29-4E5D-B6E1-8C630B369B2A}"/>
                </a:ext>
              </a:extLst>
            </p:cNvPr>
            <p:cNvSpPr>
              <a:spLocks noChangeShapeType="1"/>
            </p:cNvSpPr>
            <p:nvPr/>
          </p:nvSpPr>
          <p:spPr bwMode="auto">
            <a:xfrm flipH="1" flipV="1">
              <a:off x="8100" y="2700"/>
              <a:ext cx="36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8" name="Line 128">
              <a:extLst>
                <a:ext uri="{FF2B5EF4-FFF2-40B4-BE49-F238E27FC236}">
                  <a16:creationId xmlns:a16="http://schemas.microsoft.com/office/drawing/2014/main" id="{FD0C0B5D-5786-4539-ADDF-F6DA7CD0E5B5}"/>
                </a:ext>
              </a:extLst>
            </p:cNvPr>
            <p:cNvSpPr>
              <a:spLocks noChangeShapeType="1"/>
            </p:cNvSpPr>
            <p:nvPr/>
          </p:nvSpPr>
          <p:spPr bwMode="auto">
            <a:xfrm flipV="1">
              <a:off x="9720" y="2880"/>
              <a:ext cx="72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9" name="Line 129">
              <a:extLst>
                <a:ext uri="{FF2B5EF4-FFF2-40B4-BE49-F238E27FC236}">
                  <a16:creationId xmlns:a16="http://schemas.microsoft.com/office/drawing/2014/main" id="{4351B570-717E-421D-880C-71228D8B78D9}"/>
                </a:ext>
              </a:extLst>
            </p:cNvPr>
            <p:cNvSpPr>
              <a:spLocks noChangeShapeType="1"/>
            </p:cNvSpPr>
            <p:nvPr/>
          </p:nvSpPr>
          <p:spPr bwMode="auto">
            <a:xfrm flipV="1">
              <a:off x="12420" y="3960"/>
              <a:ext cx="72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0" name="Line 130">
              <a:extLst>
                <a:ext uri="{FF2B5EF4-FFF2-40B4-BE49-F238E27FC236}">
                  <a16:creationId xmlns:a16="http://schemas.microsoft.com/office/drawing/2014/main" id="{65F0395C-E070-4F18-AC6E-AAF49D11B123}"/>
                </a:ext>
              </a:extLst>
            </p:cNvPr>
            <p:cNvSpPr>
              <a:spLocks noChangeShapeType="1"/>
            </p:cNvSpPr>
            <p:nvPr/>
          </p:nvSpPr>
          <p:spPr bwMode="auto">
            <a:xfrm flipV="1">
              <a:off x="11520" y="3420"/>
              <a:ext cx="18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1" name="Line 131">
              <a:extLst>
                <a:ext uri="{FF2B5EF4-FFF2-40B4-BE49-F238E27FC236}">
                  <a16:creationId xmlns:a16="http://schemas.microsoft.com/office/drawing/2014/main" id="{C7654956-1384-488F-B148-7876D267B111}"/>
                </a:ext>
              </a:extLst>
            </p:cNvPr>
            <p:cNvSpPr>
              <a:spLocks noChangeShapeType="1"/>
            </p:cNvSpPr>
            <p:nvPr/>
          </p:nvSpPr>
          <p:spPr bwMode="auto">
            <a:xfrm flipH="1" flipV="1">
              <a:off x="3780" y="6480"/>
              <a:ext cx="72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2" name="Line 132">
              <a:extLst>
                <a:ext uri="{FF2B5EF4-FFF2-40B4-BE49-F238E27FC236}">
                  <a16:creationId xmlns:a16="http://schemas.microsoft.com/office/drawing/2014/main" id="{66B48083-5ED1-4906-A32C-3758B0E3A487}"/>
                </a:ext>
              </a:extLst>
            </p:cNvPr>
            <p:cNvSpPr>
              <a:spLocks noChangeShapeType="1"/>
            </p:cNvSpPr>
            <p:nvPr/>
          </p:nvSpPr>
          <p:spPr bwMode="auto">
            <a:xfrm flipH="1" flipV="1">
              <a:off x="4320" y="8640"/>
              <a:ext cx="108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3" name="Line 133">
              <a:extLst>
                <a:ext uri="{FF2B5EF4-FFF2-40B4-BE49-F238E27FC236}">
                  <a16:creationId xmlns:a16="http://schemas.microsoft.com/office/drawing/2014/main" id="{A81C6EE7-8177-491D-91E1-9350145B3964}"/>
                </a:ext>
              </a:extLst>
            </p:cNvPr>
            <p:cNvSpPr>
              <a:spLocks noChangeShapeType="1"/>
            </p:cNvSpPr>
            <p:nvPr/>
          </p:nvSpPr>
          <p:spPr bwMode="auto">
            <a:xfrm flipH="1">
              <a:off x="5040" y="9720"/>
              <a:ext cx="900" cy="1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4" name="Line 134">
              <a:extLst>
                <a:ext uri="{FF2B5EF4-FFF2-40B4-BE49-F238E27FC236}">
                  <a16:creationId xmlns:a16="http://schemas.microsoft.com/office/drawing/2014/main" id="{62D56108-64A6-409A-82DC-DB95D2B797D1}"/>
                </a:ext>
              </a:extLst>
            </p:cNvPr>
            <p:cNvSpPr>
              <a:spLocks noChangeShapeType="1"/>
            </p:cNvSpPr>
            <p:nvPr/>
          </p:nvSpPr>
          <p:spPr bwMode="auto">
            <a:xfrm flipH="1">
              <a:off x="8100" y="10080"/>
              <a:ext cx="72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5" name="Line 135">
              <a:extLst>
                <a:ext uri="{FF2B5EF4-FFF2-40B4-BE49-F238E27FC236}">
                  <a16:creationId xmlns:a16="http://schemas.microsoft.com/office/drawing/2014/main" id="{67D5545B-E949-4A57-851C-3CC0984301FD}"/>
                </a:ext>
              </a:extLst>
            </p:cNvPr>
            <p:cNvSpPr>
              <a:spLocks noChangeShapeType="1"/>
            </p:cNvSpPr>
            <p:nvPr/>
          </p:nvSpPr>
          <p:spPr bwMode="auto">
            <a:xfrm>
              <a:off x="12240" y="8820"/>
              <a:ext cx="900" cy="12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6" name="Line 136">
              <a:extLst>
                <a:ext uri="{FF2B5EF4-FFF2-40B4-BE49-F238E27FC236}">
                  <a16:creationId xmlns:a16="http://schemas.microsoft.com/office/drawing/2014/main" id="{4E45D449-8E6A-43FB-8554-89B73D784769}"/>
                </a:ext>
              </a:extLst>
            </p:cNvPr>
            <p:cNvSpPr>
              <a:spLocks noChangeShapeType="1"/>
            </p:cNvSpPr>
            <p:nvPr/>
          </p:nvSpPr>
          <p:spPr bwMode="auto">
            <a:xfrm>
              <a:off x="13320" y="7020"/>
              <a:ext cx="72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7" name="Line 137">
              <a:extLst>
                <a:ext uri="{FF2B5EF4-FFF2-40B4-BE49-F238E27FC236}">
                  <a16:creationId xmlns:a16="http://schemas.microsoft.com/office/drawing/2014/main" id="{4F5564AE-F012-479F-AEF8-D33C48DE1EFE}"/>
                </a:ext>
              </a:extLst>
            </p:cNvPr>
            <p:cNvSpPr>
              <a:spLocks noChangeShapeType="1"/>
            </p:cNvSpPr>
            <p:nvPr/>
          </p:nvSpPr>
          <p:spPr bwMode="auto">
            <a:xfrm flipV="1">
              <a:off x="12960" y="5220"/>
              <a:ext cx="72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17" name="Text Box 138">
            <a:extLst>
              <a:ext uri="{FF2B5EF4-FFF2-40B4-BE49-F238E27FC236}">
                <a16:creationId xmlns:a16="http://schemas.microsoft.com/office/drawing/2014/main" id="{855804BD-5AC8-4F00-9851-989B9426C1BF}"/>
              </a:ext>
            </a:extLst>
          </p:cNvPr>
          <p:cNvSpPr txBox="1">
            <a:spLocks noChangeArrowheads="1"/>
          </p:cNvSpPr>
          <p:nvPr/>
        </p:nvSpPr>
        <p:spPr bwMode="auto">
          <a:xfrm>
            <a:off x="5543550" y="3988525"/>
            <a:ext cx="1447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600" dirty="0"/>
              <a:t>Music Group</a:t>
            </a:r>
          </a:p>
        </p:txBody>
      </p:sp>
      <p:sp>
        <p:nvSpPr>
          <p:cNvPr id="36" name="Footer Placeholder 12">
            <a:extLst>
              <a:ext uri="{FF2B5EF4-FFF2-40B4-BE49-F238E27FC236}">
                <a16:creationId xmlns:a16="http://schemas.microsoft.com/office/drawing/2014/main" id="{9C921295-C380-401D-B41A-44396F777067}"/>
              </a:ext>
            </a:extLst>
          </p:cNvPr>
          <p:cNvSpPr>
            <a:spLocks noGrp="1"/>
          </p:cNvSpPr>
          <p:nvPr>
            <p:ph type="ftr" sz="quarter" idx="11"/>
          </p:nvPr>
        </p:nvSpPr>
        <p:spPr>
          <a:xfrm>
            <a:off x="2613837" y="6365063"/>
            <a:ext cx="6964325" cy="365125"/>
          </a:xfrm>
        </p:spPr>
        <p:txBody>
          <a:bodyPr/>
          <a:lstStyle/>
          <a:p>
            <a:r>
              <a:rPr lang="en-US" dirty="0"/>
              <a:t>© The Andy Warhol Museum, one of the four Carnegie Museums of Pittsburgh. All rights reserved.</a:t>
            </a:r>
          </a:p>
        </p:txBody>
      </p:sp>
    </p:spTree>
    <p:extLst>
      <p:ext uri="{BB962C8B-B14F-4D97-AF65-F5344CB8AC3E}">
        <p14:creationId xmlns:p14="http://schemas.microsoft.com/office/powerpoint/2010/main" val="3812665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a:extLst>
              <a:ext uri="{FF2B5EF4-FFF2-40B4-BE49-F238E27FC236}">
                <a16:creationId xmlns:a16="http://schemas.microsoft.com/office/drawing/2014/main" id="{99F1A80B-8B04-4B82-9AD4-A2495CBCA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30"/>
          <a:stretch/>
        </p:blipFill>
        <p:spPr bwMode="auto">
          <a:xfrm>
            <a:off x="2540642" y="1349828"/>
            <a:ext cx="6934200" cy="504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6A0CDB15-A783-455D-A462-FC067333C97A}"/>
              </a:ext>
            </a:extLst>
          </p:cNvPr>
          <p:cNvSpPr txBox="1">
            <a:spLocks noChangeArrowheads="1"/>
          </p:cNvSpPr>
          <p:nvPr/>
        </p:nvSpPr>
        <p:spPr>
          <a:xfrm>
            <a:off x="1670956" y="438053"/>
            <a:ext cx="8850086"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pPr algn="ctr"/>
            <a:r>
              <a:rPr lang="en-US" altLang="en-US" sz="2600" b="1" dirty="0"/>
              <a:t>Student example of brainstorming web for identifying</a:t>
            </a:r>
          </a:p>
          <a:p>
            <a:pPr algn="ctr"/>
            <a:r>
              <a:rPr lang="en-US" altLang="en-US" sz="2600" b="1" dirty="0"/>
              <a:t>music tastes and biases:</a:t>
            </a:r>
            <a:endParaRPr lang="en-US" sz="2600" dirty="0"/>
          </a:p>
        </p:txBody>
      </p:sp>
      <p:sp>
        <p:nvSpPr>
          <p:cNvPr id="5" name="Footer Placeholder 12">
            <a:extLst>
              <a:ext uri="{FF2B5EF4-FFF2-40B4-BE49-F238E27FC236}">
                <a16:creationId xmlns:a16="http://schemas.microsoft.com/office/drawing/2014/main" id="{AEECF1F6-1460-48E2-B768-D55C605F370C}"/>
              </a:ext>
            </a:extLst>
          </p:cNvPr>
          <p:cNvSpPr>
            <a:spLocks noGrp="1"/>
          </p:cNvSpPr>
          <p:nvPr>
            <p:ph type="ftr" sz="quarter" idx="11"/>
          </p:nvPr>
        </p:nvSpPr>
        <p:spPr>
          <a:xfrm>
            <a:off x="2613837" y="6365063"/>
            <a:ext cx="6964325" cy="365125"/>
          </a:xfrm>
        </p:spPr>
        <p:txBody>
          <a:bodyPr/>
          <a:lstStyle/>
          <a:p>
            <a:r>
              <a:rPr lang="en-US" dirty="0"/>
              <a:t>© The Andy Warhol Museum, one of the four Carnegie Museums of Pittsburgh. All rights reserved.</a:t>
            </a:r>
          </a:p>
        </p:txBody>
      </p:sp>
    </p:spTree>
    <p:extLst>
      <p:ext uri="{BB962C8B-B14F-4D97-AF65-F5344CB8AC3E}">
        <p14:creationId xmlns:p14="http://schemas.microsoft.com/office/powerpoint/2010/main" val="2336141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F69C9E7-678A-4666-BA19-2DBB9A17D0D9}"/>
              </a:ext>
            </a:extLst>
          </p:cNvPr>
          <p:cNvSpPr>
            <a:spLocks noGrp="1" noChangeArrowheads="1"/>
          </p:cNvSpPr>
          <p:nvPr>
            <p:ph type="title"/>
          </p:nvPr>
        </p:nvSpPr>
        <p:spPr>
          <a:xfrm>
            <a:off x="1885950" y="136513"/>
            <a:ext cx="9029700" cy="1143000"/>
          </a:xfrm>
        </p:spPr>
        <p:txBody>
          <a:bodyPr>
            <a:normAutofit/>
          </a:bodyPr>
          <a:lstStyle/>
          <a:p>
            <a:pPr algn="ctr" eaLnBrk="1" hangingPunct="1"/>
            <a:r>
              <a:rPr lang="en-US" altLang="en-US" sz="2600" b="1" dirty="0"/>
              <a:t>Brainstorming web for identifying art tastes and biases:</a:t>
            </a:r>
          </a:p>
        </p:txBody>
      </p:sp>
      <p:grpSp>
        <p:nvGrpSpPr>
          <p:cNvPr id="15363" name="Group 9">
            <a:extLst>
              <a:ext uri="{FF2B5EF4-FFF2-40B4-BE49-F238E27FC236}">
                <a16:creationId xmlns:a16="http://schemas.microsoft.com/office/drawing/2014/main" id="{3A7491CA-33A1-4D58-95ED-008E0C9EFAF1}"/>
              </a:ext>
            </a:extLst>
          </p:cNvPr>
          <p:cNvGrpSpPr>
            <a:grpSpLocks/>
          </p:cNvGrpSpPr>
          <p:nvPr/>
        </p:nvGrpSpPr>
        <p:grpSpPr bwMode="auto">
          <a:xfrm>
            <a:off x="2971800" y="1121225"/>
            <a:ext cx="6743700" cy="5143500"/>
            <a:chOff x="3420" y="2700"/>
            <a:chExt cx="10620" cy="8100"/>
          </a:xfrm>
        </p:grpSpPr>
        <p:sp>
          <p:nvSpPr>
            <p:cNvPr id="15366" name="Oval 10">
              <a:extLst>
                <a:ext uri="{FF2B5EF4-FFF2-40B4-BE49-F238E27FC236}">
                  <a16:creationId xmlns:a16="http://schemas.microsoft.com/office/drawing/2014/main" id="{7A5797C9-9401-40B7-9F70-67C5A6CFB28A}"/>
                </a:ext>
              </a:extLst>
            </p:cNvPr>
            <p:cNvSpPr>
              <a:spLocks noChangeArrowheads="1"/>
            </p:cNvSpPr>
            <p:nvPr/>
          </p:nvSpPr>
          <p:spPr bwMode="auto">
            <a:xfrm>
              <a:off x="7740" y="5424"/>
              <a:ext cx="2520" cy="252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367" name="Line 11">
              <a:extLst>
                <a:ext uri="{FF2B5EF4-FFF2-40B4-BE49-F238E27FC236}">
                  <a16:creationId xmlns:a16="http://schemas.microsoft.com/office/drawing/2014/main" id="{D6DC52FD-BE44-42C6-90CD-1AF9D8F326E5}"/>
                </a:ext>
              </a:extLst>
            </p:cNvPr>
            <p:cNvSpPr>
              <a:spLocks noChangeShapeType="1"/>
            </p:cNvSpPr>
            <p:nvPr/>
          </p:nvSpPr>
          <p:spPr bwMode="auto">
            <a:xfrm flipV="1">
              <a:off x="8820" y="4524"/>
              <a:ext cx="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8" name="Line 12">
              <a:extLst>
                <a:ext uri="{FF2B5EF4-FFF2-40B4-BE49-F238E27FC236}">
                  <a16:creationId xmlns:a16="http://schemas.microsoft.com/office/drawing/2014/main" id="{5958FFE5-E575-4952-AC03-260D031BE4DB}"/>
                </a:ext>
              </a:extLst>
            </p:cNvPr>
            <p:cNvSpPr>
              <a:spLocks noChangeShapeType="1"/>
            </p:cNvSpPr>
            <p:nvPr/>
          </p:nvSpPr>
          <p:spPr bwMode="auto">
            <a:xfrm flipV="1">
              <a:off x="9900" y="5244"/>
              <a:ext cx="36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9" name="Line 13">
              <a:extLst>
                <a:ext uri="{FF2B5EF4-FFF2-40B4-BE49-F238E27FC236}">
                  <a16:creationId xmlns:a16="http://schemas.microsoft.com/office/drawing/2014/main" id="{EC34A0E0-1852-4BC1-8B38-DF6307ACB480}"/>
                </a:ext>
              </a:extLst>
            </p:cNvPr>
            <p:cNvSpPr>
              <a:spLocks noChangeShapeType="1"/>
            </p:cNvSpPr>
            <p:nvPr/>
          </p:nvSpPr>
          <p:spPr bwMode="auto">
            <a:xfrm>
              <a:off x="10260" y="6504"/>
              <a:ext cx="14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0" name="Line 14">
              <a:extLst>
                <a:ext uri="{FF2B5EF4-FFF2-40B4-BE49-F238E27FC236}">
                  <a16:creationId xmlns:a16="http://schemas.microsoft.com/office/drawing/2014/main" id="{208522D9-4912-4DED-B76F-921F8A63C449}"/>
                </a:ext>
              </a:extLst>
            </p:cNvPr>
            <p:cNvSpPr>
              <a:spLocks noChangeShapeType="1"/>
            </p:cNvSpPr>
            <p:nvPr/>
          </p:nvSpPr>
          <p:spPr bwMode="auto">
            <a:xfrm>
              <a:off x="9180" y="7944"/>
              <a:ext cx="36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1" name="Line 15">
              <a:extLst>
                <a:ext uri="{FF2B5EF4-FFF2-40B4-BE49-F238E27FC236}">
                  <a16:creationId xmlns:a16="http://schemas.microsoft.com/office/drawing/2014/main" id="{BBBDC046-6D52-4FB0-B4B4-7CD04D93EBDE}"/>
                </a:ext>
              </a:extLst>
            </p:cNvPr>
            <p:cNvSpPr>
              <a:spLocks noChangeShapeType="1"/>
            </p:cNvSpPr>
            <p:nvPr/>
          </p:nvSpPr>
          <p:spPr bwMode="auto">
            <a:xfrm flipH="1">
              <a:off x="7200" y="7584"/>
              <a:ext cx="90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2" name="Line 16">
              <a:extLst>
                <a:ext uri="{FF2B5EF4-FFF2-40B4-BE49-F238E27FC236}">
                  <a16:creationId xmlns:a16="http://schemas.microsoft.com/office/drawing/2014/main" id="{8673A1EE-6247-4399-83C2-5C4AF8BDE701}"/>
                </a:ext>
              </a:extLst>
            </p:cNvPr>
            <p:cNvSpPr>
              <a:spLocks noChangeShapeType="1"/>
            </p:cNvSpPr>
            <p:nvPr/>
          </p:nvSpPr>
          <p:spPr bwMode="auto">
            <a:xfrm flipH="1" flipV="1">
              <a:off x="7380" y="5424"/>
              <a:ext cx="72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3" name="Line 17">
              <a:extLst>
                <a:ext uri="{FF2B5EF4-FFF2-40B4-BE49-F238E27FC236}">
                  <a16:creationId xmlns:a16="http://schemas.microsoft.com/office/drawing/2014/main" id="{485A59DD-FA6A-4EC0-ABD4-45411F0B8CCE}"/>
                </a:ext>
              </a:extLst>
            </p:cNvPr>
            <p:cNvSpPr>
              <a:spLocks noChangeShapeType="1"/>
            </p:cNvSpPr>
            <p:nvPr/>
          </p:nvSpPr>
          <p:spPr bwMode="auto">
            <a:xfrm flipH="1">
              <a:off x="6660" y="6684"/>
              <a:ext cx="108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4" name="Line 18">
              <a:extLst>
                <a:ext uri="{FF2B5EF4-FFF2-40B4-BE49-F238E27FC236}">
                  <a16:creationId xmlns:a16="http://schemas.microsoft.com/office/drawing/2014/main" id="{802078AF-D13F-4118-9D14-A673721F3595}"/>
                </a:ext>
              </a:extLst>
            </p:cNvPr>
            <p:cNvSpPr>
              <a:spLocks noChangeShapeType="1"/>
            </p:cNvSpPr>
            <p:nvPr/>
          </p:nvSpPr>
          <p:spPr bwMode="auto">
            <a:xfrm>
              <a:off x="10260" y="6864"/>
              <a:ext cx="72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5" name="Oval 19">
              <a:extLst>
                <a:ext uri="{FF2B5EF4-FFF2-40B4-BE49-F238E27FC236}">
                  <a16:creationId xmlns:a16="http://schemas.microsoft.com/office/drawing/2014/main" id="{0C38FD2C-8AA5-451A-ADB5-00BD961E660D}"/>
                </a:ext>
              </a:extLst>
            </p:cNvPr>
            <p:cNvSpPr>
              <a:spLocks noChangeArrowheads="1"/>
            </p:cNvSpPr>
            <p:nvPr/>
          </p:nvSpPr>
          <p:spPr bwMode="auto">
            <a:xfrm>
              <a:off x="5400" y="8124"/>
              <a:ext cx="2880" cy="180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376" name="Oval 20">
              <a:extLst>
                <a:ext uri="{FF2B5EF4-FFF2-40B4-BE49-F238E27FC236}">
                  <a16:creationId xmlns:a16="http://schemas.microsoft.com/office/drawing/2014/main" id="{01EFC7BC-6348-4A09-BB42-AB985447D4D5}"/>
                </a:ext>
              </a:extLst>
            </p:cNvPr>
            <p:cNvSpPr>
              <a:spLocks noChangeArrowheads="1"/>
            </p:cNvSpPr>
            <p:nvPr/>
          </p:nvSpPr>
          <p:spPr bwMode="auto">
            <a:xfrm>
              <a:off x="4500" y="6144"/>
              <a:ext cx="2160" cy="162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377" name="Oval 21">
              <a:extLst>
                <a:ext uri="{FF2B5EF4-FFF2-40B4-BE49-F238E27FC236}">
                  <a16:creationId xmlns:a16="http://schemas.microsoft.com/office/drawing/2014/main" id="{4976C1B0-8AE7-4F03-9655-FD41CFE7E313}"/>
                </a:ext>
              </a:extLst>
            </p:cNvPr>
            <p:cNvSpPr>
              <a:spLocks noChangeArrowheads="1"/>
            </p:cNvSpPr>
            <p:nvPr/>
          </p:nvSpPr>
          <p:spPr bwMode="auto">
            <a:xfrm>
              <a:off x="4860" y="4344"/>
              <a:ext cx="2700" cy="144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378" name="Oval 22">
              <a:extLst>
                <a:ext uri="{FF2B5EF4-FFF2-40B4-BE49-F238E27FC236}">
                  <a16:creationId xmlns:a16="http://schemas.microsoft.com/office/drawing/2014/main" id="{0023ECBD-2AD9-4228-B7F1-16577FA9847F}"/>
                </a:ext>
              </a:extLst>
            </p:cNvPr>
            <p:cNvSpPr>
              <a:spLocks noChangeArrowheads="1"/>
            </p:cNvSpPr>
            <p:nvPr/>
          </p:nvSpPr>
          <p:spPr bwMode="auto">
            <a:xfrm>
              <a:off x="9900" y="4164"/>
              <a:ext cx="2700" cy="144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379" name="Oval 23">
              <a:extLst>
                <a:ext uri="{FF2B5EF4-FFF2-40B4-BE49-F238E27FC236}">
                  <a16:creationId xmlns:a16="http://schemas.microsoft.com/office/drawing/2014/main" id="{31B9CA59-0EFA-4B9F-B387-5BFAF73BF594}"/>
                </a:ext>
              </a:extLst>
            </p:cNvPr>
            <p:cNvSpPr>
              <a:spLocks noChangeArrowheads="1"/>
            </p:cNvSpPr>
            <p:nvPr/>
          </p:nvSpPr>
          <p:spPr bwMode="auto">
            <a:xfrm>
              <a:off x="11700" y="5784"/>
              <a:ext cx="2340" cy="126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380" name="Oval 24">
              <a:extLst>
                <a:ext uri="{FF2B5EF4-FFF2-40B4-BE49-F238E27FC236}">
                  <a16:creationId xmlns:a16="http://schemas.microsoft.com/office/drawing/2014/main" id="{BB3B6BA6-14F2-4E2A-8684-383F480DB3FD}"/>
                </a:ext>
              </a:extLst>
            </p:cNvPr>
            <p:cNvSpPr>
              <a:spLocks noChangeArrowheads="1"/>
            </p:cNvSpPr>
            <p:nvPr/>
          </p:nvSpPr>
          <p:spPr bwMode="auto">
            <a:xfrm>
              <a:off x="10440" y="7404"/>
              <a:ext cx="2160" cy="162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381" name="Oval 25">
              <a:extLst>
                <a:ext uri="{FF2B5EF4-FFF2-40B4-BE49-F238E27FC236}">
                  <a16:creationId xmlns:a16="http://schemas.microsoft.com/office/drawing/2014/main" id="{2FFA2943-2A14-466E-8C25-314E41C89699}"/>
                </a:ext>
              </a:extLst>
            </p:cNvPr>
            <p:cNvSpPr>
              <a:spLocks noChangeArrowheads="1"/>
            </p:cNvSpPr>
            <p:nvPr/>
          </p:nvSpPr>
          <p:spPr bwMode="auto">
            <a:xfrm>
              <a:off x="7380" y="3264"/>
              <a:ext cx="2700" cy="144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382" name="Oval 26">
              <a:extLst>
                <a:ext uri="{FF2B5EF4-FFF2-40B4-BE49-F238E27FC236}">
                  <a16:creationId xmlns:a16="http://schemas.microsoft.com/office/drawing/2014/main" id="{91D6AB25-1028-403A-A08D-B0DE3C871EED}"/>
                </a:ext>
              </a:extLst>
            </p:cNvPr>
            <p:cNvSpPr>
              <a:spLocks noChangeArrowheads="1"/>
            </p:cNvSpPr>
            <p:nvPr/>
          </p:nvSpPr>
          <p:spPr bwMode="auto">
            <a:xfrm>
              <a:off x="8460" y="8844"/>
              <a:ext cx="2700" cy="1440"/>
            </a:xfrm>
            <a:prstGeom prst="ellipse">
              <a:avLst/>
            </a:prstGeom>
            <a:solidFill>
              <a:srgbClr val="FFFFFF"/>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383" name="Line 27">
              <a:extLst>
                <a:ext uri="{FF2B5EF4-FFF2-40B4-BE49-F238E27FC236}">
                  <a16:creationId xmlns:a16="http://schemas.microsoft.com/office/drawing/2014/main" id="{6882A60B-763D-485B-9AFF-07C30D300D33}"/>
                </a:ext>
              </a:extLst>
            </p:cNvPr>
            <p:cNvSpPr>
              <a:spLocks noChangeShapeType="1"/>
            </p:cNvSpPr>
            <p:nvPr/>
          </p:nvSpPr>
          <p:spPr bwMode="auto">
            <a:xfrm flipH="1">
              <a:off x="3420" y="5040"/>
              <a:ext cx="144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4" name="Line 28">
              <a:extLst>
                <a:ext uri="{FF2B5EF4-FFF2-40B4-BE49-F238E27FC236}">
                  <a16:creationId xmlns:a16="http://schemas.microsoft.com/office/drawing/2014/main" id="{AFEE0FAA-9099-49FF-8274-8677B9AFE3E6}"/>
                </a:ext>
              </a:extLst>
            </p:cNvPr>
            <p:cNvSpPr>
              <a:spLocks noChangeShapeType="1"/>
            </p:cNvSpPr>
            <p:nvPr/>
          </p:nvSpPr>
          <p:spPr bwMode="auto">
            <a:xfrm flipH="1">
              <a:off x="3420" y="7560"/>
              <a:ext cx="144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5" name="Line 29">
              <a:extLst>
                <a:ext uri="{FF2B5EF4-FFF2-40B4-BE49-F238E27FC236}">
                  <a16:creationId xmlns:a16="http://schemas.microsoft.com/office/drawing/2014/main" id="{263001DA-54C5-4F12-BB7F-E0630B8A782E}"/>
                </a:ext>
              </a:extLst>
            </p:cNvPr>
            <p:cNvSpPr>
              <a:spLocks noChangeShapeType="1"/>
            </p:cNvSpPr>
            <p:nvPr/>
          </p:nvSpPr>
          <p:spPr bwMode="auto">
            <a:xfrm flipH="1" flipV="1">
              <a:off x="8100" y="2700"/>
              <a:ext cx="36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6" name="Line 30">
              <a:extLst>
                <a:ext uri="{FF2B5EF4-FFF2-40B4-BE49-F238E27FC236}">
                  <a16:creationId xmlns:a16="http://schemas.microsoft.com/office/drawing/2014/main" id="{35DD0241-B62E-46A2-BC17-611BA34C9070}"/>
                </a:ext>
              </a:extLst>
            </p:cNvPr>
            <p:cNvSpPr>
              <a:spLocks noChangeShapeType="1"/>
            </p:cNvSpPr>
            <p:nvPr/>
          </p:nvSpPr>
          <p:spPr bwMode="auto">
            <a:xfrm flipV="1">
              <a:off x="9720" y="2880"/>
              <a:ext cx="72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7" name="Line 31">
              <a:extLst>
                <a:ext uri="{FF2B5EF4-FFF2-40B4-BE49-F238E27FC236}">
                  <a16:creationId xmlns:a16="http://schemas.microsoft.com/office/drawing/2014/main" id="{5CBF0508-FBD0-4C3F-BA9C-71471DC199D7}"/>
                </a:ext>
              </a:extLst>
            </p:cNvPr>
            <p:cNvSpPr>
              <a:spLocks noChangeShapeType="1"/>
            </p:cNvSpPr>
            <p:nvPr/>
          </p:nvSpPr>
          <p:spPr bwMode="auto">
            <a:xfrm flipV="1">
              <a:off x="12420" y="3960"/>
              <a:ext cx="72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8" name="Line 32">
              <a:extLst>
                <a:ext uri="{FF2B5EF4-FFF2-40B4-BE49-F238E27FC236}">
                  <a16:creationId xmlns:a16="http://schemas.microsoft.com/office/drawing/2014/main" id="{D7439908-053E-4012-83C4-EC4B098940F8}"/>
                </a:ext>
              </a:extLst>
            </p:cNvPr>
            <p:cNvSpPr>
              <a:spLocks noChangeShapeType="1"/>
            </p:cNvSpPr>
            <p:nvPr/>
          </p:nvSpPr>
          <p:spPr bwMode="auto">
            <a:xfrm flipV="1">
              <a:off x="11520" y="3420"/>
              <a:ext cx="18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9" name="Line 33">
              <a:extLst>
                <a:ext uri="{FF2B5EF4-FFF2-40B4-BE49-F238E27FC236}">
                  <a16:creationId xmlns:a16="http://schemas.microsoft.com/office/drawing/2014/main" id="{F3232C36-0FE7-4AD0-8198-6A5948D63B71}"/>
                </a:ext>
              </a:extLst>
            </p:cNvPr>
            <p:cNvSpPr>
              <a:spLocks noChangeShapeType="1"/>
            </p:cNvSpPr>
            <p:nvPr/>
          </p:nvSpPr>
          <p:spPr bwMode="auto">
            <a:xfrm flipH="1" flipV="1">
              <a:off x="3780" y="6480"/>
              <a:ext cx="72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0" name="Line 34">
              <a:extLst>
                <a:ext uri="{FF2B5EF4-FFF2-40B4-BE49-F238E27FC236}">
                  <a16:creationId xmlns:a16="http://schemas.microsoft.com/office/drawing/2014/main" id="{C7677C37-CCB3-4F49-BC0E-7B8D13621F53}"/>
                </a:ext>
              </a:extLst>
            </p:cNvPr>
            <p:cNvSpPr>
              <a:spLocks noChangeShapeType="1"/>
            </p:cNvSpPr>
            <p:nvPr/>
          </p:nvSpPr>
          <p:spPr bwMode="auto">
            <a:xfrm flipH="1" flipV="1">
              <a:off x="4320" y="8640"/>
              <a:ext cx="108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1" name="Line 35">
              <a:extLst>
                <a:ext uri="{FF2B5EF4-FFF2-40B4-BE49-F238E27FC236}">
                  <a16:creationId xmlns:a16="http://schemas.microsoft.com/office/drawing/2014/main" id="{F44872AF-7E02-4915-A02E-8EA09EE98D0A}"/>
                </a:ext>
              </a:extLst>
            </p:cNvPr>
            <p:cNvSpPr>
              <a:spLocks noChangeShapeType="1"/>
            </p:cNvSpPr>
            <p:nvPr/>
          </p:nvSpPr>
          <p:spPr bwMode="auto">
            <a:xfrm flipH="1">
              <a:off x="5040" y="9720"/>
              <a:ext cx="900" cy="1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2" name="Line 36">
              <a:extLst>
                <a:ext uri="{FF2B5EF4-FFF2-40B4-BE49-F238E27FC236}">
                  <a16:creationId xmlns:a16="http://schemas.microsoft.com/office/drawing/2014/main" id="{846036C0-7D28-4E6C-8B47-9F52E5398BFB}"/>
                </a:ext>
              </a:extLst>
            </p:cNvPr>
            <p:cNvSpPr>
              <a:spLocks noChangeShapeType="1"/>
            </p:cNvSpPr>
            <p:nvPr/>
          </p:nvSpPr>
          <p:spPr bwMode="auto">
            <a:xfrm flipH="1">
              <a:off x="8100" y="10080"/>
              <a:ext cx="72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3" name="Line 37">
              <a:extLst>
                <a:ext uri="{FF2B5EF4-FFF2-40B4-BE49-F238E27FC236}">
                  <a16:creationId xmlns:a16="http://schemas.microsoft.com/office/drawing/2014/main" id="{7D55C08B-406F-4D97-A662-2556871E7DE0}"/>
                </a:ext>
              </a:extLst>
            </p:cNvPr>
            <p:cNvSpPr>
              <a:spLocks noChangeShapeType="1"/>
            </p:cNvSpPr>
            <p:nvPr/>
          </p:nvSpPr>
          <p:spPr bwMode="auto">
            <a:xfrm>
              <a:off x="12240" y="8820"/>
              <a:ext cx="900" cy="12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4" name="Line 38">
              <a:extLst>
                <a:ext uri="{FF2B5EF4-FFF2-40B4-BE49-F238E27FC236}">
                  <a16:creationId xmlns:a16="http://schemas.microsoft.com/office/drawing/2014/main" id="{CAA46456-0B9C-4394-91E2-075E793BECF6}"/>
                </a:ext>
              </a:extLst>
            </p:cNvPr>
            <p:cNvSpPr>
              <a:spLocks noChangeShapeType="1"/>
            </p:cNvSpPr>
            <p:nvPr/>
          </p:nvSpPr>
          <p:spPr bwMode="auto">
            <a:xfrm>
              <a:off x="13320" y="7020"/>
              <a:ext cx="72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5" name="Line 39">
              <a:extLst>
                <a:ext uri="{FF2B5EF4-FFF2-40B4-BE49-F238E27FC236}">
                  <a16:creationId xmlns:a16="http://schemas.microsoft.com/office/drawing/2014/main" id="{93988B98-F8BA-41FB-9BB3-AEA9E99AE00C}"/>
                </a:ext>
              </a:extLst>
            </p:cNvPr>
            <p:cNvSpPr>
              <a:spLocks noChangeShapeType="1"/>
            </p:cNvSpPr>
            <p:nvPr/>
          </p:nvSpPr>
          <p:spPr bwMode="auto">
            <a:xfrm flipV="1">
              <a:off x="12960" y="5220"/>
              <a:ext cx="72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6" name="Footer Placeholder 12">
            <a:extLst>
              <a:ext uri="{FF2B5EF4-FFF2-40B4-BE49-F238E27FC236}">
                <a16:creationId xmlns:a16="http://schemas.microsoft.com/office/drawing/2014/main" id="{9ACB0161-1FF6-4E26-B827-D7C9918D05E8}"/>
              </a:ext>
            </a:extLst>
          </p:cNvPr>
          <p:cNvSpPr>
            <a:spLocks noGrp="1"/>
          </p:cNvSpPr>
          <p:nvPr>
            <p:ph type="ftr" sz="quarter" idx="11"/>
          </p:nvPr>
        </p:nvSpPr>
        <p:spPr>
          <a:xfrm>
            <a:off x="2613837" y="6365063"/>
            <a:ext cx="6964325" cy="365125"/>
          </a:xfrm>
        </p:spPr>
        <p:txBody>
          <a:bodyPr/>
          <a:lstStyle/>
          <a:p>
            <a:r>
              <a:rPr lang="en-US" dirty="0"/>
              <a:t>© The Andy Warhol Museum, one of the four Carnegie Museums of Pittsburgh. All rights reserved.</a:t>
            </a:r>
          </a:p>
        </p:txBody>
      </p:sp>
      <p:pic>
        <p:nvPicPr>
          <p:cNvPr id="4" name="Picture 3">
            <a:extLst>
              <a:ext uri="{FF2B5EF4-FFF2-40B4-BE49-F238E27FC236}">
                <a16:creationId xmlns:a16="http://schemas.microsoft.com/office/drawing/2014/main" id="{1596FD11-EB60-40C3-8026-7098D575AF65}"/>
              </a:ext>
            </a:extLst>
          </p:cNvPr>
          <p:cNvPicPr>
            <a:picLocks noChangeAspect="1"/>
          </p:cNvPicPr>
          <p:nvPr/>
        </p:nvPicPr>
        <p:blipFill>
          <a:blip r:embed="rId2"/>
          <a:stretch>
            <a:fillRect/>
          </a:stretch>
        </p:blipFill>
        <p:spPr>
          <a:xfrm>
            <a:off x="5724695" y="2886985"/>
            <a:ext cx="1618909" cy="1636915"/>
          </a:xfrm>
          <a:prstGeom prst="ellipse">
            <a:avLst/>
          </a:prstGeom>
          <a:ln>
            <a:noFill/>
          </a:ln>
          <a:effectLst>
            <a:softEdge rad="112500"/>
          </a:effectLst>
        </p:spPr>
      </p:pic>
    </p:spTree>
    <p:extLst>
      <p:ext uri="{BB962C8B-B14F-4D97-AF65-F5344CB8AC3E}">
        <p14:creationId xmlns:p14="http://schemas.microsoft.com/office/powerpoint/2010/main" val="588656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a:extLst>
              <a:ext uri="{FF2B5EF4-FFF2-40B4-BE49-F238E27FC236}">
                <a16:creationId xmlns:a16="http://schemas.microsoft.com/office/drawing/2014/main" id="{FED65492-AED8-4E28-8827-DF95D57161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207"/>
          <a:stretch/>
        </p:blipFill>
        <p:spPr bwMode="auto">
          <a:xfrm>
            <a:off x="2144485" y="1023026"/>
            <a:ext cx="8223903" cy="540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12">
            <a:extLst>
              <a:ext uri="{FF2B5EF4-FFF2-40B4-BE49-F238E27FC236}">
                <a16:creationId xmlns:a16="http://schemas.microsoft.com/office/drawing/2014/main" id="{9F5A509C-AD0A-4B71-9CB2-AE7F113F23F8}"/>
              </a:ext>
            </a:extLst>
          </p:cNvPr>
          <p:cNvSpPr>
            <a:spLocks noGrp="1"/>
          </p:cNvSpPr>
          <p:nvPr>
            <p:ph type="ftr" sz="quarter" idx="11"/>
          </p:nvPr>
        </p:nvSpPr>
        <p:spPr>
          <a:xfrm>
            <a:off x="2613837" y="6365063"/>
            <a:ext cx="6964325" cy="365125"/>
          </a:xfrm>
        </p:spPr>
        <p:txBody>
          <a:bodyPr/>
          <a:lstStyle/>
          <a:p>
            <a:r>
              <a:rPr lang="en-US" dirty="0"/>
              <a:t>© The Andy Warhol Museum, one of the four Carnegie Museums of Pittsburgh. All rights reserved.</a:t>
            </a:r>
          </a:p>
        </p:txBody>
      </p:sp>
      <p:sp>
        <p:nvSpPr>
          <p:cNvPr id="5" name="Rectangle 2">
            <a:extLst>
              <a:ext uri="{FF2B5EF4-FFF2-40B4-BE49-F238E27FC236}">
                <a16:creationId xmlns:a16="http://schemas.microsoft.com/office/drawing/2014/main" id="{17BB60FA-5843-4E64-B727-7FE8DB220EEF}"/>
              </a:ext>
            </a:extLst>
          </p:cNvPr>
          <p:cNvSpPr txBox="1">
            <a:spLocks noChangeArrowheads="1"/>
          </p:cNvSpPr>
          <p:nvPr/>
        </p:nvSpPr>
        <p:spPr>
          <a:xfrm>
            <a:off x="1779933" y="533400"/>
            <a:ext cx="90297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pPr algn="ctr"/>
            <a:r>
              <a:rPr lang="en-US" altLang="en-US" sz="2600" b="1" dirty="0"/>
              <a:t>Student example of brainstorming web for identifying art tastes and biases:</a:t>
            </a:r>
          </a:p>
        </p:txBody>
      </p:sp>
    </p:spTree>
    <p:extLst>
      <p:ext uri="{BB962C8B-B14F-4D97-AF65-F5344CB8AC3E}">
        <p14:creationId xmlns:p14="http://schemas.microsoft.com/office/powerpoint/2010/main" val="1111889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a:t>Don't think about making art, just get it done. Let everyone else decide if it's good or bad, whether they love it or hate it. While they are deciding, make even more art.</a:t>
            </a:r>
          </a:p>
        </p:txBody>
      </p:sp>
      <p:sp>
        <p:nvSpPr>
          <p:cNvPr id="8" name="Text Placeholder 7"/>
          <p:cNvSpPr>
            <a:spLocks noGrp="1"/>
          </p:cNvSpPr>
          <p:nvPr>
            <p:ph type="body" idx="1"/>
          </p:nvPr>
        </p:nvSpPr>
        <p:spPr/>
        <p:txBody>
          <a:bodyPr/>
          <a:lstStyle/>
          <a:p>
            <a:r>
              <a:rPr lang="en-US" dirty="0"/>
              <a:t>Andy Warhol, </a:t>
            </a:r>
            <a:r>
              <a:rPr lang="en-US" i="1" dirty="0"/>
              <a:t>Andy Warhol: In His Own Words, </a:t>
            </a:r>
            <a:r>
              <a:rPr lang="en-US" dirty="0"/>
              <a:t>1991</a:t>
            </a:r>
            <a:endParaRPr lang="en-US" dirty="0">
              <a:highlight>
                <a:srgbClr val="FFFF00"/>
              </a:highlight>
            </a:endParaRPr>
          </a:p>
        </p:txBody>
      </p:sp>
      <p:sp>
        <p:nvSpPr>
          <p:cNvPr id="9" name="Footer Placeholder 8"/>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3815703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2704" y="422317"/>
            <a:ext cx="10452683" cy="1325563"/>
          </a:xfrm>
        </p:spPr>
        <p:txBody>
          <a:bodyPr>
            <a:noAutofit/>
          </a:bodyPr>
          <a:lstStyle/>
          <a:p>
            <a:pPr algn="ctr"/>
            <a:r>
              <a:rPr lang="en-US" sz="2600" dirty="0"/>
              <a:t>The </a:t>
            </a:r>
            <a:r>
              <a:rPr lang="en-US" sz="2600" b="1" dirty="0"/>
              <a:t>critical response </a:t>
            </a:r>
            <a:r>
              <a:rPr lang="en-US" sz="2600" dirty="0"/>
              <a:t>process</a:t>
            </a:r>
            <a:r>
              <a:rPr lang="en-US" sz="2600" b="1" dirty="0"/>
              <a:t> </a:t>
            </a:r>
            <a:r>
              <a:rPr lang="en-US" sz="2600" dirty="0"/>
              <a:t>helps us organize our thoughts and make intelligent and educated statements about a work of art. </a:t>
            </a:r>
            <a:br>
              <a:rPr lang="en-US" sz="2600" dirty="0"/>
            </a:br>
            <a:endParaRPr lang="en-US" sz="2600" dirty="0"/>
          </a:p>
        </p:txBody>
      </p:sp>
      <p:sp>
        <p:nvSpPr>
          <p:cNvPr id="13" name="Footer Placeholder 12"/>
          <p:cNvSpPr>
            <a:spLocks noGrp="1"/>
          </p:cNvSpPr>
          <p:nvPr>
            <p:ph type="ftr" sz="quarter" idx="11"/>
          </p:nvPr>
        </p:nvSpPr>
        <p:spPr/>
        <p:txBody>
          <a:bodyPr/>
          <a:lstStyle/>
          <a:p>
            <a:r>
              <a:rPr lang="en-US" dirty="0"/>
              <a:t>© The Andy Warhol Museum, one of the four Carnegie Museums of Pittsburgh. All rights reserved.</a:t>
            </a:r>
          </a:p>
        </p:txBody>
      </p:sp>
      <p:sp>
        <p:nvSpPr>
          <p:cNvPr id="11" name="Content Placeholder 5">
            <a:extLst>
              <a:ext uri="{FF2B5EF4-FFF2-40B4-BE49-F238E27FC236}">
                <a16:creationId xmlns:a16="http://schemas.microsoft.com/office/drawing/2014/main" id="{2A057327-63E7-4E0E-B042-CFB79DE67EAA}"/>
              </a:ext>
            </a:extLst>
          </p:cNvPr>
          <p:cNvSpPr txBox="1">
            <a:spLocks/>
          </p:cNvSpPr>
          <p:nvPr/>
        </p:nvSpPr>
        <p:spPr>
          <a:xfrm>
            <a:off x="5592417" y="1747880"/>
            <a:ext cx="5950225" cy="4343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br>
              <a:rPr lang="en-US" sz="2600" dirty="0"/>
            </a:br>
            <a:r>
              <a:rPr lang="en-US" sz="2600" b="1" dirty="0"/>
              <a:t>Critical response </a:t>
            </a:r>
            <a:r>
              <a:rPr lang="en-US" sz="2600" dirty="0"/>
              <a:t>is a combination of:</a:t>
            </a:r>
            <a:br>
              <a:rPr lang="en-US" sz="2600" dirty="0"/>
            </a:br>
            <a:endParaRPr lang="en-US" sz="2600" dirty="0"/>
          </a:p>
          <a:p>
            <a:r>
              <a:rPr lang="en-US" sz="2600" dirty="0"/>
              <a:t>Describing</a:t>
            </a:r>
          </a:p>
          <a:p>
            <a:r>
              <a:rPr lang="en-US" sz="2600" dirty="0"/>
              <a:t>Analyzing</a:t>
            </a:r>
          </a:p>
          <a:p>
            <a:r>
              <a:rPr lang="en-US" sz="2600" dirty="0"/>
              <a:t>Interpreting</a:t>
            </a:r>
          </a:p>
          <a:p>
            <a:r>
              <a:rPr lang="en-US" sz="2600" dirty="0"/>
              <a:t>Judging/Evaluating</a:t>
            </a:r>
          </a:p>
          <a:p>
            <a:pPr marL="0" indent="0" algn="ctr">
              <a:buNone/>
            </a:pPr>
            <a:endParaRPr lang="en-US" sz="2600" b="1" dirty="0"/>
          </a:p>
          <a:p>
            <a:pPr marL="0" indent="0">
              <a:buFont typeface="Arial"/>
              <a:buNone/>
            </a:pPr>
            <a:endParaRPr lang="en-US" altLang="en-US" dirty="0"/>
          </a:p>
        </p:txBody>
      </p:sp>
      <p:pic>
        <p:nvPicPr>
          <p:cNvPr id="7" name="Content Placeholder 6">
            <a:extLst>
              <a:ext uri="{FF2B5EF4-FFF2-40B4-BE49-F238E27FC236}">
                <a16:creationId xmlns:a16="http://schemas.microsoft.com/office/drawing/2014/main" id="{C3F9EEB6-246D-436F-93DE-DB9C240A9EEA}"/>
              </a:ext>
            </a:extLst>
          </p:cNvPr>
          <p:cNvPicPr>
            <a:picLocks noGrp="1" noChangeAspect="1"/>
          </p:cNvPicPr>
          <p:nvPr>
            <p:ph sz="half" idx="2"/>
          </p:nvPr>
        </p:nvPicPr>
        <p:blipFill>
          <a:blip r:embed="rId3"/>
          <a:stretch>
            <a:fillRect/>
          </a:stretch>
        </p:blipFill>
        <p:spPr>
          <a:xfrm>
            <a:off x="902704" y="1747880"/>
            <a:ext cx="4343400" cy="4343400"/>
          </a:xfrm>
        </p:spPr>
      </p:pic>
    </p:spTree>
    <p:extLst>
      <p:ext uri="{BB962C8B-B14F-4D97-AF65-F5344CB8AC3E}">
        <p14:creationId xmlns:p14="http://schemas.microsoft.com/office/powerpoint/2010/main" val="4034201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9">
            <a:extLst>
              <a:ext uri="{FF2B5EF4-FFF2-40B4-BE49-F238E27FC236}">
                <a16:creationId xmlns:a16="http://schemas.microsoft.com/office/drawing/2014/main" id="{94A19299-EE0D-434E-808A-D9FCFD942592}"/>
              </a:ext>
            </a:extLst>
          </p:cNvPr>
          <p:cNvSpPr txBox="1">
            <a:spLocks noChangeArrowheads="1"/>
          </p:cNvSpPr>
          <p:nvPr/>
        </p:nvSpPr>
        <p:spPr bwMode="auto">
          <a:xfrm>
            <a:off x="1088297" y="2339303"/>
            <a:ext cx="173224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000" dirty="0">
                <a:solidFill>
                  <a:srgbClr val="000000"/>
                </a:solidFill>
                <a:latin typeface="Arial" panose="020B0604020202020204" pitchFamily="34" charset="0"/>
                <a:cs typeface="Arial" panose="020B0604020202020204" pitchFamily="34" charset="0"/>
              </a:rPr>
              <a:t>Willem de Kooning, </a:t>
            </a:r>
            <a:r>
              <a:rPr lang="en-US" sz="1000" i="1" dirty="0">
                <a:solidFill>
                  <a:srgbClr val="000000"/>
                </a:solidFill>
                <a:latin typeface="Arial" panose="020B0604020202020204" pitchFamily="34" charset="0"/>
                <a:cs typeface="Arial" panose="020B0604020202020204" pitchFamily="34" charset="0"/>
              </a:rPr>
              <a:t>Woman VI</a:t>
            </a:r>
            <a:r>
              <a:rPr lang="en-US" sz="1000" dirty="0">
                <a:solidFill>
                  <a:srgbClr val="000000"/>
                </a:solidFill>
                <a:latin typeface="Arial" panose="020B0604020202020204" pitchFamily="34" charset="0"/>
                <a:cs typeface="Arial" panose="020B0604020202020204" pitchFamily="34" charset="0"/>
              </a:rPr>
              <a:t>, 1953 </a:t>
            </a:r>
          </a:p>
          <a:p>
            <a:r>
              <a:rPr lang="en-US" sz="1000" dirty="0">
                <a:solidFill>
                  <a:srgbClr val="000000"/>
                </a:solidFill>
                <a:latin typeface="Arial" panose="020B0604020202020204" pitchFamily="34" charset="0"/>
                <a:cs typeface="Arial" panose="020B0604020202020204" pitchFamily="34" charset="0"/>
              </a:rPr>
              <a:t>Oil on canvas, 68 x 58 in.</a:t>
            </a:r>
          </a:p>
          <a:p>
            <a:r>
              <a:rPr lang="en-US" sz="1000" dirty="0">
                <a:solidFill>
                  <a:srgbClr val="000000"/>
                </a:solidFill>
                <a:latin typeface="Arial" panose="020B0604020202020204" pitchFamily="34" charset="0"/>
                <a:cs typeface="Arial" panose="020B0604020202020204" pitchFamily="34" charset="0"/>
              </a:rPr>
              <a:t>Carnegie Museum of Art, Pittsburgh Gift of G. David Thompson © 2002  The Willem de Kooning Foundation / Artists Rights Society (ARS), New York</a:t>
            </a:r>
          </a:p>
        </p:txBody>
      </p:sp>
      <p:sp>
        <p:nvSpPr>
          <p:cNvPr id="20486" name="Text Box 10">
            <a:extLst>
              <a:ext uri="{FF2B5EF4-FFF2-40B4-BE49-F238E27FC236}">
                <a16:creationId xmlns:a16="http://schemas.microsoft.com/office/drawing/2014/main" id="{92A18513-6ABD-44E3-BBC0-C81F1ED41D0D}"/>
              </a:ext>
            </a:extLst>
          </p:cNvPr>
          <p:cNvSpPr txBox="1">
            <a:spLocks noChangeArrowheads="1"/>
          </p:cNvSpPr>
          <p:nvPr/>
        </p:nvSpPr>
        <p:spPr bwMode="auto">
          <a:xfrm>
            <a:off x="1042988" y="4733847"/>
            <a:ext cx="173224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000" dirty="0">
                <a:solidFill>
                  <a:srgbClr val="000000"/>
                </a:solidFill>
                <a:latin typeface="Arial" panose="020B0604020202020204" pitchFamily="34" charset="0"/>
                <a:cs typeface="Arial" panose="020B0604020202020204" pitchFamily="34" charset="0"/>
              </a:rPr>
              <a:t>Andy Warhol</a:t>
            </a:r>
            <a:r>
              <a:rPr lang="en-US" sz="1000" i="1" dirty="0">
                <a:solidFill>
                  <a:srgbClr val="000000"/>
                </a:solidFill>
                <a:latin typeface="Arial" panose="020B0604020202020204" pitchFamily="34" charset="0"/>
                <a:cs typeface="Arial" panose="020B0604020202020204" pitchFamily="34" charset="0"/>
              </a:rPr>
              <a:t>, Silver Liz [Ferus Type]</a:t>
            </a:r>
            <a:r>
              <a:rPr lang="en-US" sz="1000" dirty="0">
                <a:solidFill>
                  <a:srgbClr val="000000"/>
                </a:solidFill>
                <a:latin typeface="Arial" panose="020B0604020202020204" pitchFamily="34" charset="0"/>
                <a:cs typeface="Arial" panose="020B0604020202020204" pitchFamily="34" charset="0"/>
              </a:rPr>
              <a:t>, 1963</a:t>
            </a:r>
            <a:br>
              <a:rPr lang="en-US" sz="1000" dirty="0">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The Andy Warhol Museum, Pittsburgh; Founding Collection, Contribution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1998.1.55</a:t>
            </a:r>
            <a:endParaRPr lang="en-US" sz="1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76E13E1-3F0F-4F56-928D-D48407C4EC74}"/>
              </a:ext>
            </a:extLst>
          </p:cNvPr>
          <p:cNvSpPr>
            <a:spLocks noGrp="1"/>
          </p:cNvSpPr>
          <p:nvPr>
            <p:ph type="body" sz="half" idx="2"/>
          </p:nvPr>
        </p:nvSpPr>
        <p:spPr>
          <a:xfrm>
            <a:off x="5579164" y="908983"/>
            <a:ext cx="5698435" cy="5453472"/>
          </a:xfrm>
        </p:spPr>
        <p:txBody>
          <a:bodyPr/>
          <a:lstStyle/>
          <a:p>
            <a:pPr marL="0" indent="0" algn="ctr">
              <a:buNone/>
            </a:pPr>
            <a:r>
              <a:rPr lang="en-US" altLang="en-US" sz="3600" b="1" dirty="0"/>
              <a:t>Describe:</a:t>
            </a:r>
          </a:p>
          <a:p>
            <a:endParaRPr lang="en-US" sz="2400" b="1" dirty="0"/>
          </a:p>
          <a:p>
            <a:r>
              <a:rPr lang="en-US" sz="2600" dirty="0"/>
              <a:t>What does it look like?</a:t>
            </a:r>
            <a:br>
              <a:rPr lang="en-US" sz="2600" dirty="0"/>
            </a:br>
            <a:endParaRPr lang="en-US" sz="2600" dirty="0"/>
          </a:p>
          <a:p>
            <a:r>
              <a:rPr lang="en-US" sz="2600" dirty="0"/>
              <a:t>What is the subject?</a:t>
            </a:r>
            <a:br>
              <a:rPr lang="en-US" sz="2600" dirty="0"/>
            </a:br>
            <a:endParaRPr lang="en-US" sz="2600" dirty="0"/>
          </a:p>
          <a:p>
            <a:r>
              <a:rPr lang="en-US" sz="2600" dirty="0"/>
              <a:t>How is it made?</a:t>
            </a:r>
            <a:br>
              <a:rPr lang="en-US" sz="2600" dirty="0"/>
            </a:br>
            <a:endParaRPr lang="en-US" sz="2600" dirty="0"/>
          </a:p>
          <a:p>
            <a:r>
              <a:rPr lang="en-US" sz="2600" dirty="0"/>
              <a:t> Avoid  statements such as: "I like it" or “This is a really bad work of art.”</a:t>
            </a:r>
          </a:p>
          <a:p>
            <a:endParaRPr lang="en-US" dirty="0"/>
          </a:p>
          <a:p>
            <a:endParaRPr lang="en-US" dirty="0"/>
          </a:p>
        </p:txBody>
      </p:sp>
      <p:pic>
        <p:nvPicPr>
          <p:cNvPr id="11" name="Picture 10" descr="This is a photographic silkscreen print of actress Elizabeth Taylor in black ink on a silver background. Her face has been underpainted, so her skin appears to be a pinkish/purple while her eyeshadow appears turquoise and lips an orange-red. The black ink on the left-hand side is faint and seems faded. ">
            <a:extLst>
              <a:ext uri="{FF2B5EF4-FFF2-40B4-BE49-F238E27FC236}">
                <a16:creationId xmlns:a16="http://schemas.microsoft.com/office/drawing/2014/main" id="{C34AADFC-7B33-4D9D-9634-8FA97686B414}"/>
              </a:ext>
            </a:extLst>
          </p:cNvPr>
          <p:cNvPicPr>
            <a:picLocks noChangeAspect="1"/>
          </p:cNvPicPr>
          <p:nvPr/>
        </p:nvPicPr>
        <p:blipFill>
          <a:blip r:embed="rId2"/>
          <a:stretch>
            <a:fillRect/>
          </a:stretch>
        </p:blipFill>
        <p:spPr>
          <a:xfrm>
            <a:off x="2775235" y="3893575"/>
            <a:ext cx="2468880" cy="2468880"/>
          </a:xfrm>
          <a:prstGeom prst="rect">
            <a:avLst/>
          </a:prstGeom>
        </p:spPr>
      </p:pic>
      <p:pic>
        <p:nvPicPr>
          <p:cNvPr id="12" name="Picture 11">
            <a:extLst>
              <a:ext uri="{FF2B5EF4-FFF2-40B4-BE49-F238E27FC236}">
                <a16:creationId xmlns:a16="http://schemas.microsoft.com/office/drawing/2014/main" id="{29031046-DB2E-4B74-B6B3-85B384BB7212}"/>
              </a:ext>
            </a:extLst>
          </p:cNvPr>
          <p:cNvPicPr>
            <a:picLocks noChangeAspect="1"/>
          </p:cNvPicPr>
          <p:nvPr/>
        </p:nvPicPr>
        <p:blipFill>
          <a:blip r:embed="rId3"/>
          <a:stretch>
            <a:fillRect/>
          </a:stretch>
        </p:blipFill>
        <p:spPr>
          <a:xfrm>
            <a:off x="2775235" y="908983"/>
            <a:ext cx="2468880" cy="2904778"/>
          </a:xfrm>
          <a:prstGeom prst="rect">
            <a:avLst/>
          </a:prstGeom>
        </p:spPr>
      </p:pic>
      <p:sp>
        <p:nvSpPr>
          <p:cNvPr id="13" name="Footer Placeholder 12">
            <a:extLst>
              <a:ext uri="{FF2B5EF4-FFF2-40B4-BE49-F238E27FC236}">
                <a16:creationId xmlns:a16="http://schemas.microsoft.com/office/drawing/2014/main" id="{EAAD7309-0ACC-4E0B-8D82-8EC7E4C8C569}"/>
              </a:ext>
            </a:extLst>
          </p:cNvPr>
          <p:cNvSpPr>
            <a:spLocks noGrp="1"/>
          </p:cNvSpPr>
          <p:nvPr>
            <p:ph type="ftr" sz="quarter" idx="11"/>
          </p:nvPr>
        </p:nvSpPr>
        <p:spPr>
          <a:xfrm>
            <a:off x="2613837" y="6365063"/>
            <a:ext cx="6964325" cy="365125"/>
          </a:xfrm>
        </p:spPr>
        <p:txBody>
          <a:bodyPr/>
          <a:lstStyle/>
          <a:p>
            <a:r>
              <a:rPr lang="en-US" dirty="0"/>
              <a:t>© The Andy Warhol Museum, one of the four Carnegie Museums of Pittsburgh. All rights reserved.</a:t>
            </a:r>
          </a:p>
        </p:txBody>
      </p:sp>
      <p:sp>
        <p:nvSpPr>
          <p:cNvPr id="4" name="Rectangle 3">
            <a:extLst>
              <a:ext uri="{FF2B5EF4-FFF2-40B4-BE49-F238E27FC236}">
                <a16:creationId xmlns:a16="http://schemas.microsoft.com/office/drawing/2014/main" id="{172F8C25-54A1-4384-8876-8C32B8B1B6BB}"/>
              </a:ext>
            </a:extLst>
          </p:cNvPr>
          <p:cNvSpPr/>
          <p:nvPr/>
        </p:nvSpPr>
        <p:spPr>
          <a:xfrm>
            <a:off x="4480813" y="229004"/>
            <a:ext cx="3230372" cy="400110"/>
          </a:xfrm>
          <a:prstGeom prst="rect">
            <a:avLst/>
          </a:prstGeom>
        </p:spPr>
        <p:txBody>
          <a:bodyPr wrap="none">
            <a:spAutoFit/>
          </a:bodyPr>
          <a:lstStyle/>
          <a:p>
            <a:r>
              <a:rPr lang="en-US" altLang="en-US" sz="2000" dirty="0">
                <a:latin typeface="Arial" panose="020B0604020202020204" pitchFamily="34" charset="0"/>
                <a:cs typeface="Arial" panose="020B0604020202020204" pitchFamily="34" charset="0"/>
              </a:rPr>
              <a:t>(for use with Lesson 4 &amp; 5)</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164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9">
            <a:extLst>
              <a:ext uri="{FF2B5EF4-FFF2-40B4-BE49-F238E27FC236}">
                <a16:creationId xmlns:a16="http://schemas.microsoft.com/office/drawing/2014/main" id="{94A19299-EE0D-434E-808A-D9FCFD942592}"/>
              </a:ext>
            </a:extLst>
          </p:cNvPr>
          <p:cNvSpPr txBox="1">
            <a:spLocks noChangeArrowheads="1"/>
          </p:cNvSpPr>
          <p:nvPr/>
        </p:nvSpPr>
        <p:spPr bwMode="auto">
          <a:xfrm>
            <a:off x="1062038" y="2066217"/>
            <a:ext cx="173224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000" dirty="0">
                <a:solidFill>
                  <a:srgbClr val="000000"/>
                </a:solidFill>
                <a:latin typeface="Arial" panose="020B0604020202020204" pitchFamily="34" charset="0"/>
                <a:cs typeface="Arial" panose="020B0604020202020204" pitchFamily="34" charset="0"/>
              </a:rPr>
              <a:t>Willem de Kooning, </a:t>
            </a:r>
            <a:r>
              <a:rPr lang="en-US" sz="1000" i="1" dirty="0">
                <a:solidFill>
                  <a:srgbClr val="000000"/>
                </a:solidFill>
                <a:latin typeface="Arial" panose="020B0604020202020204" pitchFamily="34" charset="0"/>
                <a:cs typeface="Arial" panose="020B0604020202020204" pitchFamily="34" charset="0"/>
              </a:rPr>
              <a:t>Woman VI</a:t>
            </a:r>
            <a:r>
              <a:rPr lang="en-US" sz="1000" dirty="0">
                <a:solidFill>
                  <a:srgbClr val="000000"/>
                </a:solidFill>
                <a:latin typeface="Arial" panose="020B0604020202020204" pitchFamily="34" charset="0"/>
                <a:cs typeface="Arial" panose="020B0604020202020204" pitchFamily="34" charset="0"/>
              </a:rPr>
              <a:t>, 1953 </a:t>
            </a:r>
          </a:p>
          <a:p>
            <a:r>
              <a:rPr lang="en-US" sz="1000" dirty="0">
                <a:solidFill>
                  <a:srgbClr val="000000"/>
                </a:solidFill>
                <a:latin typeface="Arial" panose="020B0604020202020204" pitchFamily="34" charset="0"/>
                <a:cs typeface="Arial" panose="020B0604020202020204" pitchFamily="34" charset="0"/>
              </a:rPr>
              <a:t>Oil on canvas, 68 x 58 in.</a:t>
            </a:r>
          </a:p>
          <a:p>
            <a:r>
              <a:rPr lang="en-US" sz="1000" dirty="0">
                <a:solidFill>
                  <a:srgbClr val="000000"/>
                </a:solidFill>
                <a:latin typeface="Arial" panose="020B0604020202020204" pitchFamily="34" charset="0"/>
                <a:cs typeface="Arial" panose="020B0604020202020204" pitchFamily="34" charset="0"/>
              </a:rPr>
              <a:t>Carnegie Museum of Art, Pittsburgh Gift of G. David Thompson © 2002  The Willem de Kooning Foundation / Artists Rights Society (ARS), New York</a:t>
            </a:r>
          </a:p>
        </p:txBody>
      </p:sp>
      <p:sp>
        <p:nvSpPr>
          <p:cNvPr id="20486" name="Text Box 10">
            <a:extLst>
              <a:ext uri="{FF2B5EF4-FFF2-40B4-BE49-F238E27FC236}">
                <a16:creationId xmlns:a16="http://schemas.microsoft.com/office/drawing/2014/main" id="{92A18513-6ABD-44E3-BBC0-C81F1ED41D0D}"/>
              </a:ext>
            </a:extLst>
          </p:cNvPr>
          <p:cNvSpPr txBox="1">
            <a:spLocks noChangeArrowheads="1"/>
          </p:cNvSpPr>
          <p:nvPr/>
        </p:nvSpPr>
        <p:spPr bwMode="auto">
          <a:xfrm>
            <a:off x="1062038" y="4574219"/>
            <a:ext cx="173224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000" dirty="0">
                <a:solidFill>
                  <a:srgbClr val="000000"/>
                </a:solidFill>
                <a:latin typeface="Arial" panose="020B0604020202020204" pitchFamily="34" charset="0"/>
                <a:cs typeface="Arial" panose="020B0604020202020204" pitchFamily="34" charset="0"/>
              </a:rPr>
              <a:t>Andy Warhol</a:t>
            </a:r>
            <a:r>
              <a:rPr lang="en-US" sz="1000" i="1" dirty="0">
                <a:solidFill>
                  <a:srgbClr val="000000"/>
                </a:solidFill>
                <a:latin typeface="Arial" panose="020B0604020202020204" pitchFamily="34" charset="0"/>
                <a:cs typeface="Arial" panose="020B0604020202020204" pitchFamily="34" charset="0"/>
              </a:rPr>
              <a:t>, Silver Liz [Ferus Type]</a:t>
            </a:r>
            <a:r>
              <a:rPr lang="en-US" sz="1000" dirty="0">
                <a:solidFill>
                  <a:srgbClr val="000000"/>
                </a:solidFill>
                <a:latin typeface="Arial" panose="020B0604020202020204" pitchFamily="34" charset="0"/>
                <a:cs typeface="Arial" panose="020B0604020202020204" pitchFamily="34" charset="0"/>
              </a:rPr>
              <a:t>, 1963</a:t>
            </a:r>
            <a:br>
              <a:rPr lang="en-US" sz="1000" dirty="0">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The Andy Warhol Museum, Pittsburgh; Founding Collection, Contribution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1998.1.55</a:t>
            </a:r>
            <a:endParaRPr lang="en-US" sz="1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76E13E1-3F0F-4F56-928D-D48407C4EC74}"/>
              </a:ext>
            </a:extLst>
          </p:cNvPr>
          <p:cNvSpPr>
            <a:spLocks noGrp="1"/>
          </p:cNvSpPr>
          <p:nvPr>
            <p:ph type="body" sz="half" idx="2"/>
          </p:nvPr>
        </p:nvSpPr>
        <p:spPr>
          <a:xfrm>
            <a:off x="5579164" y="636158"/>
            <a:ext cx="5698435" cy="5936919"/>
          </a:xfrm>
        </p:spPr>
        <p:txBody>
          <a:bodyPr>
            <a:normAutofit/>
          </a:bodyPr>
          <a:lstStyle/>
          <a:p>
            <a:pPr marL="0" lvl="0" indent="0" algn="ctr">
              <a:buNone/>
            </a:pPr>
            <a:r>
              <a:rPr lang="en-US" altLang="en-US" sz="3600" b="1" dirty="0">
                <a:solidFill>
                  <a:prstClr val="black"/>
                </a:solidFill>
              </a:rPr>
              <a:t>Analyze:</a:t>
            </a:r>
            <a:br>
              <a:rPr lang="en-US" altLang="en-US" sz="4000" b="1" dirty="0">
                <a:solidFill>
                  <a:prstClr val="black"/>
                </a:solidFill>
              </a:rPr>
            </a:br>
            <a:endParaRPr lang="en-US" sz="4000" b="1" dirty="0">
              <a:solidFill>
                <a:prstClr val="black"/>
              </a:solidFill>
            </a:endParaRPr>
          </a:p>
          <a:p>
            <a:pPr lvl="0"/>
            <a:r>
              <a:rPr lang="en-US" sz="2400" dirty="0">
                <a:solidFill>
                  <a:prstClr val="black"/>
                </a:solidFill>
              </a:rPr>
              <a:t>Examine the artists’ methods:</a:t>
            </a:r>
          </a:p>
          <a:p>
            <a:pPr marL="0" lvl="0" indent="0">
              <a:buNone/>
            </a:pPr>
            <a:r>
              <a:rPr lang="en-US" sz="2200" dirty="0">
                <a:solidFill>
                  <a:prstClr val="black"/>
                </a:solidFill>
              </a:rPr>
              <a:t>   	- </a:t>
            </a:r>
            <a:r>
              <a:rPr lang="en-US" sz="2000" b="1" dirty="0">
                <a:solidFill>
                  <a:prstClr val="black"/>
                </a:solidFill>
              </a:rPr>
              <a:t>elements of art: </a:t>
            </a:r>
            <a:r>
              <a:rPr lang="en-US" sz="2000" dirty="0">
                <a:solidFill>
                  <a:prstClr val="black"/>
                </a:solidFill>
              </a:rPr>
              <a:t>line, shape, color,    	   	   form, texture, space and value</a:t>
            </a:r>
            <a:br>
              <a:rPr lang="en-US" sz="2000" dirty="0">
                <a:solidFill>
                  <a:prstClr val="black"/>
                </a:solidFill>
              </a:rPr>
            </a:br>
            <a:r>
              <a:rPr lang="en-US" sz="2000" dirty="0">
                <a:solidFill>
                  <a:prstClr val="black"/>
                </a:solidFill>
              </a:rPr>
              <a:t>   	- </a:t>
            </a:r>
            <a:r>
              <a:rPr lang="en-US" sz="2000" b="1" dirty="0">
                <a:solidFill>
                  <a:prstClr val="black"/>
                </a:solidFill>
              </a:rPr>
              <a:t>principles of design</a:t>
            </a:r>
            <a:r>
              <a:rPr lang="en-US" sz="2000" dirty="0">
                <a:solidFill>
                  <a:prstClr val="black"/>
                </a:solidFill>
              </a:rPr>
              <a:t>: unity,  	 	   	   emphasis, balance, proportion, 		   harmony, movement or rhythm</a:t>
            </a:r>
            <a:br>
              <a:rPr lang="en-US" sz="2000" dirty="0">
                <a:solidFill>
                  <a:prstClr val="black"/>
                </a:solidFill>
              </a:rPr>
            </a:br>
            <a:endParaRPr lang="en-US" sz="2000" dirty="0">
              <a:solidFill>
                <a:prstClr val="black"/>
              </a:solidFill>
            </a:endParaRPr>
          </a:p>
          <a:p>
            <a:pPr lvl="0"/>
            <a:r>
              <a:rPr lang="en-US" sz="2400" dirty="0">
                <a:solidFill>
                  <a:prstClr val="black"/>
                </a:solidFill>
              </a:rPr>
              <a:t>Research the historical and cultural context in which the artwork was made. </a:t>
            </a:r>
          </a:p>
          <a:p>
            <a:pPr lvl="0"/>
            <a:r>
              <a:rPr lang="en-US" sz="2400" dirty="0">
                <a:solidFill>
                  <a:prstClr val="black"/>
                </a:solidFill>
              </a:rPr>
              <a:t>Consider the criticisms or opinions that have already been published about the work.</a:t>
            </a:r>
          </a:p>
        </p:txBody>
      </p:sp>
      <p:pic>
        <p:nvPicPr>
          <p:cNvPr id="11" name="Picture 10" descr="This is a photographic silkscreen print of actress Elizabeth Taylor in black ink on a silver background. Her face has been underpainted, so her skin appears to be a pinkish/purple while her eyeshadow appears turquoise and lips an orange-red. The black ink on the left-hand side is faint and seems faded. ">
            <a:extLst>
              <a:ext uri="{FF2B5EF4-FFF2-40B4-BE49-F238E27FC236}">
                <a16:creationId xmlns:a16="http://schemas.microsoft.com/office/drawing/2014/main" id="{C34AADFC-7B33-4D9D-9634-8FA97686B414}"/>
              </a:ext>
            </a:extLst>
          </p:cNvPr>
          <p:cNvPicPr>
            <a:picLocks noChangeAspect="1"/>
          </p:cNvPicPr>
          <p:nvPr/>
        </p:nvPicPr>
        <p:blipFill>
          <a:blip r:embed="rId2"/>
          <a:stretch>
            <a:fillRect/>
          </a:stretch>
        </p:blipFill>
        <p:spPr>
          <a:xfrm>
            <a:off x="2775235" y="3736555"/>
            <a:ext cx="2468880" cy="2468880"/>
          </a:xfrm>
          <a:prstGeom prst="rect">
            <a:avLst/>
          </a:prstGeom>
        </p:spPr>
      </p:pic>
      <p:pic>
        <p:nvPicPr>
          <p:cNvPr id="12" name="Picture 11">
            <a:extLst>
              <a:ext uri="{FF2B5EF4-FFF2-40B4-BE49-F238E27FC236}">
                <a16:creationId xmlns:a16="http://schemas.microsoft.com/office/drawing/2014/main" id="{29031046-DB2E-4B74-B6B3-85B384BB7212}"/>
              </a:ext>
            </a:extLst>
          </p:cNvPr>
          <p:cNvPicPr>
            <a:picLocks noChangeAspect="1"/>
          </p:cNvPicPr>
          <p:nvPr/>
        </p:nvPicPr>
        <p:blipFill>
          <a:blip r:embed="rId3"/>
          <a:stretch>
            <a:fillRect/>
          </a:stretch>
        </p:blipFill>
        <p:spPr>
          <a:xfrm>
            <a:off x="2775235" y="636159"/>
            <a:ext cx="2468880" cy="2904778"/>
          </a:xfrm>
          <a:prstGeom prst="rect">
            <a:avLst/>
          </a:prstGeom>
        </p:spPr>
      </p:pic>
      <p:sp>
        <p:nvSpPr>
          <p:cNvPr id="13" name="Footer Placeholder 12">
            <a:extLst>
              <a:ext uri="{FF2B5EF4-FFF2-40B4-BE49-F238E27FC236}">
                <a16:creationId xmlns:a16="http://schemas.microsoft.com/office/drawing/2014/main" id="{EAAD7309-0ACC-4E0B-8D82-8EC7E4C8C569}"/>
              </a:ext>
            </a:extLst>
          </p:cNvPr>
          <p:cNvSpPr>
            <a:spLocks noGrp="1"/>
          </p:cNvSpPr>
          <p:nvPr>
            <p:ph type="ftr" sz="quarter" idx="11"/>
          </p:nvPr>
        </p:nvSpPr>
        <p:spPr>
          <a:xfrm>
            <a:off x="2613837" y="6365063"/>
            <a:ext cx="6964325" cy="365125"/>
          </a:xfrm>
        </p:spPr>
        <p:txBody>
          <a:bodyPr/>
          <a:lstStyle/>
          <a:p>
            <a:r>
              <a:rPr lang="en-US" dirty="0"/>
              <a:t>© The Andy Warhol Museum, one of the four Carnegie Museums of Pittsburgh. All rights reserved.</a:t>
            </a:r>
          </a:p>
        </p:txBody>
      </p:sp>
    </p:spTree>
    <p:extLst>
      <p:ext uri="{BB962C8B-B14F-4D97-AF65-F5344CB8AC3E}">
        <p14:creationId xmlns:p14="http://schemas.microsoft.com/office/powerpoint/2010/main" val="3055021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If you want to know all about Andy Warhol just look at the surface of my paintings and films and me, and there I am. There's nothing behind it. </a:t>
            </a:r>
          </a:p>
        </p:txBody>
      </p:sp>
      <p:sp>
        <p:nvSpPr>
          <p:cNvPr id="8" name="Text Placeholder 7"/>
          <p:cNvSpPr>
            <a:spLocks noGrp="1"/>
          </p:cNvSpPr>
          <p:nvPr>
            <p:ph type="body" idx="1"/>
          </p:nvPr>
        </p:nvSpPr>
        <p:spPr/>
        <p:txBody>
          <a:bodyPr/>
          <a:lstStyle/>
          <a:p>
            <a:r>
              <a:rPr lang="en-US" dirty="0"/>
              <a:t> Andy Warhol, </a:t>
            </a:r>
            <a:r>
              <a:rPr lang="en-US" i="1" dirty="0"/>
              <a:t>THE EAST VILLAGE OTHER, 1966</a:t>
            </a:r>
            <a:endParaRPr lang="en-US" dirty="0">
              <a:highlight>
                <a:srgbClr val="FFFF00"/>
              </a:highlight>
            </a:endParaRPr>
          </a:p>
        </p:txBody>
      </p:sp>
      <p:sp>
        <p:nvSpPr>
          <p:cNvPr id="9" name="Footer Placeholder 8"/>
          <p:cNvSpPr>
            <a:spLocks noGrp="1"/>
          </p:cNvSpPr>
          <p:nvPr>
            <p:ph type="ftr" sz="quarter" idx="11"/>
          </p:nvPr>
        </p:nvSpPr>
        <p:spPr/>
        <p:txBody>
          <a:bodyPr/>
          <a:lstStyle/>
          <a:p>
            <a:r>
              <a:rPr lang="en-US" dirty="0"/>
              <a:t>© The Andy Warhol Museum, one of the four Carnegie Museums of Pittsburgh. All rights reserved.</a:t>
            </a:r>
          </a:p>
        </p:txBody>
      </p:sp>
    </p:spTree>
    <p:extLst>
      <p:ext uri="{BB962C8B-B14F-4D97-AF65-F5344CB8AC3E}">
        <p14:creationId xmlns:p14="http://schemas.microsoft.com/office/powerpoint/2010/main" val="2114393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9">
            <a:extLst>
              <a:ext uri="{FF2B5EF4-FFF2-40B4-BE49-F238E27FC236}">
                <a16:creationId xmlns:a16="http://schemas.microsoft.com/office/drawing/2014/main" id="{94A19299-EE0D-434E-808A-D9FCFD942592}"/>
              </a:ext>
            </a:extLst>
          </p:cNvPr>
          <p:cNvSpPr txBox="1">
            <a:spLocks noChangeArrowheads="1"/>
          </p:cNvSpPr>
          <p:nvPr/>
        </p:nvSpPr>
        <p:spPr bwMode="auto">
          <a:xfrm>
            <a:off x="1062038" y="2066217"/>
            <a:ext cx="173224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000" dirty="0">
                <a:solidFill>
                  <a:srgbClr val="000000"/>
                </a:solidFill>
                <a:latin typeface="Arial" panose="020B0604020202020204" pitchFamily="34" charset="0"/>
                <a:cs typeface="Arial" panose="020B0604020202020204" pitchFamily="34" charset="0"/>
              </a:rPr>
              <a:t>Willem de Kooning, </a:t>
            </a:r>
            <a:r>
              <a:rPr lang="en-US" sz="1000" i="1" dirty="0">
                <a:solidFill>
                  <a:srgbClr val="000000"/>
                </a:solidFill>
                <a:latin typeface="Arial" panose="020B0604020202020204" pitchFamily="34" charset="0"/>
                <a:cs typeface="Arial" panose="020B0604020202020204" pitchFamily="34" charset="0"/>
              </a:rPr>
              <a:t>Woman VI</a:t>
            </a:r>
            <a:r>
              <a:rPr lang="en-US" sz="1000" dirty="0">
                <a:solidFill>
                  <a:srgbClr val="000000"/>
                </a:solidFill>
                <a:latin typeface="Arial" panose="020B0604020202020204" pitchFamily="34" charset="0"/>
                <a:cs typeface="Arial" panose="020B0604020202020204" pitchFamily="34" charset="0"/>
              </a:rPr>
              <a:t>, 1953 </a:t>
            </a:r>
          </a:p>
          <a:p>
            <a:r>
              <a:rPr lang="en-US" sz="1000" dirty="0">
                <a:solidFill>
                  <a:srgbClr val="000000"/>
                </a:solidFill>
                <a:latin typeface="Arial" panose="020B0604020202020204" pitchFamily="34" charset="0"/>
                <a:cs typeface="Arial" panose="020B0604020202020204" pitchFamily="34" charset="0"/>
              </a:rPr>
              <a:t>Oil on canvas, 68 x 58 in.</a:t>
            </a:r>
          </a:p>
          <a:p>
            <a:r>
              <a:rPr lang="en-US" sz="1000" dirty="0">
                <a:solidFill>
                  <a:srgbClr val="000000"/>
                </a:solidFill>
                <a:latin typeface="Arial" panose="020B0604020202020204" pitchFamily="34" charset="0"/>
                <a:cs typeface="Arial" panose="020B0604020202020204" pitchFamily="34" charset="0"/>
              </a:rPr>
              <a:t>Carnegie Museum of Art, Pittsburgh Gift of G. David Thompson © 2002  The Willem de Kooning Foundation / Artists Rights Society (ARS), New York</a:t>
            </a:r>
          </a:p>
        </p:txBody>
      </p:sp>
      <p:sp>
        <p:nvSpPr>
          <p:cNvPr id="20486" name="Text Box 10">
            <a:extLst>
              <a:ext uri="{FF2B5EF4-FFF2-40B4-BE49-F238E27FC236}">
                <a16:creationId xmlns:a16="http://schemas.microsoft.com/office/drawing/2014/main" id="{92A18513-6ABD-44E3-BBC0-C81F1ED41D0D}"/>
              </a:ext>
            </a:extLst>
          </p:cNvPr>
          <p:cNvSpPr txBox="1">
            <a:spLocks noChangeArrowheads="1"/>
          </p:cNvSpPr>
          <p:nvPr/>
        </p:nvSpPr>
        <p:spPr bwMode="auto">
          <a:xfrm>
            <a:off x="1062038" y="4574219"/>
            <a:ext cx="173224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000" dirty="0">
                <a:solidFill>
                  <a:srgbClr val="000000"/>
                </a:solidFill>
                <a:latin typeface="Arial" panose="020B0604020202020204" pitchFamily="34" charset="0"/>
                <a:cs typeface="Arial" panose="020B0604020202020204" pitchFamily="34" charset="0"/>
              </a:rPr>
              <a:t>Andy Warhol</a:t>
            </a:r>
            <a:r>
              <a:rPr lang="en-US" sz="1000" i="1" dirty="0">
                <a:solidFill>
                  <a:srgbClr val="000000"/>
                </a:solidFill>
                <a:latin typeface="Arial" panose="020B0604020202020204" pitchFamily="34" charset="0"/>
                <a:cs typeface="Arial" panose="020B0604020202020204" pitchFamily="34" charset="0"/>
              </a:rPr>
              <a:t>, Silver Liz [Ferus Type]</a:t>
            </a:r>
            <a:r>
              <a:rPr lang="en-US" sz="1000" dirty="0">
                <a:solidFill>
                  <a:srgbClr val="000000"/>
                </a:solidFill>
                <a:latin typeface="Arial" panose="020B0604020202020204" pitchFamily="34" charset="0"/>
                <a:cs typeface="Arial" panose="020B0604020202020204" pitchFamily="34" charset="0"/>
              </a:rPr>
              <a:t>, 1963</a:t>
            </a:r>
            <a:br>
              <a:rPr lang="en-US" sz="1000" dirty="0">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The Andy Warhol Museum, Pittsburgh; Founding Collection, Contribution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1998.1.55</a:t>
            </a:r>
            <a:endParaRPr lang="en-US" sz="1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76E13E1-3F0F-4F56-928D-D48407C4EC74}"/>
              </a:ext>
            </a:extLst>
          </p:cNvPr>
          <p:cNvSpPr>
            <a:spLocks noGrp="1"/>
          </p:cNvSpPr>
          <p:nvPr>
            <p:ph type="body" sz="half" idx="2"/>
          </p:nvPr>
        </p:nvSpPr>
        <p:spPr>
          <a:xfrm>
            <a:off x="5579164" y="636159"/>
            <a:ext cx="5698435" cy="5569276"/>
          </a:xfrm>
        </p:spPr>
        <p:txBody>
          <a:bodyPr/>
          <a:lstStyle/>
          <a:p>
            <a:pPr marL="0" indent="0" algn="ctr">
              <a:buNone/>
            </a:pPr>
            <a:r>
              <a:rPr lang="en-US" altLang="en-US" sz="3600" b="1" dirty="0"/>
              <a:t>Interpret:</a:t>
            </a:r>
          </a:p>
          <a:p>
            <a:endParaRPr lang="en-US" sz="2400" b="1" dirty="0"/>
          </a:p>
          <a:p>
            <a:r>
              <a:rPr lang="en-US" sz="2600" dirty="0"/>
              <a:t>What is happening in this work?</a:t>
            </a:r>
          </a:p>
          <a:p>
            <a:endParaRPr lang="en-US" sz="2600" dirty="0"/>
          </a:p>
          <a:p>
            <a:r>
              <a:rPr lang="en-US" sz="2600" dirty="0"/>
              <a:t>What is the mood or feeling?</a:t>
            </a:r>
          </a:p>
          <a:p>
            <a:endParaRPr lang="en-US" sz="2600" dirty="0"/>
          </a:p>
          <a:p>
            <a:r>
              <a:rPr lang="en-US" sz="2600" dirty="0"/>
              <a:t>What is the artist saying?</a:t>
            </a:r>
            <a:br>
              <a:rPr lang="en-US" sz="2600" dirty="0"/>
            </a:br>
            <a:endParaRPr lang="en-US" sz="2600" dirty="0"/>
          </a:p>
          <a:p>
            <a:r>
              <a:rPr lang="en-US" sz="2600" dirty="0"/>
              <a:t>Make guesses and inferences based on your experiences, values, knowledge, and understanding of art.</a:t>
            </a:r>
          </a:p>
          <a:p>
            <a:endParaRPr lang="en-US" dirty="0"/>
          </a:p>
          <a:p>
            <a:endParaRPr lang="en-US" dirty="0"/>
          </a:p>
        </p:txBody>
      </p:sp>
      <p:pic>
        <p:nvPicPr>
          <p:cNvPr id="11" name="Picture 10" descr="This is a photographic silkscreen print of actress Elizabeth Taylor in black ink on a silver background. Her face has been underpainted, so her skin appears to be a pinkish/purple while her eyeshadow appears turquoise and lips an orange-red. The black ink on the left-hand side is faint and seems faded. ">
            <a:extLst>
              <a:ext uri="{FF2B5EF4-FFF2-40B4-BE49-F238E27FC236}">
                <a16:creationId xmlns:a16="http://schemas.microsoft.com/office/drawing/2014/main" id="{C34AADFC-7B33-4D9D-9634-8FA97686B414}"/>
              </a:ext>
            </a:extLst>
          </p:cNvPr>
          <p:cNvPicPr>
            <a:picLocks noChangeAspect="1"/>
          </p:cNvPicPr>
          <p:nvPr/>
        </p:nvPicPr>
        <p:blipFill>
          <a:blip r:embed="rId2"/>
          <a:stretch>
            <a:fillRect/>
          </a:stretch>
        </p:blipFill>
        <p:spPr>
          <a:xfrm>
            <a:off x="2775235" y="3736555"/>
            <a:ext cx="2468880" cy="2468880"/>
          </a:xfrm>
          <a:prstGeom prst="rect">
            <a:avLst/>
          </a:prstGeom>
        </p:spPr>
      </p:pic>
      <p:pic>
        <p:nvPicPr>
          <p:cNvPr id="12" name="Picture 11">
            <a:extLst>
              <a:ext uri="{FF2B5EF4-FFF2-40B4-BE49-F238E27FC236}">
                <a16:creationId xmlns:a16="http://schemas.microsoft.com/office/drawing/2014/main" id="{29031046-DB2E-4B74-B6B3-85B384BB7212}"/>
              </a:ext>
            </a:extLst>
          </p:cNvPr>
          <p:cNvPicPr>
            <a:picLocks noChangeAspect="1"/>
          </p:cNvPicPr>
          <p:nvPr/>
        </p:nvPicPr>
        <p:blipFill>
          <a:blip r:embed="rId3"/>
          <a:stretch>
            <a:fillRect/>
          </a:stretch>
        </p:blipFill>
        <p:spPr>
          <a:xfrm>
            <a:off x="2775235" y="636159"/>
            <a:ext cx="2468880" cy="2904778"/>
          </a:xfrm>
          <a:prstGeom prst="rect">
            <a:avLst/>
          </a:prstGeom>
        </p:spPr>
      </p:pic>
      <p:sp>
        <p:nvSpPr>
          <p:cNvPr id="13" name="Footer Placeholder 12">
            <a:extLst>
              <a:ext uri="{FF2B5EF4-FFF2-40B4-BE49-F238E27FC236}">
                <a16:creationId xmlns:a16="http://schemas.microsoft.com/office/drawing/2014/main" id="{EAAD7309-0ACC-4E0B-8D82-8EC7E4C8C569}"/>
              </a:ext>
            </a:extLst>
          </p:cNvPr>
          <p:cNvSpPr>
            <a:spLocks noGrp="1"/>
          </p:cNvSpPr>
          <p:nvPr>
            <p:ph type="ftr" sz="quarter" idx="11"/>
          </p:nvPr>
        </p:nvSpPr>
        <p:spPr>
          <a:xfrm>
            <a:off x="2613837" y="6365063"/>
            <a:ext cx="6964325" cy="365125"/>
          </a:xfrm>
        </p:spPr>
        <p:txBody>
          <a:bodyPr/>
          <a:lstStyle/>
          <a:p>
            <a:r>
              <a:rPr lang="en-US" dirty="0"/>
              <a:t>© The Andy Warhol Museum, one of the four Carnegie Museums of Pittsburgh. All rights reserved.</a:t>
            </a:r>
          </a:p>
        </p:txBody>
      </p:sp>
    </p:spTree>
    <p:extLst>
      <p:ext uri="{BB962C8B-B14F-4D97-AF65-F5344CB8AC3E}">
        <p14:creationId xmlns:p14="http://schemas.microsoft.com/office/powerpoint/2010/main" val="80981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9">
            <a:extLst>
              <a:ext uri="{FF2B5EF4-FFF2-40B4-BE49-F238E27FC236}">
                <a16:creationId xmlns:a16="http://schemas.microsoft.com/office/drawing/2014/main" id="{94A19299-EE0D-434E-808A-D9FCFD942592}"/>
              </a:ext>
            </a:extLst>
          </p:cNvPr>
          <p:cNvSpPr txBox="1">
            <a:spLocks noChangeArrowheads="1"/>
          </p:cNvSpPr>
          <p:nvPr/>
        </p:nvSpPr>
        <p:spPr bwMode="auto">
          <a:xfrm>
            <a:off x="1062038" y="2066217"/>
            <a:ext cx="173224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000" dirty="0">
                <a:solidFill>
                  <a:srgbClr val="000000"/>
                </a:solidFill>
                <a:latin typeface="Arial" panose="020B0604020202020204" pitchFamily="34" charset="0"/>
                <a:cs typeface="Arial" panose="020B0604020202020204" pitchFamily="34" charset="0"/>
              </a:rPr>
              <a:t>Willem de Kooning, </a:t>
            </a:r>
            <a:r>
              <a:rPr lang="en-US" sz="1000" i="1" dirty="0">
                <a:solidFill>
                  <a:srgbClr val="000000"/>
                </a:solidFill>
                <a:latin typeface="Arial" panose="020B0604020202020204" pitchFamily="34" charset="0"/>
                <a:cs typeface="Arial" panose="020B0604020202020204" pitchFamily="34" charset="0"/>
              </a:rPr>
              <a:t>Woman VI</a:t>
            </a:r>
            <a:r>
              <a:rPr lang="en-US" sz="1000" dirty="0">
                <a:solidFill>
                  <a:srgbClr val="000000"/>
                </a:solidFill>
                <a:latin typeface="Arial" panose="020B0604020202020204" pitchFamily="34" charset="0"/>
                <a:cs typeface="Arial" panose="020B0604020202020204" pitchFamily="34" charset="0"/>
              </a:rPr>
              <a:t>, 1953 </a:t>
            </a:r>
          </a:p>
          <a:p>
            <a:r>
              <a:rPr lang="en-US" sz="1000" dirty="0">
                <a:solidFill>
                  <a:srgbClr val="000000"/>
                </a:solidFill>
                <a:latin typeface="Arial" panose="020B0604020202020204" pitchFamily="34" charset="0"/>
                <a:cs typeface="Arial" panose="020B0604020202020204" pitchFamily="34" charset="0"/>
              </a:rPr>
              <a:t>Oil on canvas, 68 x 58 in.</a:t>
            </a:r>
          </a:p>
          <a:p>
            <a:r>
              <a:rPr lang="en-US" sz="1000" dirty="0">
                <a:solidFill>
                  <a:srgbClr val="000000"/>
                </a:solidFill>
                <a:latin typeface="Arial" panose="020B0604020202020204" pitchFamily="34" charset="0"/>
                <a:cs typeface="Arial" panose="020B0604020202020204" pitchFamily="34" charset="0"/>
              </a:rPr>
              <a:t>Carnegie Museum of Art, Pittsburgh Gift of G. David Thompson © 2002  The Willem de Kooning Foundation / Artists Rights Society (ARS), New York</a:t>
            </a:r>
          </a:p>
        </p:txBody>
      </p:sp>
      <p:sp>
        <p:nvSpPr>
          <p:cNvPr id="20486" name="Text Box 10">
            <a:extLst>
              <a:ext uri="{FF2B5EF4-FFF2-40B4-BE49-F238E27FC236}">
                <a16:creationId xmlns:a16="http://schemas.microsoft.com/office/drawing/2014/main" id="{92A18513-6ABD-44E3-BBC0-C81F1ED41D0D}"/>
              </a:ext>
            </a:extLst>
          </p:cNvPr>
          <p:cNvSpPr txBox="1">
            <a:spLocks noChangeArrowheads="1"/>
          </p:cNvSpPr>
          <p:nvPr/>
        </p:nvSpPr>
        <p:spPr bwMode="auto">
          <a:xfrm>
            <a:off x="1062038" y="4574219"/>
            <a:ext cx="173224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1000" dirty="0">
                <a:solidFill>
                  <a:srgbClr val="000000"/>
                </a:solidFill>
                <a:latin typeface="Arial" panose="020B0604020202020204" pitchFamily="34" charset="0"/>
                <a:cs typeface="Arial" panose="020B0604020202020204" pitchFamily="34" charset="0"/>
              </a:rPr>
              <a:t>Andy Warhol</a:t>
            </a:r>
            <a:r>
              <a:rPr lang="en-US" sz="1000" i="1" dirty="0">
                <a:solidFill>
                  <a:srgbClr val="000000"/>
                </a:solidFill>
                <a:latin typeface="Arial" panose="020B0604020202020204" pitchFamily="34" charset="0"/>
                <a:cs typeface="Arial" panose="020B0604020202020204" pitchFamily="34" charset="0"/>
              </a:rPr>
              <a:t>, Silver Liz [Ferus Type]</a:t>
            </a:r>
            <a:r>
              <a:rPr lang="en-US" sz="1000" dirty="0">
                <a:solidFill>
                  <a:srgbClr val="000000"/>
                </a:solidFill>
                <a:latin typeface="Arial" panose="020B0604020202020204" pitchFamily="34" charset="0"/>
                <a:cs typeface="Arial" panose="020B0604020202020204" pitchFamily="34" charset="0"/>
              </a:rPr>
              <a:t>, 1963</a:t>
            </a:r>
            <a:br>
              <a:rPr lang="en-US" sz="1000" dirty="0">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The Andy Warhol Museum, Pittsburgh; Founding Collection, Contribution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1998.1.55</a:t>
            </a:r>
            <a:endParaRPr lang="en-US" sz="10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76E13E1-3F0F-4F56-928D-D48407C4EC74}"/>
              </a:ext>
            </a:extLst>
          </p:cNvPr>
          <p:cNvSpPr>
            <a:spLocks noGrp="1"/>
          </p:cNvSpPr>
          <p:nvPr>
            <p:ph type="body" sz="half" idx="2"/>
          </p:nvPr>
        </p:nvSpPr>
        <p:spPr>
          <a:xfrm>
            <a:off x="5579164" y="636159"/>
            <a:ext cx="5698435" cy="5569276"/>
          </a:xfrm>
        </p:spPr>
        <p:txBody>
          <a:bodyPr/>
          <a:lstStyle/>
          <a:p>
            <a:pPr marL="0" indent="0" algn="ctr">
              <a:buNone/>
            </a:pPr>
            <a:r>
              <a:rPr lang="en-US" altLang="en-US" sz="3600" b="1" dirty="0"/>
              <a:t>Judge/Evaluate:</a:t>
            </a:r>
          </a:p>
          <a:p>
            <a:endParaRPr lang="en-US" sz="2400" b="1" dirty="0"/>
          </a:p>
          <a:p>
            <a:r>
              <a:rPr lang="en-US" sz="2600" dirty="0"/>
              <a:t>What is your critical judgment (positive or negative) about the work? Support your judgment with informed reasoning.</a:t>
            </a:r>
            <a:br>
              <a:rPr lang="en-US" sz="2600" dirty="0"/>
            </a:br>
            <a:endParaRPr lang="en-US" sz="2600" dirty="0"/>
          </a:p>
          <a:p>
            <a:r>
              <a:rPr lang="en-US" sz="2600" dirty="0"/>
              <a:t>Is the work of art successful or not? Why?</a:t>
            </a:r>
            <a:br>
              <a:rPr lang="en-US" sz="2600" dirty="0"/>
            </a:br>
            <a:endParaRPr lang="en-US" sz="2600" dirty="0"/>
          </a:p>
          <a:p>
            <a:r>
              <a:rPr lang="en-US" sz="2600" dirty="0"/>
              <a:t>Does the work have artistic merit? Why? </a:t>
            </a:r>
            <a:endParaRPr lang="en-US" dirty="0"/>
          </a:p>
        </p:txBody>
      </p:sp>
      <p:pic>
        <p:nvPicPr>
          <p:cNvPr id="11" name="Picture 10" descr="This is a photographic silkscreen print of actress Elizabeth Taylor in black ink on a silver background. Her face has been underpainted, so her skin appears to be a pinkish/purple while her eyeshadow appears turquoise and lips an orange-red. The black ink on the left-hand side is faint and seems faded. ">
            <a:extLst>
              <a:ext uri="{FF2B5EF4-FFF2-40B4-BE49-F238E27FC236}">
                <a16:creationId xmlns:a16="http://schemas.microsoft.com/office/drawing/2014/main" id="{C34AADFC-7B33-4D9D-9634-8FA97686B414}"/>
              </a:ext>
            </a:extLst>
          </p:cNvPr>
          <p:cNvPicPr>
            <a:picLocks noChangeAspect="1"/>
          </p:cNvPicPr>
          <p:nvPr/>
        </p:nvPicPr>
        <p:blipFill>
          <a:blip r:embed="rId2"/>
          <a:stretch>
            <a:fillRect/>
          </a:stretch>
        </p:blipFill>
        <p:spPr>
          <a:xfrm>
            <a:off x="2775235" y="3736555"/>
            <a:ext cx="2468880" cy="2468880"/>
          </a:xfrm>
          <a:prstGeom prst="rect">
            <a:avLst/>
          </a:prstGeom>
        </p:spPr>
      </p:pic>
      <p:pic>
        <p:nvPicPr>
          <p:cNvPr id="12" name="Picture 11">
            <a:extLst>
              <a:ext uri="{FF2B5EF4-FFF2-40B4-BE49-F238E27FC236}">
                <a16:creationId xmlns:a16="http://schemas.microsoft.com/office/drawing/2014/main" id="{29031046-DB2E-4B74-B6B3-85B384BB7212}"/>
              </a:ext>
            </a:extLst>
          </p:cNvPr>
          <p:cNvPicPr>
            <a:picLocks noChangeAspect="1"/>
          </p:cNvPicPr>
          <p:nvPr/>
        </p:nvPicPr>
        <p:blipFill>
          <a:blip r:embed="rId3"/>
          <a:stretch>
            <a:fillRect/>
          </a:stretch>
        </p:blipFill>
        <p:spPr>
          <a:xfrm>
            <a:off x="2775235" y="636159"/>
            <a:ext cx="2468880" cy="2904778"/>
          </a:xfrm>
          <a:prstGeom prst="rect">
            <a:avLst/>
          </a:prstGeom>
        </p:spPr>
      </p:pic>
      <p:sp>
        <p:nvSpPr>
          <p:cNvPr id="13" name="Footer Placeholder 12">
            <a:extLst>
              <a:ext uri="{FF2B5EF4-FFF2-40B4-BE49-F238E27FC236}">
                <a16:creationId xmlns:a16="http://schemas.microsoft.com/office/drawing/2014/main" id="{EAAD7309-0ACC-4E0B-8D82-8EC7E4C8C569}"/>
              </a:ext>
            </a:extLst>
          </p:cNvPr>
          <p:cNvSpPr>
            <a:spLocks noGrp="1"/>
          </p:cNvSpPr>
          <p:nvPr>
            <p:ph type="ftr" sz="quarter" idx="11"/>
          </p:nvPr>
        </p:nvSpPr>
        <p:spPr>
          <a:xfrm>
            <a:off x="2613837" y="6365063"/>
            <a:ext cx="6964325" cy="365125"/>
          </a:xfrm>
        </p:spPr>
        <p:txBody>
          <a:bodyPr/>
          <a:lstStyle/>
          <a:p>
            <a:r>
              <a:rPr lang="en-US" dirty="0"/>
              <a:t>© The Andy Warhol Museum, one of the four Carnegie Museums of Pittsburgh. All rights reserved.</a:t>
            </a:r>
          </a:p>
        </p:txBody>
      </p:sp>
    </p:spTree>
    <p:extLst>
      <p:ext uri="{BB962C8B-B14F-4D97-AF65-F5344CB8AC3E}">
        <p14:creationId xmlns:p14="http://schemas.microsoft.com/office/powerpoint/2010/main" val="1213705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2613837" y="6378315"/>
            <a:ext cx="6964325" cy="365125"/>
          </a:xfrm>
        </p:spPr>
        <p:txBody>
          <a:bodyPr/>
          <a:lstStyle/>
          <a:p>
            <a:r>
              <a:rPr lang="en-US" dirty="0"/>
              <a:t>© The Andy Warhol Museum, one of the four Carnegie Museums of Pittsburgh. All rights reserved.</a:t>
            </a:r>
          </a:p>
        </p:txBody>
      </p:sp>
      <p:sp>
        <p:nvSpPr>
          <p:cNvPr id="8" name="Title 3"/>
          <p:cNvSpPr>
            <a:spLocks noGrp="1"/>
          </p:cNvSpPr>
          <p:nvPr>
            <p:ph type="title"/>
          </p:nvPr>
        </p:nvSpPr>
        <p:spPr>
          <a:xfrm>
            <a:off x="838200" y="461594"/>
            <a:ext cx="10515600" cy="1073803"/>
          </a:xfrm>
        </p:spPr>
        <p:txBody>
          <a:bodyPr>
            <a:normAutofit/>
          </a:bodyPr>
          <a:lstStyle/>
          <a:p>
            <a:pPr algn="ctr"/>
            <a:r>
              <a:rPr lang="en-US" altLang="en-US" sz="3600" b="1" dirty="0"/>
              <a:t>Now you be the critic!</a:t>
            </a:r>
            <a:br>
              <a:rPr lang="en-US" altLang="en-US" sz="2600" dirty="0"/>
            </a:br>
            <a:endParaRPr lang="en-US" sz="2000" dirty="0"/>
          </a:p>
        </p:txBody>
      </p:sp>
      <p:pic>
        <p:nvPicPr>
          <p:cNvPr id="9" name="Picture 8" descr="This is a photographic silkscreen print of actress Elizabeth Taylor in black ink on a silver background. Her face has been underpainted, so her skin appears to be a pinkish/purple while her eyeshadow appears turquoise and lips an orange-red. The black ink on the left-hand side is faint and seems faded. "/>
          <p:cNvPicPr>
            <a:picLocks noChangeAspect="1"/>
          </p:cNvPicPr>
          <p:nvPr/>
        </p:nvPicPr>
        <p:blipFill>
          <a:blip r:embed="rId3"/>
          <a:stretch>
            <a:fillRect/>
          </a:stretch>
        </p:blipFill>
        <p:spPr>
          <a:xfrm>
            <a:off x="3300969" y="1672697"/>
            <a:ext cx="2743200" cy="2743200"/>
          </a:xfrm>
          <a:prstGeom prst="rect">
            <a:avLst/>
          </a:prstGeom>
        </p:spPr>
      </p:pic>
      <p:sp>
        <p:nvSpPr>
          <p:cNvPr id="10" name="Rectangle 9"/>
          <p:cNvSpPr/>
          <p:nvPr/>
        </p:nvSpPr>
        <p:spPr>
          <a:xfrm>
            <a:off x="1480457" y="2784681"/>
            <a:ext cx="1820512" cy="1631216"/>
          </a:xfrm>
          <a:prstGeom prst="rect">
            <a:avLst/>
          </a:prstGeom>
        </p:spPr>
        <p:txBody>
          <a:bodyPr wrap="square">
            <a:spAutoFit/>
          </a:bodyPr>
          <a:lstStyle/>
          <a:p>
            <a:r>
              <a:rPr lang="en-US" sz="1000" dirty="0">
                <a:solidFill>
                  <a:srgbClr val="000000"/>
                </a:solidFill>
                <a:latin typeface="Arial" panose="020B0604020202020204" pitchFamily="34" charset="0"/>
                <a:cs typeface="Arial" panose="020B0604020202020204" pitchFamily="34" charset="0"/>
              </a:rPr>
              <a:t>Andy Warhol</a:t>
            </a:r>
            <a:r>
              <a:rPr lang="en-US" sz="1000" i="1" dirty="0">
                <a:solidFill>
                  <a:srgbClr val="000000"/>
                </a:solidFill>
                <a:latin typeface="Arial" panose="020B0604020202020204" pitchFamily="34" charset="0"/>
                <a:cs typeface="Arial" panose="020B0604020202020204" pitchFamily="34" charset="0"/>
              </a:rPr>
              <a:t>, Silver Liz [Ferus Type]</a:t>
            </a:r>
            <a:r>
              <a:rPr lang="en-US" sz="1000" dirty="0">
                <a:solidFill>
                  <a:srgbClr val="000000"/>
                </a:solidFill>
                <a:latin typeface="Arial" panose="020B0604020202020204" pitchFamily="34" charset="0"/>
                <a:cs typeface="Arial" panose="020B0604020202020204" pitchFamily="34" charset="0"/>
              </a:rPr>
              <a:t>, 1963</a:t>
            </a:r>
            <a:br>
              <a:rPr lang="en-US" sz="1000" dirty="0">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The Andy Warhol Museum, Pittsburgh; Founding Collection, Contribution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1998.1.55</a:t>
            </a:r>
            <a:endParaRPr lang="en-US" sz="1000" dirty="0">
              <a:latin typeface="Arial" panose="020B0604020202020204" pitchFamily="34" charset="0"/>
              <a:cs typeface="Arial" panose="020B0604020202020204" pitchFamily="34" charset="0"/>
            </a:endParaRPr>
          </a:p>
        </p:txBody>
      </p:sp>
      <p:sp>
        <p:nvSpPr>
          <p:cNvPr id="13" name="Rectangle 12" descr="This is a black and white publicity still of actress Elizabeth Taylor and the source image for Warhol's &quot;Silver Liz&quot; (1963). Taylor is wearing a blouse with a deep neckline and short sleeves and a thin necklace. The photograph appears yellowish and faded around the edges."/>
          <p:cNvSpPr/>
          <p:nvPr/>
        </p:nvSpPr>
        <p:spPr>
          <a:xfrm>
            <a:off x="8711670" y="2938569"/>
            <a:ext cx="1732984" cy="1477328"/>
          </a:xfrm>
          <a:prstGeom prst="rect">
            <a:avLst/>
          </a:prstGeom>
        </p:spPr>
        <p:txBody>
          <a:bodyPr wrap="square">
            <a:spAutoFit/>
          </a:bodyPr>
          <a:lstStyle/>
          <a:p>
            <a:r>
              <a:rPr lang="en-US" sz="1000" dirty="0">
                <a:solidFill>
                  <a:srgbClr val="000000"/>
                </a:solidFill>
                <a:latin typeface="Arial" panose="020B0604020202020204" pitchFamily="34" charset="0"/>
                <a:cs typeface="Arial" panose="020B0604020202020204" pitchFamily="34" charset="0"/>
              </a:rPr>
              <a:t>Willem de Kooning, </a:t>
            </a:r>
            <a:r>
              <a:rPr lang="en-US" sz="1000" i="1" dirty="0">
                <a:solidFill>
                  <a:srgbClr val="000000"/>
                </a:solidFill>
                <a:latin typeface="Arial" panose="020B0604020202020204" pitchFamily="34" charset="0"/>
                <a:cs typeface="Arial" panose="020B0604020202020204" pitchFamily="34" charset="0"/>
              </a:rPr>
              <a:t>Woman VI</a:t>
            </a:r>
            <a:r>
              <a:rPr lang="en-US" sz="1000" dirty="0">
                <a:solidFill>
                  <a:srgbClr val="000000"/>
                </a:solidFill>
                <a:latin typeface="Arial" panose="020B0604020202020204" pitchFamily="34" charset="0"/>
                <a:cs typeface="Arial" panose="020B0604020202020204" pitchFamily="34" charset="0"/>
              </a:rPr>
              <a:t>, 1953 </a:t>
            </a:r>
          </a:p>
          <a:p>
            <a:r>
              <a:rPr lang="en-US" sz="1000" dirty="0">
                <a:solidFill>
                  <a:srgbClr val="000000"/>
                </a:solidFill>
                <a:latin typeface="Arial" panose="020B0604020202020204" pitchFamily="34" charset="0"/>
                <a:cs typeface="Arial" panose="020B0604020202020204" pitchFamily="34" charset="0"/>
              </a:rPr>
              <a:t>Oil on canvas, 68 x 58 in.</a:t>
            </a:r>
          </a:p>
          <a:p>
            <a:r>
              <a:rPr lang="en-US" sz="1000" dirty="0">
                <a:solidFill>
                  <a:srgbClr val="000000"/>
                </a:solidFill>
                <a:latin typeface="Arial" panose="020B0604020202020204" pitchFamily="34" charset="0"/>
                <a:cs typeface="Arial" panose="020B0604020202020204" pitchFamily="34" charset="0"/>
              </a:rPr>
              <a:t>Carnegie Museum of Art, Pittsburgh Gift of G. David Thompson © 2002  The Willem de Kooning Foundation / Artists Rights Society (ARS), New York</a:t>
            </a:r>
          </a:p>
        </p:txBody>
      </p:sp>
      <p:pic>
        <p:nvPicPr>
          <p:cNvPr id="3" name="Picture 2">
            <a:extLst>
              <a:ext uri="{FF2B5EF4-FFF2-40B4-BE49-F238E27FC236}">
                <a16:creationId xmlns:a16="http://schemas.microsoft.com/office/drawing/2014/main" id="{708A9370-DDDB-4F27-BCAF-F6DBBCE7F4B8}"/>
              </a:ext>
            </a:extLst>
          </p:cNvPr>
          <p:cNvPicPr>
            <a:picLocks noChangeAspect="1"/>
          </p:cNvPicPr>
          <p:nvPr/>
        </p:nvPicPr>
        <p:blipFill>
          <a:blip r:embed="rId4"/>
          <a:stretch>
            <a:fillRect/>
          </a:stretch>
        </p:blipFill>
        <p:spPr>
          <a:xfrm>
            <a:off x="6380122" y="1672697"/>
            <a:ext cx="2331548" cy="2743200"/>
          </a:xfrm>
          <a:prstGeom prst="rect">
            <a:avLst/>
          </a:prstGeom>
        </p:spPr>
      </p:pic>
      <p:sp>
        <p:nvSpPr>
          <p:cNvPr id="2" name="Rectangle 1">
            <a:extLst>
              <a:ext uri="{FF2B5EF4-FFF2-40B4-BE49-F238E27FC236}">
                <a16:creationId xmlns:a16="http://schemas.microsoft.com/office/drawing/2014/main" id="{A2DEFFD6-DC62-4653-B3F7-A7FCA84236A0}"/>
              </a:ext>
            </a:extLst>
          </p:cNvPr>
          <p:cNvSpPr/>
          <p:nvPr/>
        </p:nvSpPr>
        <p:spPr>
          <a:xfrm>
            <a:off x="1153088" y="4950830"/>
            <a:ext cx="10200712" cy="892552"/>
          </a:xfrm>
          <a:prstGeom prst="rect">
            <a:avLst/>
          </a:prstGeom>
        </p:spPr>
        <p:txBody>
          <a:bodyPr wrap="square">
            <a:spAutoFit/>
          </a:bodyPr>
          <a:lstStyle/>
          <a:p>
            <a:pPr algn="ctr"/>
            <a:r>
              <a:rPr lang="en-US" sz="2600" dirty="0">
                <a:latin typeface="Arial" panose="020B0604020202020204" pitchFamily="34" charset="0"/>
                <a:cs typeface="Arial" panose="020B0604020202020204" pitchFamily="34" charset="0"/>
              </a:rPr>
              <a:t>Combine your intuitive response with your research and analysis, then write your own critique of the artwork. </a:t>
            </a:r>
          </a:p>
        </p:txBody>
      </p:sp>
    </p:spTree>
    <p:extLst>
      <p:ext uri="{BB962C8B-B14F-4D97-AF65-F5344CB8AC3E}">
        <p14:creationId xmlns:p14="http://schemas.microsoft.com/office/powerpoint/2010/main" val="125477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09937" y="874779"/>
            <a:ext cx="6513095" cy="4715410"/>
          </a:xfrm>
        </p:spPr>
        <p:txBody>
          <a:bodyPr>
            <a:normAutofit fontScale="92500" lnSpcReduction="10000"/>
          </a:bodyPr>
          <a:lstStyle/>
          <a:p>
            <a:endParaRPr lang="en-US" sz="2600" dirty="0"/>
          </a:p>
          <a:p>
            <a:r>
              <a:rPr lang="en-US" sz="2600" dirty="0"/>
              <a:t>While Andy Warhol might have said there was no “mystery” behind his work, he was one of the most complex artists of the 20th century.</a:t>
            </a:r>
            <a:br>
              <a:rPr lang="en-US" sz="2600" dirty="0"/>
            </a:br>
            <a:r>
              <a:rPr lang="en-US" sz="2600" dirty="0"/>
              <a:t> </a:t>
            </a:r>
            <a:endParaRPr lang="en-US" altLang="en-US" sz="2600" dirty="0"/>
          </a:p>
          <a:p>
            <a:r>
              <a:rPr lang="en-US" sz="2600" dirty="0"/>
              <a:t>In order to understand Warhol and the works of other artists, art critics use many different methods and strategies to analyze and evaluate works of art. </a:t>
            </a:r>
            <a:br>
              <a:rPr lang="en-US" sz="2600" dirty="0"/>
            </a:br>
            <a:endParaRPr lang="en-US" sz="2600" dirty="0"/>
          </a:p>
          <a:p>
            <a:pPr marL="0" indent="0" algn="ctr">
              <a:buNone/>
            </a:pPr>
            <a:r>
              <a:rPr lang="en-US" altLang="en-US" sz="2600" b="1" dirty="0"/>
              <a:t>What strategies do you use to </a:t>
            </a:r>
          </a:p>
          <a:p>
            <a:pPr marL="0" indent="0" algn="ctr">
              <a:buNone/>
            </a:pPr>
            <a:r>
              <a:rPr lang="en-US" altLang="en-US" sz="2600" b="1" dirty="0"/>
              <a:t>evaluate artwork?</a:t>
            </a:r>
          </a:p>
          <a:p>
            <a:pPr marL="0" indent="0">
              <a:buNone/>
            </a:pPr>
            <a:endParaRPr lang="en-US" altLang="en-US" dirty="0"/>
          </a:p>
        </p:txBody>
      </p:sp>
      <p:sp>
        <p:nvSpPr>
          <p:cNvPr id="8" name="Footer Placeholder 7"/>
          <p:cNvSpPr>
            <a:spLocks noGrp="1"/>
          </p:cNvSpPr>
          <p:nvPr>
            <p:ph type="ftr" sz="quarter" idx="11"/>
          </p:nvPr>
        </p:nvSpPr>
        <p:spPr/>
        <p:txBody>
          <a:bodyPr/>
          <a:lstStyle/>
          <a:p>
            <a:r>
              <a:rPr lang="en-US" dirty="0"/>
              <a:t>© The Andy Warhol Museum, one of the four Carnegie Museums of Pittsburgh. All rights reserved.</a:t>
            </a:r>
          </a:p>
        </p:txBody>
      </p:sp>
      <p:pic>
        <p:nvPicPr>
          <p:cNvPr id="12" name="Content Placeholder 11">
            <a:extLst>
              <a:ext uri="{FF2B5EF4-FFF2-40B4-BE49-F238E27FC236}">
                <a16:creationId xmlns:a16="http://schemas.microsoft.com/office/drawing/2014/main" id="{BE74B9F4-D5D9-4326-A23B-CFEEBC0942AE}"/>
              </a:ext>
            </a:extLst>
          </p:cNvPr>
          <p:cNvPicPr>
            <a:picLocks noGrp="1" noChangeAspect="1"/>
          </p:cNvPicPr>
          <p:nvPr>
            <p:ph sz="half" idx="13"/>
          </p:nvPr>
        </p:nvPicPr>
        <p:blipFill>
          <a:blip r:embed="rId3"/>
          <a:stretch>
            <a:fillRect/>
          </a:stretch>
        </p:blipFill>
        <p:spPr>
          <a:xfrm>
            <a:off x="473870" y="874779"/>
            <a:ext cx="4279934" cy="4343400"/>
          </a:xfrm>
        </p:spPr>
      </p:pic>
      <p:sp>
        <p:nvSpPr>
          <p:cNvPr id="14" name="Content Placeholder 2">
            <a:extLst>
              <a:ext uri="{FF2B5EF4-FFF2-40B4-BE49-F238E27FC236}">
                <a16:creationId xmlns:a16="http://schemas.microsoft.com/office/drawing/2014/main" id="{852AF7FE-42ED-4AAB-B8DB-2915431C9D0C}"/>
              </a:ext>
            </a:extLst>
          </p:cNvPr>
          <p:cNvSpPr txBox="1">
            <a:spLocks/>
          </p:cNvSpPr>
          <p:nvPr/>
        </p:nvSpPr>
        <p:spPr>
          <a:xfrm>
            <a:off x="473870" y="5260184"/>
            <a:ext cx="4470149" cy="594196"/>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a:buNone/>
              <a:defRPr sz="1200" kern="1200" baseline="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sz="1000" dirty="0"/>
              <a:t>Andy Warhol, </a:t>
            </a:r>
            <a:r>
              <a:rPr lang="en-US" sz="1000" i="1" dirty="0"/>
              <a:t>Self-Portrait (Yellow)</a:t>
            </a:r>
            <a:r>
              <a:rPr lang="en-US" sz="1000" dirty="0"/>
              <a:t>, 1986</a:t>
            </a:r>
            <a:br>
              <a:rPr lang="en-US" sz="1000" dirty="0"/>
            </a:br>
            <a:r>
              <a:rPr lang="en-US" sz="1000" dirty="0"/>
              <a:t>The Andy Warhol Museum, Pittsburgh; Founding Collection, Contribution The Andy Warhol Foundation for the Visual Arts, Inc., </a:t>
            </a:r>
            <a:br>
              <a:rPr lang="en-US" sz="1000" dirty="0"/>
            </a:br>
            <a:r>
              <a:rPr lang="en-US" sz="1000" dirty="0"/>
              <a:t>© The Andy Warhol Foundation for the Visual Arts, Inc., 1998.1.815</a:t>
            </a:r>
          </a:p>
        </p:txBody>
      </p:sp>
    </p:spTree>
    <p:extLst>
      <p:ext uri="{BB962C8B-B14F-4D97-AF65-F5344CB8AC3E}">
        <p14:creationId xmlns:p14="http://schemas.microsoft.com/office/powerpoint/2010/main" val="3355686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2704" y="422317"/>
            <a:ext cx="10452683" cy="1325563"/>
          </a:xfrm>
        </p:spPr>
        <p:txBody>
          <a:bodyPr>
            <a:normAutofit/>
          </a:bodyPr>
          <a:lstStyle/>
          <a:p>
            <a:pPr algn="ctr"/>
            <a:r>
              <a:rPr lang="en-US" sz="2600" dirty="0"/>
              <a:t>When we view works of art for the first time, we create an </a:t>
            </a:r>
            <a:r>
              <a:rPr lang="en-US" sz="2600" b="1" dirty="0"/>
              <a:t>intuitive response </a:t>
            </a:r>
            <a:r>
              <a:rPr lang="en-US" sz="2600" dirty="0"/>
              <a:t>that is personal and often purely emotional. </a:t>
            </a:r>
            <a:br>
              <a:rPr lang="en-US" sz="2600" dirty="0"/>
            </a:br>
            <a:endParaRPr lang="en-US" sz="2600" dirty="0"/>
          </a:p>
        </p:txBody>
      </p:sp>
      <p:sp>
        <p:nvSpPr>
          <p:cNvPr id="13" name="Footer Placeholder 12"/>
          <p:cNvSpPr>
            <a:spLocks noGrp="1"/>
          </p:cNvSpPr>
          <p:nvPr>
            <p:ph type="ftr" sz="quarter" idx="11"/>
          </p:nvPr>
        </p:nvSpPr>
        <p:spPr/>
        <p:txBody>
          <a:bodyPr/>
          <a:lstStyle/>
          <a:p>
            <a:r>
              <a:rPr lang="en-US" dirty="0"/>
              <a:t>© The Andy Warhol Museum, one of the four Carnegie Museums of Pittsburgh. All rights reserved.</a:t>
            </a:r>
          </a:p>
        </p:txBody>
      </p:sp>
      <p:sp>
        <p:nvSpPr>
          <p:cNvPr id="11" name="Content Placeholder 5">
            <a:extLst>
              <a:ext uri="{FF2B5EF4-FFF2-40B4-BE49-F238E27FC236}">
                <a16:creationId xmlns:a16="http://schemas.microsoft.com/office/drawing/2014/main" id="{2A057327-63E7-4E0E-B042-CFB79DE67EAA}"/>
              </a:ext>
            </a:extLst>
          </p:cNvPr>
          <p:cNvSpPr txBox="1">
            <a:spLocks/>
          </p:cNvSpPr>
          <p:nvPr/>
        </p:nvSpPr>
        <p:spPr>
          <a:xfrm>
            <a:off x="5777948" y="1983206"/>
            <a:ext cx="5170440" cy="3738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600" dirty="0"/>
              <a:t>It is usually based on:</a:t>
            </a:r>
          </a:p>
          <a:p>
            <a:r>
              <a:rPr lang="en-US" sz="2600" dirty="0"/>
              <a:t>personal experiences </a:t>
            </a:r>
          </a:p>
          <a:p>
            <a:r>
              <a:rPr lang="en-US" sz="2600" dirty="0"/>
              <a:t>feelings</a:t>
            </a:r>
          </a:p>
          <a:p>
            <a:r>
              <a:rPr lang="en-US" sz="2600" dirty="0"/>
              <a:t>associations</a:t>
            </a:r>
          </a:p>
          <a:p>
            <a:r>
              <a:rPr lang="en-US" sz="2600" dirty="0"/>
              <a:t>values</a:t>
            </a:r>
          </a:p>
          <a:p>
            <a:r>
              <a:rPr lang="en-US" sz="2600" dirty="0"/>
              <a:t>likes</a:t>
            </a:r>
          </a:p>
          <a:p>
            <a:r>
              <a:rPr lang="en-US" sz="2600" dirty="0"/>
              <a:t>dislikes</a:t>
            </a:r>
          </a:p>
          <a:p>
            <a:pPr marL="0" indent="0">
              <a:buFont typeface="Arial"/>
              <a:buNone/>
            </a:pPr>
            <a:endParaRPr lang="en-US" altLang="en-US" dirty="0"/>
          </a:p>
        </p:txBody>
      </p:sp>
      <p:pic>
        <p:nvPicPr>
          <p:cNvPr id="26" name="Content Placeholder 25">
            <a:extLst>
              <a:ext uri="{FF2B5EF4-FFF2-40B4-BE49-F238E27FC236}">
                <a16:creationId xmlns:a16="http://schemas.microsoft.com/office/drawing/2014/main" id="{AC583F70-1FC6-4377-B1E1-FBB9E5222D63}"/>
              </a:ext>
            </a:extLst>
          </p:cNvPr>
          <p:cNvPicPr>
            <a:picLocks noGrp="1" noChangeAspect="1"/>
          </p:cNvPicPr>
          <p:nvPr>
            <p:ph sz="half" idx="2"/>
          </p:nvPr>
        </p:nvPicPr>
        <p:blipFill rotWithShape="1">
          <a:blip r:embed="rId3"/>
          <a:srcRect l="6072" r="13332"/>
          <a:stretch/>
        </p:blipFill>
        <p:spPr>
          <a:xfrm>
            <a:off x="929939" y="2128979"/>
            <a:ext cx="4343400" cy="3592709"/>
          </a:xfrm>
        </p:spPr>
      </p:pic>
      <p:sp>
        <p:nvSpPr>
          <p:cNvPr id="27" name="Rectangle 26">
            <a:extLst>
              <a:ext uri="{FF2B5EF4-FFF2-40B4-BE49-F238E27FC236}">
                <a16:creationId xmlns:a16="http://schemas.microsoft.com/office/drawing/2014/main" id="{E3C786EF-B102-4EF9-9068-DF938BFDF4A3}"/>
              </a:ext>
            </a:extLst>
          </p:cNvPr>
          <p:cNvSpPr/>
          <p:nvPr/>
        </p:nvSpPr>
        <p:spPr>
          <a:xfrm>
            <a:off x="902704" y="5733455"/>
            <a:ext cx="1431802" cy="246221"/>
          </a:xfrm>
          <a:prstGeom prst="rect">
            <a:avLst/>
          </a:prstGeom>
        </p:spPr>
        <p:txBody>
          <a:bodyPr wrap="none">
            <a:spAutoFit/>
          </a:bodyPr>
          <a:lstStyle/>
          <a:p>
            <a:pPr lvl="0">
              <a:buSzPts val="1000"/>
            </a:pPr>
            <a:r>
              <a:rPr lang="en-US" sz="1000" dirty="0">
                <a:latin typeface="Arial" panose="020B0604020202020204" pitchFamily="34" charset="0"/>
                <a:cs typeface="Arial" panose="020B0604020202020204" pitchFamily="34" charset="0"/>
              </a:rPr>
              <a:t>Photo by Sean Carroll</a:t>
            </a:r>
          </a:p>
        </p:txBody>
      </p:sp>
    </p:spTree>
    <p:extLst>
      <p:ext uri="{BB962C8B-B14F-4D97-AF65-F5344CB8AC3E}">
        <p14:creationId xmlns:p14="http://schemas.microsoft.com/office/powerpoint/2010/main" val="96761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2613837" y="6378315"/>
            <a:ext cx="6964325" cy="365125"/>
          </a:xfrm>
        </p:spPr>
        <p:txBody>
          <a:bodyPr/>
          <a:lstStyle/>
          <a:p>
            <a:r>
              <a:rPr lang="en-US" dirty="0"/>
              <a:t>© The Andy Warhol Museum, one of the four Carnegie Museums of Pittsburgh. All rights reserved.</a:t>
            </a:r>
          </a:p>
        </p:txBody>
      </p:sp>
      <p:sp>
        <p:nvSpPr>
          <p:cNvPr id="8" name="Title 3"/>
          <p:cNvSpPr>
            <a:spLocks noGrp="1"/>
          </p:cNvSpPr>
          <p:nvPr>
            <p:ph type="title"/>
          </p:nvPr>
        </p:nvSpPr>
        <p:spPr>
          <a:xfrm>
            <a:off x="838200" y="142161"/>
            <a:ext cx="10515600" cy="1073803"/>
          </a:xfrm>
        </p:spPr>
        <p:txBody>
          <a:bodyPr>
            <a:normAutofit/>
          </a:bodyPr>
          <a:lstStyle/>
          <a:p>
            <a:pPr algn="ctr"/>
            <a:r>
              <a:rPr lang="en-US" altLang="en-US" sz="2900" b="1" dirty="0"/>
              <a:t>What is your intuitive response to these two works of art?</a:t>
            </a:r>
            <a:br>
              <a:rPr lang="en-US" altLang="en-US" sz="2600" dirty="0"/>
            </a:br>
            <a:r>
              <a:rPr lang="en-US" altLang="en-US" sz="2000" dirty="0"/>
              <a:t>(For use with Lesson 1: Intuitive Prompts handout)</a:t>
            </a:r>
            <a:endParaRPr lang="en-US" sz="2000" dirty="0"/>
          </a:p>
        </p:txBody>
      </p:sp>
      <p:pic>
        <p:nvPicPr>
          <p:cNvPr id="9" name="Picture 8" descr="This is a photographic silkscreen print of actress Elizabeth Taylor in black ink on a silver background. Her face has been underpainted, so her skin appears to be a pinkish/purple while her eyeshadow appears turquoise and lips an orange-red. The black ink on the left-hand side is faint and seems faded. "/>
          <p:cNvPicPr>
            <a:picLocks noChangeAspect="1"/>
          </p:cNvPicPr>
          <p:nvPr/>
        </p:nvPicPr>
        <p:blipFill>
          <a:blip r:embed="rId3"/>
          <a:stretch>
            <a:fillRect/>
          </a:stretch>
        </p:blipFill>
        <p:spPr>
          <a:xfrm>
            <a:off x="1602000" y="1178625"/>
            <a:ext cx="4343400" cy="4343400"/>
          </a:xfrm>
          <a:prstGeom prst="rect">
            <a:avLst/>
          </a:prstGeom>
        </p:spPr>
      </p:pic>
      <p:sp>
        <p:nvSpPr>
          <p:cNvPr id="10" name="Rectangle 9"/>
          <p:cNvSpPr/>
          <p:nvPr/>
        </p:nvSpPr>
        <p:spPr>
          <a:xfrm>
            <a:off x="1597459" y="5520846"/>
            <a:ext cx="4343400" cy="707886"/>
          </a:xfrm>
          <a:prstGeom prst="rect">
            <a:avLst/>
          </a:prstGeom>
        </p:spPr>
        <p:txBody>
          <a:bodyPr wrap="square">
            <a:spAutoFit/>
          </a:bodyPr>
          <a:lstStyle/>
          <a:p>
            <a:r>
              <a:rPr lang="en-US" sz="1000" dirty="0">
                <a:solidFill>
                  <a:srgbClr val="000000"/>
                </a:solidFill>
                <a:latin typeface="Arial" panose="020B0604020202020204" pitchFamily="34" charset="0"/>
                <a:cs typeface="Arial" panose="020B0604020202020204" pitchFamily="34" charset="0"/>
              </a:rPr>
              <a:t>Andy Warhol</a:t>
            </a:r>
            <a:r>
              <a:rPr lang="en-US" sz="1000" i="1" dirty="0">
                <a:solidFill>
                  <a:srgbClr val="000000"/>
                </a:solidFill>
                <a:latin typeface="Arial" panose="020B0604020202020204" pitchFamily="34" charset="0"/>
                <a:cs typeface="Arial" panose="020B0604020202020204" pitchFamily="34" charset="0"/>
              </a:rPr>
              <a:t>, Silver Liz [Ferus Type]</a:t>
            </a:r>
            <a:r>
              <a:rPr lang="en-US" sz="1000" dirty="0">
                <a:solidFill>
                  <a:srgbClr val="000000"/>
                </a:solidFill>
                <a:latin typeface="Arial" panose="020B0604020202020204" pitchFamily="34" charset="0"/>
                <a:cs typeface="Arial" panose="020B0604020202020204" pitchFamily="34" charset="0"/>
              </a:rPr>
              <a:t>, 1963</a:t>
            </a:r>
            <a:br>
              <a:rPr lang="en-US" sz="1000" dirty="0">
                <a:latin typeface="Arial" panose="020B0604020202020204" pitchFamily="34" charset="0"/>
                <a:cs typeface="Arial" panose="020B0604020202020204" pitchFamily="34" charset="0"/>
              </a:rPr>
            </a:br>
            <a:r>
              <a:rPr lang="en-US" sz="1000" dirty="0">
                <a:solidFill>
                  <a:srgbClr val="000000"/>
                </a:solidFill>
                <a:latin typeface="Arial" panose="020B0604020202020204" pitchFamily="34" charset="0"/>
                <a:cs typeface="Arial" panose="020B0604020202020204" pitchFamily="34" charset="0"/>
              </a:rPr>
              <a:t>The Andy Warhol Museum, Pittsburgh; Founding Collection, Contribution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 The Andy Warhol Foundation for the Visual Arts, Inc.,</a:t>
            </a:r>
            <a:r>
              <a:rPr lang="en-US" sz="1000" dirty="0">
                <a:latin typeface="Arial" panose="020B0604020202020204" pitchFamily="34" charset="0"/>
                <a:cs typeface="Arial" panose="020B0604020202020204" pitchFamily="34" charset="0"/>
              </a:rPr>
              <a:t> </a:t>
            </a:r>
            <a:r>
              <a:rPr lang="en-US" sz="1000" dirty="0">
                <a:solidFill>
                  <a:srgbClr val="000000"/>
                </a:solidFill>
                <a:latin typeface="Arial" panose="020B0604020202020204" pitchFamily="34" charset="0"/>
                <a:cs typeface="Arial" panose="020B0604020202020204" pitchFamily="34" charset="0"/>
              </a:rPr>
              <a:t>1998.1.55</a:t>
            </a:r>
            <a:endParaRPr lang="en-US" sz="1000" dirty="0">
              <a:latin typeface="Arial" panose="020B0604020202020204" pitchFamily="34" charset="0"/>
              <a:cs typeface="Arial" panose="020B0604020202020204" pitchFamily="34" charset="0"/>
            </a:endParaRPr>
          </a:p>
        </p:txBody>
      </p:sp>
      <p:sp>
        <p:nvSpPr>
          <p:cNvPr id="13" name="Rectangle 12" descr="This is a black and white publicity still of actress Elizabeth Taylor and the source image for Warhol's &quot;Silver Liz&quot; (1963). Taylor is wearing a blouse with a deep neckline and short sleeves and a thin necklace. The photograph appears yellowish and faded around the edges."/>
          <p:cNvSpPr/>
          <p:nvPr/>
        </p:nvSpPr>
        <p:spPr>
          <a:xfrm>
            <a:off x="6777052" y="5522025"/>
            <a:ext cx="3740555" cy="861774"/>
          </a:xfrm>
          <a:prstGeom prst="rect">
            <a:avLst/>
          </a:prstGeom>
        </p:spPr>
        <p:txBody>
          <a:bodyPr wrap="square">
            <a:spAutoFit/>
          </a:bodyPr>
          <a:lstStyle/>
          <a:p>
            <a:r>
              <a:rPr lang="en-US" sz="1000" dirty="0">
                <a:solidFill>
                  <a:srgbClr val="000000"/>
                </a:solidFill>
                <a:latin typeface="Arial" panose="020B0604020202020204" pitchFamily="34" charset="0"/>
                <a:cs typeface="Arial" panose="020B0604020202020204" pitchFamily="34" charset="0"/>
              </a:rPr>
              <a:t>Willem de Kooning, </a:t>
            </a:r>
            <a:r>
              <a:rPr lang="en-US" sz="1000" i="1" dirty="0">
                <a:solidFill>
                  <a:srgbClr val="000000"/>
                </a:solidFill>
                <a:latin typeface="Arial" panose="020B0604020202020204" pitchFamily="34" charset="0"/>
                <a:cs typeface="Arial" panose="020B0604020202020204" pitchFamily="34" charset="0"/>
              </a:rPr>
              <a:t>Woman VI</a:t>
            </a:r>
            <a:r>
              <a:rPr lang="en-US" sz="1000" dirty="0">
                <a:solidFill>
                  <a:srgbClr val="000000"/>
                </a:solidFill>
                <a:latin typeface="Arial" panose="020B0604020202020204" pitchFamily="34" charset="0"/>
                <a:cs typeface="Arial" panose="020B0604020202020204" pitchFamily="34" charset="0"/>
              </a:rPr>
              <a:t>, 1953 </a:t>
            </a:r>
          </a:p>
          <a:p>
            <a:r>
              <a:rPr lang="en-US" sz="1000" dirty="0">
                <a:solidFill>
                  <a:srgbClr val="000000"/>
                </a:solidFill>
                <a:latin typeface="Arial" panose="020B0604020202020204" pitchFamily="34" charset="0"/>
                <a:cs typeface="Arial" panose="020B0604020202020204" pitchFamily="34" charset="0"/>
              </a:rPr>
              <a:t>Oil on canvas, 68 x 58 in.</a:t>
            </a:r>
          </a:p>
          <a:p>
            <a:r>
              <a:rPr lang="en-US" sz="1000" dirty="0">
                <a:solidFill>
                  <a:srgbClr val="000000"/>
                </a:solidFill>
                <a:latin typeface="Arial" panose="020B0604020202020204" pitchFamily="34" charset="0"/>
                <a:cs typeface="Arial" panose="020B0604020202020204" pitchFamily="34" charset="0"/>
              </a:rPr>
              <a:t>Carnegie Museum of Art, Pittsburgh Gift of G. David Thompson © 2002  The Willem de Kooning Foundation / Artists Rights Society (ARS), New York</a:t>
            </a:r>
          </a:p>
        </p:txBody>
      </p:sp>
      <p:pic>
        <p:nvPicPr>
          <p:cNvPr id="3" name="Picture 2">
            <a:extLst>
              <a:ext uri="{FF2B5EF4-FFF2-40B4-BE49-F238E27FC236}">
                <a16:creationId xmlns:a16="http://schemas.microsoft.com/office/drawing/2014/main" id="{708A9370-DDDB-4F27-BCAF-F6DBBCE7F4B8}"/>
              </a:ext>
            </a:extLst>
          </p:cNvPr>
          <p:cNvPicPr>
            <a:picLocks noChangeAspect="1"/>
          </p:cNvPicPr>
          <p:nvPr/>
        </p:nvPicPr>
        <p:blipFill>
          <a:blip r:embed="rId4"/>
          <a:stretch>
            <a:fillRect/>
          </a:stretch>
        </p:blipFill>
        <p:spPr>
          <a:xfrm>
            <a:off x="6825990" y="1178625"/>
            <a:ext cx="3691617" cy="4343400"/>
          </a:xfrm>
          <a:prstGeom prst="rect">
            <a:avLst/>
          </a:prstGeom>
        </p:spPr>
      </p:pic>
    </p:spTree>
    <p:extLst>
      <p:ext uri="{BB962C8B-B14F-4D97-AF65-F5344CB8AC3E}">
        <p14:creationId xmlns:p14="http://schemas.microsoft.com/office/powerpoint/2010/main" val="2058591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br>
              <a:rPr lang="en-US" dirty="0"/>
            </a:br>
            <a:r>
              <a:rPr lang="en-US" dirty="0"/>
              <a:t>Don’t pay any attention to what they write about you. Just measure it in inches.</a:t>
            </a:r>
          </a:p>
        </p:txBody>
      </p:sp>
      <p:sp>
        <p:nvSpPr>
          <p:cNvPr id="8" name="Text Placeholder 7"/>
          <p:cNvSpPr>
            <a:spLocks noGrp="1"/>
          </p:cNvSpPr>
          <p:nvPr>
            <p:ph type="body" idx="1"/>
          </p:nvPr>
        </p:nvSpPr>
        <p:spPr/>
        <p:txBody>
          <a:bodyPr/>
          <a:lstStyle/>
          <a:p>
            <a:r>
              <a:rPr lang="en-US" dirty="0"/>
              <a:t>  Andy Warhol, </a:t>
            </a:r>
            <a:r>
              <a:rPr lang="en-US" i="1" dirty="0"/>
              <a:t>Andy Warhol: In His Own Words</a:t>
            </a:r>
            <a:r>
              <a:rPr lang="en-US" dirty="0"/>
              <a:t>, 1991</a:t>
            </a:r>
            <a:endParaRPr lang="en-US" dirty="0">
              <a:highlight>
                <a:srgbClr val="FFFF00"/>
              </a:highlight>
            </a:endParaRPr>
          </a:p>
        </p:txBody>
      </p:sp>
      <p:sp>
        <p:nvSpPr>
          <p:cNvPr id="9" name="Footer Placeholder 8"/>
          <p:cNvSpPr>
            <a:spLocks noGrp="1"/>
          </p:cNvSpPr>
          <p:nvPr>
            <p:ph type="ftr" sz="quarter" idx="11"/>
          </p:nvPr>
        </p:nvSpPr>
        <p:spPr/>
        <p:txBody>
          <a:bodyPr/>
          <a:lstStyle/>
          <a:p>
            <a:r>
              <a:rPr lang="en-US"/>
              <a:t>© The Andy Warhol Museum, one of the four Carnegie Museums of Pittsburgh. All rights reserved.</a:t>
            </a:r>
          </a:p>
        </p:txBody>
      </p:sp>
    </p:spTree>
    <p:extLst>
      <p:ext uri="{BB962C8B-B14F-4D97-AF65-F5344CB8AC3E}">
        <p14:creationId xmlns:p14="http://schemas.microsoft.com/office/powerpoint/2010/main" val="104422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2704" y="422317"/>
            <a:ext cx="10452683" cy="1325563"/>
          </a:xfrm>
        </p:spPr>
        <p:txBody>
          <a:bodyPr>
            <a:normAutofit/>
          </a:bodyPr>
          <a:lstStyle/>
          <a:p>
            <a:pPr algn="ctr"/>
            <a:r>
              <a:rPr lang="en-US" sz="2600" dirty="0"/>
              <a:t>A </a:t>
            </a:r>
            <a:r>
              <a:rPr lang="en-US" sz="2600" b="1" dirty="0"/>
              <a:t>critic</a:t>
            </a:r>
            <a:r>
              <a:rPr lang="en-US" sz="2600" dirty="0"/>
              <a:t> is someone who forms and expresses judgments of the merits, faults, value or truth of a matter. A critic gives opinions on:</a:t>
            </a:r>
          </a:p>
        </p:txBody>
      </p:sp>
      <p:sp>
        <p:nvSpPr>
          <p:cNvPr id="13" name="Footer Placeholder 12"/>
          <p:cNvSpPr>
            <a:spLocks noGrp="1"/>
          </p:cNvSpPr>
          <p:nvPr>
            <p:ph type="ftr" sz="quarter" idx="11"/>
          </p:nvPr>
        </p:nvSpPr>
        <p:spPr/>
        <p:txBody>
          <a:bodyPr/>
          <a:lstStyle/>
          <a:p>
            <a:r>
              <a:rPr lang="en-US" dirty="0"/>
              <a:t>© The Andy Warhol Museum, one of the four Carnegie Museums of Pittsburgh. All rights reserved.</a:t>
            </a:r>
          </a:p>
        </p:txBody>
      </p:sp>
      <p:sp>
        <p:nvSpPr>
          <p:cNvPr id="11" name="Content Placeholder 5">
            <a:extLst>
              <a:ext uri="{FF2B5EF4-FFF2-40B4-BE49-F238E27FC236}">
                <a16:creationId xmlns:a16="http://schemas.microsoft.com/office/drawing/2014/main" id="{2A057327-63E7-4E0E-B042-CFB79DE67EAA}"/>
              </a:ext>
            </a:extLst>
          </p:cNvPr>
          <p:cNvSpPr txBox="1">
            <a:spLocks/>
          </p:cNvSpPr>
          <p:nvPr/>
        </p:nvSpPr>
        <p:spPr>
          <a:xfrm>
            <a:off x="5509261" y="1747881"/>
            <a:ext cx="4423410" cy="40409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2600" dirty="0"/>
          </a:p>
          <a:p>
            <a:r>
              <a:rPr lang="en-US" sz="2600" dirty="0"/>
              <a:t>Movies</a:t>
            </a:r>
          </a:p>
          <a:p>
            <a:r>
              <a:rPr lang="en-US" sz="2600" dirty="0"/>
              <a:t>Books</a:t>
            </a:r>
          </a:p>
          <a:p>
            <a:r>
              <a:rPr lang="en-US" sz="2600" dirty="0"/>
              <a:t>Music</a:t>
            </a:r>
          </a:p>
          <a:p>
            <a:r>
              <a:rPr lang="en-US" sz="2600" dirty="0"/>
              <a:t>Food</a:t>
            </a:r>
          </a:p>
          <a:p>
            <a:r>
              <a:rPr lang="en-US" sz="2600" dirty="0"/>
              <a:t>Art</a:t>
            </a:r>
          </a:p>
          <a:p>
            <a:pPr marL="0" indent="0" algn="ctr">
              <a:buNone/>
            </a:pPr>
            <a:endParaRPr lang="en-US" sz="2600" b="1" dirty="0"/>
          </a:p>
          <a:p>
            <a:pPr marL="0" indent="0" algn="ctr">
              <a:buNone/>
            </a:pPr>
            <a:r>
              <a:rPr lang="en-US" sz="2600" b="1" dirty="0"/>
              <a:t>Where have you seen a critic’s opinion?</a:t>
            </a:r>
          </a:p>
          <a:p>
            <a:pPr marL="0" indent="0">
              <a:buFont typeface="Arial"/>
              <a:buNone/>
            </a:pPr>
            <a:endParaRPr lang="en-US" altLang="en-US" dirty="0"/>
          </a:p>
        </p:txBody>
      </p:sp>
      <p:pic>
        <p:nvPicPr>
          <p:cNvPr id="6" name="Content Placeholder 5">
            <a:extLst>
              <a:ext uri="{FF2B5EF4-FFF2-40B4-BE49-F238E27FC236}">
                <a16:creationId xmlns:a16="http://schemas.microsoft.com/office/drawing/2014/main" id="{90AFD7EB-9757-440B-95FB-A74FE2A6925C}"/>
              </a:ext>
            </a:extLst>
          </p:cNvPr>
          <p:cNvPicPr>
            <a:picLocks noGrp="1" noChangeAspect="1"/>
          </p:cNvPicPr>
          <p:nvPr>
            <p:ph sz="half" idx="2"/>
          </p:nvPr>
        </p:nvPicPr>
        <p:blipFill>
          <a:blip r:embed="rId3"/>
          <a:stretch>
            <a:fillRect/>
          </a:stretch>
        </p:blipFill>
        <p:spPr>
          <a:xfrm>
            <a:off x="1667194" y="1747880"/>
            <a:ext cx="3391104" cy="4343400"/>
          </a:xfrm>
        </p:spPr>
      </p:pic>
    </p:spTree>
    <p:extLst>
      <p:ext uri="{BB962C8B-B14F-4D97-AF65-F5344CB8AC3E}">
        <p14:creationId xmlns:p14="http://schemas.microsoft.com/office/powerpoint/2010/main" val="2525890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2704" y="422317"/>
            <a:ext cx="10452683" cy="1325563"/>
          </a:xfrm>
        </p:spPr>
        <p:txBody>
          <a:bodyPr>
            <a:normAutofit/>
          </a:bodyPr>
          <a:lstStyle/>
          <a:p>
            <a:pPr algn="ctr"/>
            <a:r>
              <a:rPr lang="en-US" sz="2600" dirty="0"/>
              <a:t>Critics not only state their likes and dislikes, but also </a:t>
            </a:r>
            <a:r>
              <a:rPr lang="en-US" sz="2600" b="1" dirty="0"/>
              <a:t>explain why</a:t>
            </a:r>
            <a:r>
              <a:rPr lang="en-US" sz="2600" dirty="0"/>
              <a:t>, by including </a:t>
            </a:r>
            <a:r>
              <a:rPr lang="en-US" sz="2600" b="1" dirty="0"/>
              <a:t>facts</a:t>
            </a:r>
            <a:r>
              <a:rPr lang="en-US" sz="2600" dirty="0"/>
              <a:t> and </a:t>
            </a:r>
            <a:r>
              <a:rPr lang="en-US" sz="2600" b="1" dirty="0"/>
              <a:t>evidence </a:t>
            </a:r>
            <a:r>
              <a:rPr lang="en-US" sz="2600" dirty="0"/>
              <a:t>that support their opinion. </a:t>
            </a:r>
          </a:p>
        </p:txBody>
      </p:sp>
      <p:sp>
        <p:nvSpPr>
          <p:cNvPr id="13" name="Footer Placeholder 12"/>
          <p:cNvSpPr>
            <a:spLocks noGrp="1"/>
          </p:cNvSpPr>
          <p:nvPr>
            <p:ph type="ftr" sz="quarter" idx="11"/>
          </p:nvPr>
        </p:nvSpPr>
        <p:spPr/>
        <p:txBody>
          <a:bodyPr/>
          <a:lstStyle/>
          <a:p>
            <a:r>
              <a:rPr lang="en-US" dirty="0"/>
              <a:t>© The Andy Warhol Museum, one of the four Carnegie Museums of Pittsburgh. All rights reserved.</a:t>
            </a:r>
          </a:p>
        </p:txBody>
      </p:sp>
      <p:pic>
        <p:nvPicPr>
          <p:cNvPr id="8" name="Picture 11">
            <a:extLst>
              <a:ext uri="{FF2B5EF4-FFF2-40B4-BE49-F238E27FC236}">
                <a16:creationId xmlns:a16="http://schemas.microsoft.com/office/drawing/2014/main" id="{CA5E0EAB-7570-4282-93BC-D1B00F3422D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2613837" y="1842742"/>
            <a:ext cx="4577127"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70F0A003-9BF8-4A0A-B305-02CE003F5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120" y="2417099"/>
            <a:ext cx="3255287" cy="311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264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2704" y="422317"/>
            <a:ext cx="10452683" cy="1325563"/>
          </a:xfrm>
        </p:spPr>
        <p:txBody>
          <a:bodyPr>
            <a:normAutofit/>
          </a:bodyPr>
          <a:lstStyle/>
          <a:p>
            <a:pPr algn="ctr"/>
            <a:r>
              <a:rPr lang="en-US" sz="2600" dirty="0"/>
              <a:t>We make </a:t>
            </a:r>
            <a:r>
              <a:rPr lang="en-US" sz="2600" b="1" dirty="0"/>
              <a:t>critical choices </a:t>
            </a:r>
            <a:r>
              <a:rPr lang="en-US" sz="2600" dirty="0"/>
              <a:t>everyday about: </a:t>
            </a:r>
            <a:br>
              <a:rPr lang="en-US" sz="2600" dirty="0"/>
            </a:br>
            <a:r>
              <a:rPr lang="en-US" sz="2600" dirty="0"/>
              <a:t>music, art, fashion and movies.</a:t>
            </a:r>
          </a:p>
        </p:txBody>
      </p:sp>
      <p:sp>
        <p:nvSpPr>
          <p:cNvPr id="13" name="Footer Placeholder 12"/>
          <p:cNvSpPr>
            <a:spLocks noGrp="1"/>
          </p:cNvSpPr>
          <p:nvPr>
            <p:ph type="ftr" sz="quarter" idx="11"/>
          </p:nvPr>
        </p:nvSpPr>
        <p:spPr/>
        <p:txBody>
          <a:bodyPr/>
          <a:lstStyle/>
          <a:p>
            <a:r>
              <a:rPr lang="en-US" dirty="0"/>
              <a:t>© The Andy Warhol Museum, one of the four Carnegie Museums of Pittsburgh. All rights reserved.</a:t>
            </a:r>
          </a:p>
        </p:txBody>
      </p:sp>
      <p:pic>
        <p:nvPicPr>
          <p:cNvPr id="6" name="Content Placeholder 5">
            <a:extLst>
              <a:ext uri="{FF2B5EF4-FFF2-40B4-BE49-F238E27FC236}">
                <a16:creationId xmlns:a16="http://schemas.microsoft.com/office/drawing/2014/main" id="{7315946A-4382-4B51-B583-86F596EB88E1}"/>
              </a:ext>
            </a:extLst>
          </p:cNvPr>
          <p:cNvPicPr>
            <a:picLocks noGrp="1" noChangeAspect="1"/>
          </p:cNvPicPr>
          <p:nvPr>
            <p:ph sz="half" idx="2"/>
          </p:nvPr>
        </p:nvPicPr>
        <p:blipFill>
          <a:blip r:embed="rId3"/>
          <a:stretch>
            <a:fillRect/>
          </a:stretch>
        </p:blipFill>
        <p:spPr>
          <a:xfrm>
            <a:off x="2613837" y="1800292"/>
            <a:ext cx="2071544" cy="3684587"/>
          </a:xfrm>
        </p:spPr>
      </p:pic>
      <p:sp>
        <p:nvSpPr>
          <p:cNvPr id="10" name="Title 3">
            <a:extLst>
              <a:ext uri="{FF2B5EF4-FFF2-40B4-BE49-F238E27FC236}">
                <a16:creationId xmlns:a16="http://schemas.microsoft.com/office/drawing/2014/main" id="{484A8083-9DDC-4798-8D0B-B969310D6751}"/>
              </a:ext>
            </a:extLst>
          </p:cNvPr>
          <p:cNvSpPr txBox="1">
            <a:spLocks/>
          </p:cNvSpPr>
          <p:nvPr/>
        </p:nvSpPr>
        <p:spPr>
          <a:xfrm>
            <a:off x="869656" y="5363995"/>
            <a:ext cx="104526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a:lstStyle>
          <a:p>
            <a:pPr algn="ctr"/>
            <a:r>
              <a:rPr lang="en-US" sz="2600" b="1" dirty="0"/>
              <a:t>When are you a critic?</a:t>
            </a:r>
          </a:p>
        </p:txBody>
      </p:sp>
      <p:pic>
        <p:nvPicPr>
          <p:cNvPr id="11" name="Picture 10">
            <a:extLst>
              <a:ext uri="{FF2B5EF4-FFF2-40B4-BE49-F238E27FC236}">
                <a16:creationId xmlns:a16="http://schemas.microsoft.com/office/drawing/2014/main" id="{AEB3A04D-1F22-4F3B-BF00-22A5E999D34D}"/>
              </a:ext>
            </a:extLst>
          </p:cNvPr>
          <p:cNvPicPr>
            <a:picLocks noChangeAspect="1"/>
          </p:cNvPicPr>
          <p:nvPr/>
        </p:nvPicPr>
        <p:blipFill>
          <a:blip r:embed="rId4"/>
          <a:stretch>
            <a:fillRect/>
          </a:stretch>
        </p:blipFill>
        <p:spPr>
          <a:xfrm>
            <a:off x="5045494" y="1800292"/>
            <a:ext cx="2071544" cy="3684587"/>
          </a:xfrm>
          <a:prstGeom prst="rect">
            <a:avLst/>
          </a:prstGeom>
        </p:spPr>
      </p:pic>
      <p:pic>
        <p:nvPicPr>
          <p:cNvPr id="14" name="Picture 13">
            <a:extLst>
              <a:ext uri="{FF2B5EF4-FFF2-40B4-BE49-F238E27FC236}">
                <a16:creationId xmlns:a16="http://schemas.microsoft.com/office/drawing/2014/main" id="{E2093538-D2D5-4397-A8F0-2D277AA50A16}"/>
              </a:ext>
            </a:extLst>
          </p:cNvPr>
          <p:cNvPicPr>
            <a:picLocks noChangeAspect="1"/>
          </p:cNvPicPr>
          <p:nvPr/>
        </p:nvPicPr>
        <p:blipFill>
          <a:blip r:embed="rId5"/>
          <a:stretch>
            <a:fillRect/>
          </a:stretch>
        </p:blipFill>
        <p:spPr>
          <a:xfrm>
            <a:off x="7477151" y="1747880"/>
            <a:ext cx="2101011" cy="3736999"/>
          </a:xfrm>
          <a:prstGeom prst="rect">
            <a:avLst/>
          </a:prstGeom>
        </p:spPr>
      </p:pic>
    </p:spTree>
    <p:extLst>
      <p:ext uri="{BB962C8B-B14F-4D97-AF65-F5344CB8AC3E}">
        <p14:creationId xmlns:p14="http://schemas.microsoft.com/office/powerpoint/2010/main" val="2154338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10277</TotalTime>
  <Words>1201</Words>
  <Application>Microsoft Office PowerPoint</Application>
  <PresentationFormat>Widescreen</PresentationFormat>
  <Paragraphs>142</Paragraphs>
  <Slides>22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Office Theme</vt:lpstr>
      <vt:lpstr>Critical Response</vt:lpstr>
      <vt:lpstr>If you want to know all about Andy Warhol just look at the surface of my paintings and films and me, and there I am. There's nothing behind it. </vt:lpstr>
      <vt:lpstr>PowerPoint Presentation</vt:lpstr>
      <vt:lpstr>When we view works of art for the first time, we create an intuitive response that is personal and often purely emotional.  </vt:lpstr>
      <vt:lpstr>What is your intuitive response to these two works of art? (For use with Lesson 1: Intuitive Prompts handout)</vt:lpstr>
      <vt:lpstr> Don’t pay any attention to what they write about you. Just measure it in inches.</vt:lpstr>
      <vt:lpstr>A critic is someone who forms and expresses judgments of the merits, faults, value or truth of a matter. A critic gives opinions on:</vt:lpstr>
      <vt:lpstr>Critics not only state their likes and dislikes, but also explain why, by including facts and evidence that support their opinion. </vt:lpstr>
      <vt:lpstr>We make critical choices everyday about:  music, art, fashion and movies.</vt:lpstr>
      <vt:lpstr>As a critic it is important to differentiate between an  informed opinion and an uninformed opinion:</vt:lpstr>
      <vt:lpstr>It is also important to consider how our own  tastes and biases shape our opinions:</vt:lpstr>
      <vt:lpstr>Brainstorming web for identifying music tastes and biases: (For use with Lessons 2 &amp; 3)</vt:lpstr>
      <vt:lpstr>PowerPoint Presentation</vt:lpstr>
      <vt:lpstr>Brainstorming web for identifying art tastes and biases:</vt:lpstr>
      <vt:lpstr>PowerPoint Presentation</vt:lpstr>
      <vt:lpstr>Don't think about making art, just get it done. Let everyone else decide if it's good or bad, whether they love it or hate it. While they are deciding, make even more art.</vt:lpstr>
      <vt:lpstr>The critical response process helps us organize our thoughts and make intelligent and educated statements about a work of art.  </vt:lpstr>
      <vt:lpstr>PowerPoint Presentation</vt:lpstr>
      <vt:lpstr>PowerPoint Presentation</vt:lpstr>
      <vt:lpstr>PowerPoint Presentation</vt:lpstr>
      <vt:lpstr>PowerPoint Presentation</vt:lpstr>
      <vt:lpstr>Now you be the critic!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Gonzalez, Desi</dc:creator>
  <cp:lastModifiedBy>Dezelon, Nicole</cp:lastModifiedBy>
  <cp:revision>227</cp:revision>
  <dcterms:created xsi:type="dcterms:W3CDTF">2017-08-07T14:36:40Z</dcterms:created>
  <dcterms:modified xsi:type="dcterms:W3CDTF">2018-10-31T18:56:10Z</dcterms:modified>
</cp:coreProperties>
</file>